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257" r:id="rId3"/>
    <p:sldId id="279" r:id="rId4"/>
    <p:sldId id="280" r:id="rId5"/>
    <p:sldId id="281" r:id="rId6"/>
    <p:sldId id="282" r:id="rId7"/>
    <p:sldId id="283" r:id="rId8"/>
    <p:sldId id="284" r:id="rId9"/>
    <p:sldId id="291" r:id="rId10"/>
    <p:sldId id="285" r:id="rId11"/>
    <p:sldId id="286" r:id="rId12"/>
    <p:sldId id="288" r:id="rId13"/>
    <p:sldId id="293" r:id="rId14"/>
    <p:sldId id="289" r:id="rId15"/>
    <p:sldId id="290" r:id="rId16"/>
    <p:sldId id="29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 autoAdjust="0"/>
    <p:restoredTop sz="94622" autoAdjust="0"/>
  </p:normalViewPr>
  <p:slideViewPr>
    <p:cSldViewPr snapToObjects="1">
      <p:cViewPr varScale="1">
        <p:scale>
          <a:sx n="69" d="100"/>
          <a:sy n="69" d="100"/>
        </p:scale>
        <p:origin x="149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230F8-2015-46AC-9C15-B08EDE877F5D}" type="datetimeFigureOut">
              <a:rPr lang="hu-HU" smtClean="0"/>
              <a:pPr/>
              <a:t>2016. 09. 17.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5C11E-540C-488B-B718-84796C0B45F1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6585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5236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9614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2016. 09. 17.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4561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05FFA-4383-4574-9830-A5FF25BE8406}" type="datetimeFigureOut">
              <a:rPr lang="hu-HU" smtClean="0"/>
              <a:pPr/>
              <a:t>2016. 09. 17.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  <p:pic>
        <p:nvPicPr>
          <p:cNvPr id="7" name="Picture 8" descr="prezentacio_2020_beliv_bg_ME.jp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15" y="0"/>
            <a:ext cx="9142569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8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Az informatika logikai alapjai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Bevezetés</a:t>
            </a:r>
            <a:r>
              <a:rPr lang="en-US" dirty="0" smtClean="0"/>
              <a:t> </a:t>
            </a:r>
            <a:r>
              <a:rPr lang="hu-HU" dirty="0" smtClean="0"/>
              <a:t>és a </a:t>
            </a:r>
            <a:r>
              <a:rPr lang="hu-HU" dirty="0" err="1" smtClean="0"/>
              <a:t>nulladrendű</a:t>
            </a:r>
            <a:r>
              <a:rPr lang="hu-HU" dirty="0" smtClean="0"/>
              <a:t> logika alapjai</a:t>
            </a:r>
            <a:endParaRPr lang="en-US" dirty="0"/>
          </a:p>
        </p:txBody>
      </p:sp>
      <p:sp>
        <p:nvSpPr>
          <p:cNvPr id="4" name="Alcím 2"/>
          <p:cNvSpPr txBox="1">
            <a:spLocks/>
          </p:cNvSpPr>
          <p:nvPr/>
        </p:nvSpPr>
        <p:spPr>
          <a:xfrm>
            <a:off x="1979712" y="5877272"/>
            <a:ext cx="5245968" cy="758552"/>
          </a:xfrm>
          <a:prstGeom prst="rect">
            <a:avLst/>
          </a:prstGeom>
          <a:gradFill>
            <a:gsLst>
              <a:gs pos="0">
                <a:schemeClr val="tx2">
                  <a:alpha val="7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5400000" scaled="0"/>
          </a:gra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i="1" dirty="0" err="1" smtClean="0"/>
              <a:t>Kovásznai</a:t>
            </a:r>
            <a:r>
              <a:rPr lang="hu-HU" i="1" dirty="0"/>
              <a:t> </a:t>
            </a:r>
            <a:r>
              <a:rPr lang="hu-HU" i="1" dirty="0" smtClean="0"/>
              <a:t>Gergely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9769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Szintaxis VS szemantika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590359"/>
            <a:ext cx="8229600" cy="5069160"/>
          </a:xfrm>
        </p:spPr>
        <p:txBody>
          <a:bodyPr/>
          <a:lstStyle/>
          <a:p>
            <a:r>
              <a:rPr lang="hu-HU" b="1" u="sng" dirty="0" smtClean="0"/>
              <a:t>Szintaxis:</a:t>
            </a:r>
            <a:r>
              <a:rPr lang="hu-HU" dirty="0" smtClean="0"/>
              <a:t> Annak szabályai, hogy formáljunk formailag (</a:t>
            </a:r>
            <a:r>
              <a:rPr lang="hu-HU" dirty="0" err="1" smtClean="0"/>
              <a:t>szintaktikailag</a:t>
            </a:r>
            <a:r>
              <a:rPr lang="hu-HU" dirty="0" smtClean="0"/>
              <a:t>) helyes állításokat.</a:t>
            </a:r>
          </a:p>
          <a:p>
            <a:endParaRPr lang="hu-HU" dirty="0"/>
          </a:p>
          <a:p>
            <a:r>
              <a:rPr lang="hu-HU" b="1" u="sng" dirty="0" smtClean="0"/>
              <a:t>Szemantika:</a:t>
            </a:r>
            <a:r>
              <a:rPr lang="hu-HU" dirty="0" smtClean="0"/>
              <a:t> Az állítások jelentésével foglalkozik.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829259"/>
            <a:ext cx="4176464" cy="289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01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Nulladrendű</a:t>
            </a:r>
            <a:r>
              <a:rPr lang="hu-HU" dirty="0" smtClean="0"/>
              <a:t> logika szintaxisa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u-HU" b="1" u="sng" dirty="0" smtClean="0"/>
                  <a:t>Definíció (Formula):</a:t>
                </a:r>
              </a:p>
              <a:p>
                <a:pPr marL="0" indent="0">
                  <a:buNone/>
                </a:pPr>
                <a:r>
                  <a:rPr lang="hu-HU" dirty="0"/>
                  <a:t>Adott ítéletváltozóknak egy véges, nem üres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hu-HU" dirty="0"/>
                  <a:t> halmaza</a:t>
                </a:r>
                <a:r>
                  <a:rPr lang="hu-HU" dirty="0" smtClean="0"/>
                  <a:t>.</a:t>
                </a:r>
                <a:endParaRPr lang="hu-HU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hu-HU" u="sng" dirty="0" smtClean="0"/>
                  <a:t>Ítéletváltozó:</a:t>
                </a:r>
                <a:r>
                  <a:rPr lang="hu-HU" dirty="0" smtClean="0"/>
                  <a:t> Ha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it-IT" dirty="0"/>
                  <a:t>, akkor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it-IT" dirty="0"/>
                  <a:t> formula</a:t>
                </a:r>
                <a:r>
                  <a:rPr lang="it-IT" dirty="0" smtClean="0"/>
                  <a:t>.</a:t>
                </a:r>
                <a:endParaRPr lang="hu-HU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hu-HU" u="sng" dirty="0" smtClean="0"/>
                  <a:t>Negáció</a:t>
                </a:r>
                <a:r>
                  <a:rPr lang="hu-HU" u="sng" dirty="0"/>
                  <a:t>:</a:t>
                </a:r>
                <a:r>
                  <a:rPr lang="hu-HU" dirty="0"/>
                  <a:t> Ha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hu-HU" dirty="0"/>
                  <a:t> formula, akkor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hu-HU" i="1" dirty="0" err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hu-HU" dirty="0" smtClean="0"/>
                  <a:t> </a:t>
                </a:r>
                <a:r>
                  <a:rPr lang="hu-HU" dirty="0"/>
                  <a:t>is formula</a:t>
                </a:r>
                <a:r>
                  <a:rPr lang="hu-HU" dirty="0" smtClean="0"/>
                  <a:t>.</a:t>
                </a:r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:r>
                  <a:rPr lang="hu-HU" sz="2400" i="1" dirty="0" smtClean="0"/>
                  <a:t>… (folyt. köv.)</a:t>
                </a:r>
                <a:endParaRPr lang="hu-HU" i="1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6" t="-156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264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Nulladrendű</a:t>
            </a:r>
            <a:r>
              <a:rPr lang="hu-HU" dirty="0" smtClean="0"/>
              <a:t> logika szintaxisa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hu-HU" sz="2400" i="1" dirty="0" smtClean="0"/>
                  <a:t>… (folytatás)</a:t>
                </a:r>
                <a:endParaRPr lang="hu-HU" i="1" dirty="0" smtClean="0"/>
              </a:p>
              <a:p>
                <a:pPr marL="0" indent="0">
                  <a:buNone/>
                </a:pPr>
                <a:endParaRPr lang="hu-HU" dirty="0" smtClean="0"/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hu-HU" dirty="0" smtClean="0"/>
                  <a:t>Ha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hu-HU" dirty="0"/>
                  <a:t> és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hu-HU" dirty="0"/>
                  <a:t> formulák, akkor </a:t>
                </a:r>
                <a:r>
                  <a:rPr lang="hu-HU" dirty="0" smtClean="0"/>
                  <a:t>ezek is </a:t>
                </a:r>
                <a:r>
                  <a:rPr lang="hu-HU" dirty="0"/>
                  <a:t>formulák</a:t>
                </a:r>
                <a:r>
                  <a:rPr lang="hu-HU" dirty="0" smtClean="0"/>
                  <a:t>: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hu-HU" u="sng" dirty="0" err="1"/>
                  <a:t>Konjunkció</a:t>
                </a:r>
                <a:r>
                  <a:rPr lang="hu-HU" u="sng" dirty="0" smtClean="0"/>
                  <a:t>:</a:t>
                </a:r>
                <a:r>
                  <a:rPr lang="hu-HU" dirty="0" smtClean="0"/>
                  <a:t>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hu-H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hu-HU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hu-HU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u-HU" dirty="0" smtClean="0"/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hu-HU" u="sng" dirty="0" err="1" smtClean="0"/>
                  <a:t>Diszjunkció</a:t>
                </a:r>
                <a:r>
                  <a:rPr lang="hu-HU" u="sng" dirty="0"/>
                  <a:t>: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hu-H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hu-HU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hu-HU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u-HU" dirty="0" smtClean="0"/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hu-HU" u="sng" dirty="0" smtClean="0"/>
                  <a:t>Implikáció</a:t>
                </a:r>
                <a:r>
                  <a:rPr lang="hu-HU" u="sng" dirty="0"/>
                  <a:t>: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hu-H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hu-HU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hu-HU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u-HU" dirty="0" smtClean="0"/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hu-HU" u="sng" dirty="0" smtClean="0"/>
                  <a:t>Ekvivalencia:</a:t>
                </a:r>
                <a:r>
                  <a:rPr lang="hu-HU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hu-HU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⇔</m:t>
                        </m:r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hu-HU" dirty="0" smtClean="0"/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hu-HU" u="sng" dirty="0" smtClean="0"/>
                  <a:t>Kizáró vagy, XOR:</a:t>
                </a:r>
                <a:r>
                  <a:rPr lang="hu-HU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hu-HU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hu-HU" dirty="0" smtClean="0"/>
              </a:p>
              <a:p>
                <a:pPr marL="0" indent="0">
                  <a:buNone/>
                </a:pPr>
                <a:endParaRPr lang="hu-HU" dirty="0" smtClean="0"/>
              </a:p>
              <a:p>
                <a:pPr marL="0" indent="0">
                  <a:buNone/>
                </a:pPr>
                <a:r>
                  <a:rPr lang="hu-HU" dirty="0"/>
                  <a:t>Minden formula a fenti szabályok véges sokszori alkalmazásával áll elő.</a:t>
                </a:r>
                <a:endParaRPr lang="hu-HU" dirty="0" smtClean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8" t="-1564" b="-228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354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Szintatikai</a:t>
            </a:r>
            <a:r>
              <a:rPr lang="hu-HU" dirty="0" smtClean="0"/>
              <a:t> ellenőrzés</a:t>
            </a:r>
            <a:endParaRPr lang="hu-HU" dirty="0"/>
          </a:p>
        </p:txBody>
      </p:sp>
      <p:sp>
        <p:nvSpPr>
          <p:cNvPr id="4" name="Tartalom helye 2"/>
          <p:cNvSpPr>
            <a:spLocks noGrp="1"/>
          </p:cNvSpPr>
          <p:nvPr>
            <p:ph idx="1"/>
          </p:nvPr>
        </p:nvSpPr>
        <p:spPr>
          <a:xfrm>
            <a:off x="2915816" y="2996952"/>
            <a:ext cx="3528392" cy="648072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dirty="0" smtClean="0">
                <a:solidFill>
                  <a:schemeClr val="tx1"/>
                </a:solidFill>
              </a:rPr>
              <a:t>Feladatmegoldás…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436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Zárójelezés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u-HU" dirty="0" smtClean="0"/>
                  <a:t>Mindig használjunk teljes zárójelezést? </a:t>
                </a:r>
                <a:r>
                  <a:rPr lang="hu-HU" u="sng" dirty="0" smtClean="0"/>
                  <a:t>Nem.</a:t>
                </a:r>
              </a:p>
              <a:p>
                <a:pPr marL="0" indent="0">
                  <a:buNone/>
                </a:pPr>
                <a:r>
                  <a:rPr lang="hu-HU" dirty="0" smtClean="0"/>
                  <a:t>Aritmetikában pl.:</a:t>
                </a:r>
              </a:p>
              <a:p>
                <a:pPr marL="0" indent="0">
                  <a:buNone/>
                </a:pPr>
                <a:endParaRPr lang="hu-HU" dirty="0" smtClean="0"/>
              </a:p>
              <a:p>
                <a:r>
                  <a:rPr lang="hu-HU" u="sng" dirty="0" err="1" smtClean="0"/>
                  <a:t>Precedencia</a:t>
                </a:r>
                <a:r>
                  <a:rPr lang="hu-HU" dirty="0" smtClean="0"/>
                  <a:t> használata:</a:t>
                </a:r>
                <a:br>
                  <a:rPr lang="hu-HU" dirty="0" smtClean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hu-HU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hu-HU" dirty="0" smtClean="0"/>
                  <a:t> írható így:	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hu-HU" dirty="0" smtClean="0"/>
              </a:p>
              <a:p>
                <a:pPr marL="0" indent="0">
                  <a:buNone/>
                </a:pPr>
                <a:endParaRPr lang="hu-HU" dirty="0" smtClean="0"/>
              </a:p>
              <a:p>
                <a:r>
                  <a:rPr lang="hu-HU" u="sng" dirty="0" smtClean="0"/>
                  <a:t>Asszociativitás</a:t>
                </a:r>
                <a:r>
                  <a:rPr lang="hu-HU" dirty="0" smtClean="0"/>
                  <a:t> használata:</a:t>
                </a:r>
                <a:br>
                  <a:rPr lang="hu-HU" dirty="0" smtClean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hu-HU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hu-HU" dirty="0" smtClean="0"/>
                  <a:t> írható így: 	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hu-HU" dirty="0" smtClean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56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3801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Precedencia</a:t>
            </a:r>
            <a:r>
              <a:rPr lang="hu-HU" dirty="0" smtClean="0"/>
              <a:t> és asszociativitás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rtalom helye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71509564"/>
                  </p:ext>
                </p:extLst>
              </p:nvPr>
            </p:nvGraphicFramePr>
            <p:xfrm>
              <a:off x="457200" y="2132856"/>
              <a:ext cx="8229600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3200">
                      <a:extLst>
                        <a:ext uri="{9D8B030D-6E8A-4147-A177-3AD203B41FA5}">
                          <a16:colId xmlns:a16="http://schemas.microsoft.com/office/drawing/2014/main" val="14161146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2210122761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14027327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800" dirty="0" err="1" smtClean="0"/>
                            <a:t>Precedenciaszint</a:t>
                          </a:r>
                          <a:endParaRPr lang="hu-H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800" dirty="0" smtClean="0"/>
                            <a:t>Operátor</a:t>
                          </a:r>
                          <a:endParaRPr lang="hu-H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800" dirty="0" smtClean="0"/>
                            <a:t>Asszociatív</a:t>
                          </a:r>
                          <a:endParaRPr lang="hu-HU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83467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8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hu-HU" sz="2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</m:oMath>
                            </m:oMathPara>
                          </a14:m>
                          <a:endParaRPr lang="hu-H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800" dirty="0" smtClean="0"/>
                            <a:t>-</a:t>
                          </a:r>
                          <a:endParaRPr lang="hu-HU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86333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800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hu-HU" sz="2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hu-HU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∨</m:t>
                                </m:r>
                              </m:oMath>
                            </m:oMathPara>
                          </a14:m>
                          <a:endParaRPr lang="hu-H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800" dirty="0" smtClean="0"/>
                            <a:t>igen</a:t>
                          </a:r>
                          <a:endParaRPr lang="hu-HU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7127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800" dirty="0" smtClean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hu-HU" sz="2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⇒</m:t>
                                </m:r>
                              </m:oMath>
                            </m:oMathPara>
                          </a14:m>
                          <a:endParaRPr lang="hu-H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800" dirty="0" smtClean="0"/>
                            <a:t>nem</a:t>
                          </a:r>
                          <a:endParaRPr lang="hu-HU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86672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800" dirty="0" smtClean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  <a:endParaRPr lang="hu-HU" sz="2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⇔</m:t>
                                </m:r>
                                <m:r>
                                  <a:rPr lang="hu-HU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,⨁</m:t>
                                </m:r>
                              </m:oMath>
                            </m:oMathPara>
                          </a14:m>
                          <a:endParaRPr lang="hu-H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800" dirty="0" smtClean="0"/>
                            <a:t>igen</a:t>
                          </a:r>
                          <a:endParaRPr lang="hu-HU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34643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rtalom helye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71509564"/>
                  </p:ext>
                </p:extLst>
              </p:nvPr>
            </p:nvGraphicFramePr>
            <p:xfrm>
              <a:off x="457200" y="2132856"/>
              <a:ext cx="8229600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3200">
                      <a:extLst>
                        <a:ext uri="{9D8B030D-6E8A-4147-A177-3AD203B41FA5}">
                          <a16:colId xmlns:a16="http://schemas.microsoft.com/office/drawing/2014/main" val="14161146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2210122761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1402732749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800" dirty="0" err="1" smtClean="0"/>
                            <a:t>Precedenciaszint</a:t>
                          </a:r>
                          <a:endParaRPr lang="hu-H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800" dirty="0" smtClean="0"/>
                            <a:t>Operátor</a:t>
                          </a:r>
                          <a:endParaRPr lang="hu-H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800" dirty="0" smtClean="0"/>
                            <a:t>Asszociatív</a:t>
                          </a:r>
                          <a:endParaRPr lang="hu-HU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834674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8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hu-HU" sz="2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2"/>
                          <a:stretch>
                            <a:fillRect l="-100444" t="-110588" r="-101111" b="-33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800" dirty="0" smtClean="0"/>
                            <a:t>-</a:t>
                          </a:r>
                          <a:endParaRPr lang="hu-HU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863337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800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hu-HU" sz="2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2"/>
                          <a:stretch>
                            <a:fillRect l="-100444" t="-208140" r="-101111" b="-2313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800" dirty="0" smtClean="0"/>
                            <a:t>igen</a:t>
                          </a:r>
                          <a:endParaRPr lang="hu-HU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712716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800" dirty="0" smtClean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hu-HU" sz="2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2"/>
                          <a:stretch>
                            <a:fillRect l="-100444" t="-311765" r="-101111" b="-1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800" dirty="0" smtClean="0"/>
                            <a:t>nem</a:t>
                          </a:r>
                          <a:endParaRPr lang="hu-HU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866721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800" dirty="0" smtClean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  <a:endParaRPr lang="hu-HU" sz="2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2"/>
                          <a:stretch>
                            <a:fillRect l="-100444" t="-411765" r="-101111" b="-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800" dirty="0" smtClean="0"/>
                            <a:t>igen</a:t>
                          </a:r>
                          <a:endParaRPr lang="hu-HU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34643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63536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Zárójelezés egyszerűsítése</a:t>
            </a:r>
            <a:endParaRPr lang="hu-HU" dirty="0"/>
          </a:p>
        </p:txBody>
      </p:sp>
      <p:sp>
        <p:nvSpPr>
          <p:cNvPr id="4" name="Tartalom helye 2"/>
          <p:cNvSpPr>
            <a:spLocks noGrp="1"/>
          </p:cNvSpPr>
          <p:nvPr>
            <p:ph idx="1"/>
          </p:nvPr>
        </p:nvSpPr>
        <p:spPr>
          <a:xfrm>
            <a:off x="2915816" y="2996952"/>
            <a:ext cx="3528392" cy="648072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dirty="0" smtClean="0">
                <a:solidFill>
                  <a:schemeClr val="tx1"/>
                </a:solidFill>
              </a:rPr>
              <a:t>Feladatmegoldás…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88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Mi köze a logikának az informatikához?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számítógépek a logika nyelvét értik: bitek 0 és 1 értéket vehetnek fel</a:t>
            </a:r>
          </a:p>
          <a:p>
            <a:r>
              <a:rPr lang="hu-HU" dirty="0" smtClean="0"/>
              <a:t>Logikai</a:t>
            </a:r>
            <a:br>
              <a:rPr lang="hu-HU" dirty="0" smtClean="0"/>
            </a:br>
            <a:r>
              <a:rPr lang="hu-HU" dirty="0" smtClean="0"/>
              <a:t>áramkörök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708920"/>
            <a:ext cx="5079365" cy="383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58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Mi köze a logikának az informatikához?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Programozás:</a:t>
            </a:r>
          </a:p>
          <a:p>
            <a:pPr lvl="1"/>
            <a:r>
              <a:rPr lang="hu-HU" dirty="0" smtClean="0"/>
              <a:t>Feltételes elágazások (</a:t>
            </a:r>
            <a:r>
              <a:rPr lang="hu-H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dirty="0" smtClean="0"/>
              <a:t>)</a:t>
            </a:r>
          </a:p>
          <a:p>
            <a:pPr lvl="1"/>
            <a:r>
              <a:rPr lang="hu-HU" dirty="0" smtClean="0"/>
              <a:t>Ciklusok (</a:t>
            </a:r>
            <a:r>
              <a:rPr lang="hu-H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hu-HU" dirty="0" smtClean="0"/>
              <a:t>)</a:t>
            </a:r>
          </a:p>
          <a:p>
            <a:r>
              <a:rPr lang="hu-HU" dirty="0" smtClean="0"/>
              <a:t>Logikai (</a:t>
            </a:r>
            <a:r>
              <a:rPr lang="hu-HU" dirty="0" err="1" smtClean="0"/>
              <a:t>bool</a:t>
            </a:r>
            <a:r>
              <a:rPr lang="hu-HU" dirty="0" smtClean="0"/>
              <a:t>) feltételek: logikai operátorok</a:t>
            </a:r>
          </a:p>
          <a:p>
            <a:pPr lvl="1"/>
            <a:r>
              <a:rPr lang="hu-HU" dirty="0" smtClean="0"/>
              <a:t>„és” operátor (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hu-HU" dirty="0" smtClean="0"/>
              <a:t>)</a:t>
            </a:r>
          </a:p>
          <a:p>
            <a:pPr lvl="1"/>
            <a:r>
              <a:rPr lang="hu-HU" dirty="0" smtClean="0"/>
              <a:t>„vagy” operátor (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hu-HU" dirty="0" smtClean="0"/>
              <a:t>)</a:t>
            </a:r>
          </a:p>
          <a:p>
            <a:pPr lvl="1"/>
            <a:r>
              <a:rPr lang="hu-HU" dirty="0" smtClean="0"/>
              <a:t>„nem” operátora (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hu-HU" dirty="0" smtClean="0"/>
              <a:t>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1298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 a logika?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„</a:t>
            </a:r>
            <a:r>
              <a:rPr lang="hu-HU" dirty="0" err="1" smtClean="0"/>
              <a:t>logike</a:t>
            </a:r>
            <a:r>
              <a:rPr lang="hu-HU" dirty="0" smtClean="0"/>
              <a:t>” ógörög szóból származik</a:t>
            </a:r>
          </a:p>
          <a:p>
            <a:r>
              <a:rPr lang="hu-HU" dirty="0" smtClean="0"/>
              <a:t>Jelentése: szó, állítás, érvelés</a:t>
            </a:r>
          </a:p>
          <a:p>
            <a:r>
              <a:rPr lang="hu-HU" dirty="0" smtClean="0"/>
              <a:t>Klasszikus érvelés: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i="1" dirty="0" smtClean="0"/>
              <a:t>Minden ember halandó.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i="1" dirty="0" smtClean="0"/>
              <a:t>Szókratész ember.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i="1" dirty="0" smtClean="0"/>
              <a:t>Tehát Szókratész halandó.</a:t>
            </a:r>
          </a:p>
          <a:p>
            <a:r>
              <a:rPr lang="hu-HU" dirty="0" smtClean="0"/>
              <a:t>19. századig inkább a filozófia része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13500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Formális logika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u-HU" dirty="0" smtClean="0"/>
                  <a:t>Az állításokat formálisan, </a:t>
                </a:r>
                <a:r>
                  <a:rPr lang="hu-HU" u="sng" dirty="0" smtClean="0"/>
                  <a:t>logikai jelek</a:t>
                </a:r>
                <a:r>
                  <a:rPr lang="hu-HU" dirty="0" smtClean="0"/>
                  <a:t> segítségével leírni.</a:t>
                </a:r>
              </a:p>
              <a:p>
                <a:r>
                  <a:rPr lang="hu-HU" dirty="0" smtClean="0"/>
                  <a:t>Állítások formalizálása: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hu-HU" i="1" dirty="0" smtClean="0"/>
                  <a:t>Minden ember halandó.</a:t>
                </a:r>
                <a:br>
                  <a:rPr lang="hu-HU" i="1" dirty="0" smtClean="0"/>
                </a:br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hu-HU" i="1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hu-HU" i="1" dirty="0" smtClean="0"/>
                  <a:t>Szókratész ember.</a:t>
                </a:r>
                <a:br>
                  <a:rPr lang="hu-HU" i="1" dirty="0" smtClean="0"/>
                </a:b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hu-HU" i="1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hu-HU" i="1" dirty="0" smtClean="0"/>
                  <a:t>Tehát Szókratész halandó.</a:t>
                </a:r>
                <a:br>
                  <a:rPr lang="hu-HU" i="1" dirty="0" smtClean="0"/>
                </a:b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56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24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Formális logika célja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Algoritmusokat (szoftverek) készíteni, melyek a logikai következtetéseket </a:t>
            </a:r>
            <a:r>
              <a:rPr lang="hu-HU" u="sng" dirty="0" smtClean="0"/>
              <a:t>automatikusan</a:t>
            </a:r>
            <a:r>
              <a:rPr lang="hu-HU" dirty="0" smtClean="0"/>
              <a:t> bizonyítani tudják.</a:t>
            </a:r>
          </a:p>
          <a:p>
            <a:r>
              <a:rPr lang="hu-HU" dirty="0" smtClean="0"/>
              <a:t>Napjainkban elsődlegesen:</a:t>
            </a:r>
          </a:p>
          <a:p>
            <a:pPr lvl="1"/>
            <a:r>
              <a:rPr lang="hu-HU" dirty="0" smtClean="0"/>
              <a:t>Hardververifikáció: pl. logikai áramkör helyes-e</a:t>
            </a:r>
          </a:p>
          <a:p>
            <a:pPr lvl="1"/>
            <a:r>
              <a:rPr lang="hu-HU" dirty="0" smtClean="0"/>
              <a:t>Szoftververifikáció: pl. </a:t>
            </a:r>
            <a:r>
              <a:rPr lang="hu-HU" dirty="0" err="1" smtClean="0"/>
              <a:t>while</a:t>
            </a:r>
            <a:r>
              <a:rPr lang="hu-HU" dirty="0" smtClean="0"/>
              <a:t>-ciklus nem futhat a végtelenségig</a:t>
            </a:r>
          </a:p>
          <a:p>
            <a:r>
              <a:rPr lang="hu-HU" u="sng" dirty="0" smtClean="0"/>
              <a:t>Ez nem tesztelés! Ez formális verifikáció!</a:t>
            </a:r>
          </a:p>
          <a:p>
            <a:r>
              <a:rPr lang="hu-HU" dirty="0" smtClean="0"/>
              <a:t>Tanulni fogjuk: </a:t>
            </a:r>
            <a:r>
              <a:rPr lang="hu-HU" i="1" dirty="0" smtClean="0"/>
              <a:t>SAT </a:t>
            </a:r>
            <a:r>
              <a:rPr lang="hu-HU" i="1" dirty="0" err="1" smtClean="0"/>
              <a:t>szolverek</a:t>
            </a:r>
            <a:r>
              <a:rPr lang="hu-HU" i="1" dirty="0" smtClean="0"/>
              <a:t>, SMT </a:t>
            </a:r>
            <a:r>
              <a:rPr lang="hu-HU" i="1" dirty="0" err="1" smtClean="0"/>
              <a:t>szolverek</a:t>
            </a:r>
            <a:r>
              <a:rPr lang="hu-HU" i="1" dirty="0" smtClean="0"/>
              <a:t>, </a:t>
            </a:r>
            <a:r>
              <a:rPr lang="hu-HU" i="1" dirty="0" err="1" smtClean="0"/>
              <a:t>Prolog</a:t>
            </a:r>
            <a:r>
              <a:rPr lang="hu-HU" i="1" dirty="0" smtClean="0"/>
              <a:t> programozási nyelv</a:t>
            </a:r>
            <a:endParaRPr lang="hu-HU" i="1" dirty="0"/>
          </a:p>
        </p:txBody>
      </p:sp>
    </p:spTree>
    <p:extLst>
      <p:ext uri="{BB962C8B-B14F-4D97-AF65-F5344CB8AC3E}">
        <p14:creationId xmlns:p14="http://schemas.microsoft.com/office/powerpoint/2010/main" val="2697785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Formális logika fajtái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u="sng" dirty="0" err="1" smtClean="0"/>
              <a:t>Nulladrendű</a:t>
            </a:r>
            <a:r>
              <a:rPr lang="hu-HU" b="1" u="sng" dirty="0" smtClean="0"/>
              <a:t> logika:</a:t>
            </a:r>
            <a:r>
              <a:rPr lang="hu-HU" dirty="0" smtClean="0"/>
              <a:t> ítéletváltozók + logikai operátorok</a:t>
            </a:r>
          </a:p>
          <a:p>
            <a:r>
              <a:rPr lang="hu-HU" b="1" u="sng" dirty="0" smtClean="0"/>
              <a:t>Elsőrendű logika:</a:t>
            </a:r>
            <a:r>
              <a:rPr lang="hu-HU" dirty="0" smtClean="0"/>
              <a:t> tetszőleges típusú változók + predikátumok + logikai operátorok + kvantorok</a:t>
            </a:r>
          </a:p>
          <a:p>
            <a:r>
              <a:rPr lang="hu-HU" b="1" u="sng" dirty="0" smtClean="0"/>
              <a:t>Többértékű és fuzzy logikák:</a:t>
            </a:r>
            <a:r>
              <a:rPr lang="hu-HU" dirty="0" smtClean="0"/>
              <a:t> Nem csak 0 és 1 logikai értékek, hanem több.</a:t>
            </a:r>
          </a:p>
          <a:p>
            <a:r>
              <a:rPr lang="hu-HU" b="1" u="sng" dirty="0" smtClean="0"/>
              <a:t>Temporális logikák:</a:t>
            </a:r>
            <a:r>
              <a:rPr lang="hu-HU" dirty="0" smtClean="0"/>
              <a:t> Időrendiség kifejezésére.</a:t>
            </a:r>
          </a:p>
          <a:p>
            <a:r>
              <a:rPr lang="hu-HU" dirty="0" smtClean="0"/>
              <a:t>Stb.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46344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Nulladrendű</a:t>
            </a:r>
            <a:r>
              <a:rPr lang="hu-HU" dirty="0" smtClean="0"/>
              <a:t> logika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u-HU" dirty="0" smtClean="0"/>
                  <a:t>Más néven: ítéletlogika, </a:t>
                </a:r>
                <a:r>
                  <a:rPr lang="hu-HU" dirty="0" err="1" smtClean="0"/>
                  <a:t>propozícionális</a:t>
                </a:r>
                <a:r>
                  <a:rPr lang="hu-HU" dirty="0" smtClean="0"/>
                  <a:t> logika</a:t>
                </a:r>
              </a:p>
              <a:p>
                <a:r>
                  <a:rPr lang="hu-HU" dirty="0" smtClean="0"/>
                  <a:t>Minden objektuma igaz/hamis típusú</a:t>
                </a:r>
              </a:p>
              <a:p>
                <a:pPr lvl="1"/>
                <a:r>
                  <a:rPr lang="hu-HU" dirty="0" smtClean="0"/>
                  <a:t>Ítéletváltozókat vezetünk be</a:t>
                </a:r>
              </a:p>
              <a:p>
                <a:pPr lvl="1"/>
                <a:r>
                  <a:rPr lang="hu-HU" dirty="0" smtClean="0"/>
                  <a:t>Logikai operátorokkal kötjük össze őket</a:t>
                </a:r>
              </a:p>
              <a:p>
                <a:pPr lvl="2"/>
                <a:r>
                  <a:rPr lang="hu-HU" dirty="0" smtClean="0"/>
                  <a:t>Tagadás (negáció): 		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endParaRPr lang="hu-HU" dirty="0" smtClean="0"/>
              </a:p>
              <a:p>
                <a:pPr lvl="2"/>
                <a:r>
                  <a:rPr lang="hu-HU" dirty="0" smtClean="0"/>
                  <a:t>És (</a:t>
                </a:r>
                <a:r>
                  <a:rPr lang="hu-HU" dirty="0" err="1" smtClean="0"/>
                  <a:t>konjunkció</a:t>
                </a:r>
                <a:r>
                  <a:rPr lang="hu-HU" dirty="0" smtClean="0"/>
                  <a:t>): 		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endParaRPr lang="hu-HU" dirty="0" smtClean="0"/>
              </a:p>
              <a:p>
                <a:pPr lvl="2"/>
                <a:r>
                  <a:rPr lang="hu-HU" dirty="0" smtClean="0"/>
                  <a:t>Vagy (</a:t>
                </a:r>
                <a:r>
                  <a:rPr lang="hu-HU" dirty="0" err="1" smtClean="0"/>
                  <a:t>diszjunkció</a:t>
                </a:r>
                <a:r>
                  <a:rPr lang="hu-HU" dirty="0" smtClean="0"/>
                  <a:t>): 		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endParaRPr lang="hu-HU" dirty="0" smtClean="0"/>
              </a:p>
              <a:p>
                <a:pPr lvl="2"/>
                <a:r>
                  <a:rPr lang="hu-HU" dirty="0" smtClean="0"/>
                  <a:t>Ha…akkor (implikáció): 	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endParaRPr lang="hu-HU" dirty="0" smtClean="0"/>
              </a:p>
              <a:p>
                <a:pPr lvl="2"/>
                <a:r>
                  <a:rPr lang="hu-HU" dirty="0" smtClean="0"/>
                  <a:t>Akkor és csak akkor (ekvivalencia): 		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endParaRPr lang="hu-HU" dirty="0" smtClean="0"/>
              </a:p>
              <a:p>
                <a:pPr lvl="2"/>
                <a:r>
                  <a:rPr lang="hu-HU" dirty="0" smtClean="0"/>
                  <a:t>Vagy… , vagy… (kizáró vagy, XOR): 		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56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50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Formalizálás</a:t>
            </a:r>
            <a:endParaRPr lang="hu-HU" dirty="0"/>
          </a:p>
        </p:txBody>
      </p:sp>
      <p:sp>
        <p:nvSpPr>
          <p:cNvPr id="4" name="Tartalom helye 2"/>
          <p:cNvSpPr>
            <a:spLocks noGrp="1"/>
          </p:cNvSpPr>
          <p:nvPr>
            <p:ph idx="1"/>
          </p:nvPr>
        </p:nvSpPr>
        <p:spPr>
          <a:xfrm>
            <a:off x="2915816" y="2996952"/>
            <a:ext cx="3528392" cy="648072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dirty="0" smtClean="0">
                <a:solidFill>
                  <a:schemeClr val="tx1"/>
                </a:solidFill>
              </a:rPr>
              <a:t>Feladatmegoldás…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303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</TotalTime>
  <Words>417</Words>
  <Application>Microsoft Office PowerPoint</Application>
  <PresentationFormat>Diavetítés a képernyőre (4:3 oldalarány)</PresentationFormat>
  <Paragraphs>103</Paragraphs>
  <Slides>16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 Math</vt:lpstr>
      <vt:lpstr>Courier New</vt:lpstr>
      <vt:lpstr>Office-téma</vt:lpstr>
      <vt:lpstr>Az informatika logikai alapjai</vt:lpstr>
      <vt:lpstr>Mi köze a logikának az informatikához?</vt:lpstr>
      <vt:lpstr>Mi köze a logikának az informatikához?</vt:lpstr>
      <vt:lpstr>Mi a logika?</vt:lpstr>
      <vt:lpstr>Formális logika</vt:lpstr>
      <vt:lpstr>Formális logika célja</vt:lpstr>
      <vt:lpstr>Formális logika fajtái</vt:lpstr>
      <vt:lpstr>Nulladrendű logika</vt:lpstr>
      <vt:lpstr>Formalizálás</vt:lpstr>
      <vt:lpstr>Szintaxis VS szemantika</vt:lpstr>
      <vt:lpstr>Nulladrendű logika szintaxisa</vt:lpstr>
      <vt:lpstr>Nulladrendű logika szintaxisa</vt:lpstr>
      <vt:lpstr>Szintatikai ellenőrzés</vt:lpstr>
      <vt:lpstr>Zárójelezés</vt:lpstr>
      <vt:lpstr>Precedencia és asszociativitás</vt:lpstr>
      <vt:lpstr>Zárójelezés egyszerűsítése</vt:lpstr>
    </vt:vector>
  </TitlesOfParts>
  <Company>novak.adam@gmail.com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Asdfsdafa dsfasd asdf</dc:title>
  <dc:creator>Ádám Novák</dc:creator>
  <cp:lastModifiedBy>kovasz</cp:lastModifiedBy>
  <cp:revision>155</cp:revision>
  <dcterms:created xsi:type="dcterms:W3CDTF">2014-03-03T11:13:53Z</dcterms:created>
  <dcterms:modified xsi:type="dcterms:W3CDTF">2016-09-17T12:10:45Z</dcterms:modified>
</cp:coreProperties>
</file>