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85" r:id="rId3"/>
    <p:sldId id="287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2016. 09. 20.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2016. 09. 20.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lframalph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informatika logikai alapjai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nulladrendű</a:t>
            </a:r>
            <a:r>
              <a:rPr lang="hu-HU" dirty="0" smtClean="0"/>
              <a:t> logika szemantikája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/>
              <a:t> </a:t>
            </a:r>
            <a:r>
              <a:rPr lang="hu-HU" i="1" dirty="0" smtClean="0"/>
              <a:t>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Szemantikai tulajdonságok vizsgálata igazságtáblával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Szintaxis VS szemantika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90359"/>
            <a:ext cx="8229600" cy="5069160"/>
          </a:xfrm>
        </p:spPr>
        <p:txBody>
          <a:bodyPr/>
          <a:lstStyle/>
          <a:p>
            <a:r>
              <a:rPr lang="hu-HU" b="1" u="sng" dirty="0" smtClean="0"/>
              <a:t>Szintaxis:</a:t>
            </a:r>
            <a:r>
              <a:rPr lang="hu-HU" dirty="0" smtClean="0"/>
              <a:t> Formula definíciója.</a:t>
            </a:r>
          </a:p>
          <a:p>
            <a:endParaRPr lang="hu-HU" dirty="0"/>
          </a:p>
          <a:p>
            <a:r>
              <a:rPr lang="hu-HU" b="1" u="sng" dirty="0" smtClean="0"/>
              <a:t>Szemantika:</a:t>
            </a:r>
            <a:r>
              <a:rPr lang="hu-HU" dirty="0" smtClean="0"/>
              <a:t> A formulák értékével foglalkozik. Mikor hamis (0) és mikor igaz (1) egy formula?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10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Nulladrendű</a:t>
            </a:r>
            <a:r>
              <a:rPr lang="hu-HU" dirty="0" smtClean="0"/>
              <a:t> logika szemantikája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(Interpretáció):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Adott ítéletváltozóknak egy véges, nem üres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u-HU" dirty="0" smtClean="0"/>
                  <a:t> halmaza.</a:t>
                </a:r>
                <a:endParaRPr lang="hu-HU" dirty="0"/>
              </a:p>
              <a:p>
                <a:pPr marL="0" indent="0">
                  <a:buNone/>
                </a:pPr>
                <a:r>
                  <a:rPr lang="hu-HU" dirty="0" smtClean="0"/>
                  <a:t>Interpretációnak egy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hu-HU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hu-H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}"/>
                          <m:ctrlP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hu-HU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u-HU" dirty="0" smtClean="0"/>
                  <a:t>függvényt nevezünk.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66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Nulladrendű</a:t>
            </a:r>
            <a:r>
              <a:rPr lang="hu-HU" dirty="0" smtClean="0"/>
              <a:t> logika szemantikája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800" dirty="0" smtClean="0"/>
                  <a:t>Egy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sz="2800" dirty="0" smtClean="0"/>
                  <a:t> formula </a:t>
                </a:r>
                <a14:m>
                  <m:oMath xmlns:m="http://schemas.openxmlformats.org/officeDocument/2006/math">
                    <m:r>
                      <a:rPr lang="hu-HU" sz="280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sz="2800" dirty="0" smtClean="0"/>
                  <a:t> interpretációbeli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hu-HU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hu-HU" sz="2800" dirty="0" smtClean="0"/>
                  <a:t> értékét az operátorok igazságtáblái segítségével lehet meghatározni.</a:t>
                </a:r>
              </a:p>
              <a:p>
                <a:pPr marL="0" indent="0">
                  <a:buNone/>
                </a:pPr>
                <a:endParaRPr lang="hu-HU" sz="28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2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688334"/>
                  </p:ext>
                </p:extLst>
              </p:nvPr>
            </p:nvGraphicFramePr>
            <p:xfrm>
              <a:off x="755575" y="3573016"/>
              <a:ext cx="7488832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4545">
                      <a:extLst>
                        <a:ext uri="{9D8B030D-6E8A-4147-A177-3AD203B41FA5}">
                          <a16:colId xmlns:a16="http://schemas.microsoft.com/office/drawing/2014/main" val="2760789391"/>
                        </a:ext>
                      </a:extLst>
                    </a:gridCol>
                    <a:gridCol w="494545">
                      <a:extLst>
                        <a:ext uri="{9D8B030D-6E8A-4147-A177-3AD203B41FA5}">
                          <a16:colId xmlns:a16="http://schemas.microsoft.com/office/drawing/2014/main" val="1015952177"/>
                        </a:ext>
                      </a:extLst>
                    </a:gridCol>
                    <a:gridCol w="635844">
                      <a:extLst>
                        <a:ext uri="{9D8B030D-6E8A-4147-A177-3AD203B41FA5}">
                          <a16:colId xmlns:a16="http://schemas.microsoft.com/office/drawing/2014/main" val="1200986818"/>
                        </a:ext>
                      </a:extLst>
                    </a:gridCol>
                    <a:gridCol w="1145934">
                      <a:extLst>
                        <a:ext uri="{9D8B030D-6E8A-4147-A177-3AD203B41FA5}">
                          <a16:colId xmlns:a16="http://schemas.microsoft.com/office/drawing/2014/main" val="217714809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721129229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244395058"/>
                        </a:ext>
                      </a:extLst>
                    </a:gridCol>
                    <a:gridCol w="1273102">
                      <a:extLst>
                        <a:ext uri="{9D8B030D-6E8A-4147-A177-3AD203B41FA5}">
                          <a16:colId xmlns:a16="http://schemas.microsoft.com/office/drawing/2014/main" val="4288268390"/>
                        </a:ext>
                      </a:extLst>
                    </a:gridCol>
                    <a:gridCol w="1198212">
                      <a:extLst>
                        <a:ext uri="{9D8B030D-6E8A-4147-A177-3AD203B41FA5}">
                          <a16:colId xmlns:a16="http://schemas.microsoft.com/office/drawing/2014/main" val="34619385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hu-HU" sz="2000" i="1" dirty="0" err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hu-HU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hu-HU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hu-HU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hu-HU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⇔</m:t>
                                    </m:r>
                                    <m:r>
                                      <a:rPr lang="hu-HU" sz="20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hu-HU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sz="20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hu-HU" sz="20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hu-HU" sz="2000" i="1" dirty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hu-H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238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4275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3644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8498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8384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ábláza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3688334"/>
                  </p:ext>
                </p:extLst>
              </p:nvPr>
            </p:nvGraphicFramePr>
            <p:xfrm>
              <a:off x="755575" y="3573016"/>
              <a:ext cx="7488832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4545">
                      <a:extLst>
                        <a:ext uri="{9D8B030D-6E8A-4147-A177-3AD203B41FA5}">
                          <a16:colId xmlns:a16="http://schemas.microsoft.com/office/drawing/2014/main" val="2760789391"/>
                        </a:ext>
                      </a:extLst>
                    </a:gridCol>
                    <a:gridCol w="494545">
                      <a:extLst>
                        <a:ext uri="{9D8B030D-6E8A-4147-A177-3AD203B41FA5}">
                          <a16:colId xmlns:a16="http://schemas.microsoft.com/office/drawing/2014/main" val="1015952177"/>
                        </a:ext>
                      </a:extLst>
                    </a:gridCol>
                    <a:gridCol w="635844">
                      <a:extLst>
                        <a:ext uri="{9D8B030D-6E8A-4147-A177-3AD203B41FA5}">
                          <a16:colId xmlns:a16="http://schemas.microsoft.com/office/drawing/2014/main" val="1200986818"/>
                        </a:ext>
                      </a:extLst>
                    </a:gridCol>
                    <a:gridCol w="1145934">
                      <a:extLst>
                        <a:ext uri="{9D8B030D-6E8A-4147-A177-3AD203B41FA5}">
                          <a16:colId xmlns:a16="http://schemas.microsoft.com/office/drawing/2014/main" val="2177148090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721129229"/>
                        </a:ext>
                      </a:extLst>
                    </a:gridCol>
                    <a:gridCol w="1123325">
                      <a:extLst>
                        <a:ext uri="{9D8B030D-6E8A-4147-A177-3AD203B41FA5}">
                          <a16:colId xmlns:a16="http://schemas.microsoft.com/office/drawing/2014/main" val="3244395058"/>
                        </a:ext>
                      </a:extLst>
                    </a:gridCol>
                    <a:gridCol w="1273102">
                      <a:extLst>
                        <a:ext uri="{9D8B030D-6E8A-4147-A177-3AD203B41FA5}">
                          <a16:colId xmlns:a16="http://schemas.microsoft.com/office/drawing/2014/main" val="4288268390"/>
                        </a:ext>
                      </a:extLst>
                    </a:gridCol>
                    <a:gridCol w="1198212">
                      <a:extLst>
                        <a:ext uri="{9D8B030D-6E8A-4147-A177-3AD203B41FA5}">
                          <a16:colId xmlns:a16="http://schemas.microsoft.com/office/drawing/2014/main" val="346193855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235" t="-1538" r="-142345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01235" t="-1538" r="-1323457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55238" t="-1538" r="-92095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142553" t="-1538" r="-41436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246486" t="-1538" r="-321081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348370" t="-1538" r="-222826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394737" t="-1538" r="-96172" b="-4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u-HU"/>
                        </a:p>
                      </a:txBody>
                      <a:tcPr>
                        <a:blipFill>
                          <a:blip r:embed="rId3"/>
                          <a:stretch>
                            <a:fillRect l="-524873" t="-1538" r="-2030" b="-4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23869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74275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63644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984985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>
                        <a:solidFill>
                          <a:schemeClr val="accent3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1</a:t>
                          </a:r>
                          <a:endParaRPr lang="hu-HU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hu-HU" sz="2000" b="1" dirty="0" smtClean="0"/>
                            <a:t>0</a:t>
                          </a:r>
                          <a:endParaRPr lang="hu-HU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8384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81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Formula kiértékelése igazságtáblával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2915816" y="5229200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  <a:hlinkClick r:id="rId2"/>
              </a:rPr>
              <a:t>Wolfram </a:t>
            </a:r>
            <a:r>
              <a:rPr lang="hu-HU" dirty="0" err="1" smtClean="0">
                <a:solidFill>
                  <a:schemeClr val="tx1"/>
                </a:solidFill>
                <a:hlinkClick r:id="rId2"/>
              </a:rPr>
              <a:t>Alpha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2915816" y="4149080"/>
            <a:ext cx="3528392" cy="648072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51000"/>
                  <a:satMod val="130000"/>
                </a:schemeClr>
              </a:gs>
              <a:gs pos="80000">
                <a:schemeClr val="accent6">
                  <a:shade val="93000"/>
                  <a:satMod val="130000"/>
                </a:schemeClr>
              </a:gs>
              <a:gs pos="100000">
                <a:schemeClr val="accent6">
                  <a:shade val="94000"/>
                  <a:satMod val="13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dirty="0" smtClean="0">
                <a:solidFill>
                  <a:schemeClr val="tx1"/>
                </a:solidFill>
              </a:rPr>
              <a:t>MS Excel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Szemantikai tulajdonságok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Logikai törvény (tautológia):</a:t>
            </a:r>
            <a:r>
              <a:rPr lang="hu-HU" dirty="0" smtClean="0"/>
              <a:t> Mindig igaz.</a:t>
            </a:r>
          </a:p>
          <a:p>
            <a:r>
              <a:rPr lang="hu-HU" b="1" u="sng" dirty="0" smtClean="0"/>
              <a:t>Kielégíthető:</a:t>
            </a:r>
            <a:r>
              <a:rPr lang="hu-HU" dirty="0" smtClean="0"/>
              <a:t> Lehet igaz.</a:t>
            </a:r>
          </a:p>
          <a:p>
            <a:r>
              <a:rPr lang="hu-HU" b="1" u="sng" dirty="0" smtClean="0"/>
              <a:t>Logikai ellentmondás, kielégíthetetlen (kontradikció):</a:t>
            </a:r>
            <a:r>
              <a:rPr lang="hu-HU" dirty="0" smtClean="0"/>
              <a:t> Sohasem igaz.</a:t>
            </a:r>
          </a:p>
          <a:p>
            <a:r>
              <a:rPr lang="hu-HU" b="1" u="sng" dirty="0" smtClean="0"/>
              <a:t>Logikai következmény:</a:t>
            </a:r>
            <a:r>
              <a:rPr lang="hu-HU" dirty="0" smtClean="0"/>
              <a:t> Ha az előfeltételek (premisszák) igazak, akkor a következmény (konklúzió) is igaz.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29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Szemantikai tulajdonságok I.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(Logikai törvény):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Egy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 smtClean="0"/>
                  <a:t> formula logikai törvény, 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 smtClean="0"/>
                  <a:t> interpretációja esetén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b="1" u="sng" dirty="0"/>
                  <a:t>Definíció </a:t>
                </a:r>
                <a:r>
                  <a:rPr lang="hu-HU" b="1" u="sng" dirty="0" smtClean="0"/>
                  <a:t>(Kielégíthetőség):</a:t>
                </a:r>
              </a:p>
              <a:p>
                <a:pPr marL="0" indent="0">
                  <a:buNone/>
                </a:pP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 formula </a:t>
                </a:r>
                <a:r>
                  <a:rPr lang="hu-HU" dirty="0" smtClean="0"/>
                  <a:t>kielégíthető, ha …</a:t>
                </a:r>
              </a:p>
              <a:p>
                <a:pPr marL="0" indent="0">
                  <a:buNone/>
                </a:pPr>
                <a:endParaRPr lang="hu-HU" b="1" u="sng" dirty="0"/>
              </a:p>
              <a:p>
                <a:pPr marL="0" indent="0">
                  <a:buNone/>
                </a:pPr>
                <a:r>
                  <a:rPr lang="hu-HU" b="1" u="sng" dirty="0"/>
                  <a:t>Definíció (Logikai </a:t>
                </a:r>
                <a:r>
                  <a:rPr lang="hu-HU" b="1" u="sng" dirty="0" smtClean="0"/>
                  <a:t>ellentmondás):</a:t>
                </a:r>
                <a:endParaRPr lang="hu-HU" b="1" u="sng" dirty="0"/>
              </a:p>
              <a:p>
                <a:pPr marL="0" indent="0">
                  <a:buNone/>
                </a:pPr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 formula logikai </a:t>
                </a:r>
                <a:r>
                  <a:rPr lang="hu-HU" dirty="0" smtClean="0"/>
                  <a:t>ellentmondás, ha …</a:t>
                </a:r>
                <a:endParaRPr lang="hu-HU" b="1" u="sng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73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Szemantikai tulajdonságok vizsgálata igazságtáblával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915816" y="2996952"/>
            <a:ext cx="3528392" cy="648072"/>
          </a:xfr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dirty="0" smtClean="0">
                <a:solidFill>
                  <a:schemeClr val="tx1"/>
                </a:solidFill>
              </a:rPr>
              <a:t>Feladatmegoldás…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3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Szemantikai tulajdonságok II.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b="1" u="sng" dirty="0" smtClean="0"/>
                  <a:t>Definíció (Formulahalmaz kielégíthetősége):</a:t>
                </a:r>
                <a:endParaRPr lang="hu-HU" b="1" u="sng" dirty="0"/>
              </a:p>
              <a:p>
                <a:pPr marL="0" indent="0">
                  <a:buNone/>
                </a:pPr>
                <a:r>
                  <a:rPr lang="hu-HU" dirty="0" smtClean="0"/>
                  <a:t>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formulahalmaz kielégíthető</a:t>
                </a:r>
                <a:r>
                  <a:rPr lang="hu-HU" dirty="0"/>
                  <a:t>, </a:t>
                </a:r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 smtClean="0"/>
                  <a:t> interpretáció, hogy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 smtClean="0"/>
                  <a:t>.</a:t>
                </a:r>
              </a:p>
              <a:p>
                <a:pPr marL="0" indent="0">
                  <a:buNone/>
                </a:pPr>
                <a:endParaRPr lang="hu-HU" b="1" u="sng" dirty="0"/>
              </a:p>
              <a:p>
                <a:pPr marL="0" indent="0">
                  <a:buNone/>
                </a:pPr>
                <a:r>
                  <a:rPr lang="hu-HU" b="1" u="sng" dirty="0" smtClean="0"/>
                  <a:t>Definíció </a:t>
                </a:r>
                <a:r>
                  <a:rPr lang="hu-HU" b="1" u="sng" dirty="0"/>
                  <a:t>(Logikai következmény):</a:t>
                </a:r>
              </a:p>
              <a:p>
                <a:pPr marL="0" indent="0">
                  <a:buNone/>
                </a:pPr>
                <a:r>
                  <a:rPr lang="hu-HU" dirty="0" smtClean="0"/>
                  <a:t>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 smtClean="0"/>
                  <a:t> formulák (premisszák) </a:t>
                </a:r>
                <a:r>
                  <a:rPr lang="hu-HU" dirty="0"/>
                  <a:t>logikai </a:t>
                </a:r>
                <a:r>
                  <a:rPr lang="hu-HU" dirty="0" smtClean="0"/>
                  <a:t>következménye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 smtClean="0"/>
                  <a:t> formula (konklúzió), 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interpretáció esetén 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b="0" i="1" smtClean="0">
                        <a:latin typeface="Cambria Math" panose="02040503050406030204" pitchFamily="18" charset="0"/>
                      </a:rPr>
                      <m:t>…=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⟦"/>
                            <m:endChr m:val="⟧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hu-HU" dirty="0" smtClean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564" r="-2296" b="-12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2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215</Words>
  <Application>Microsoft Office PowerPoint</Application>
  <PresentationFormat>Diavetítés a képernyőre (4:3 oldalarány)</PresentationFormat>
  <Paragraphs>81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Office-téma</vt:lpstr>
      <vt:lpstr>Az informatika logikai alapjai</vt:lpstr>
      <vt:lpstr>Szintaxis VS szemantika</vt:lpstr>
      <vt:lpstr>Nulladrendű logika szemantikája</vt:lpstr>
      <vt:lpstr>Nulladrendű logika szemantikája</vt:lpstr>
      <vt:lpstr>Formula kiértékelése igazságtáblával</vt:lpstr>
      <vt:lpstr>Szemantikai tulajdonságok</vt:lpstr>
      <vt:lpstr>Szemantikai tulajdonságok I.</vt:lpstr>
      <vt:lpstr>Szemantikai tulajdonságok vizsgálata igazságtáblával</vt:lpstr>
      <vt:lpstr>Szemantikai tulajdonságok II.</vt:lpstr>
      <vt:lpstr>Szemantikai tulajdonságok vizsgálata igazságtáblával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166</cp:revision>
  <dcterms:created xsi:type="dcterms:W3CDTF">2014-03-03T11:13:53Z</dcterms:created>
  <dcterms:modified xsi:type="dcterms:W3CDTF">2016-09-20T15:00:45Z</dcterms:modified>
</cp:coreProperties>
</file>