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85" r:id="rId3"/>
    <p:sldId id="297" r:id="rId4"/>
    <p:sldId id="287" r:id="rId5"/>
    <p:sldId id="296" r:id="rId6"/>
    <p:sldId id="298" r:id="rId7"/>
    <p:sldId id="299" r:id="rId8"/>
    <p:sldId id="300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2017. 10. 14.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informatika logikai alapjai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Logikai azonosságok és azok alkalmazása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/>
              <a:t> </a:t>
            </a:r>
            <a:r>
              <a:rPr lang="hu-HU" i="1" dirty="0" smtClean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 a célok?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/>
          <a:lstStyle/>
          <a:p>
            <a:r>
              <a:rPr lang="hu-HU" dirty="0" smtClean="0"/>
              <a:t>Formulák  egyszerűsítése</a:t>
            </a:r>
            <a:endParaRPr lang="hu-HU" dirty="0"/>
          </a:p>
          <a:p>
            <a:r>
              <a:rPr lang="hu-HU" dirty="0" smtClean="0"/>
              <a:t>Formulák szemantikai tulajdonságainak vizsgálata</a:t>
            </a:r>
          </a:p>
          <a:p>
            <a:pPr lvl="1"/>
            <a:r>
              <a:rPr lang="hu-HU" dirty="0" smtClean="0"/>
              <a:t>Logikai törvény?</a:t>
            </a:r>
          </a:p>
          <a:p>
            <a:pPr lvl="1"/>
            <a:r>
              <a:rPr lang="hu-HU" dirty="0" smtClean="0"/>
              <a:t>Kielégíthető?</a:t>
            </a:r>
          </a:p>
          <a:p>
            <a:pPr lvl="1"/>
            <a:r>
              <a:rPr lang="hu-HU" dirty="0" smtClean="0"/>
              <a:t>Logikai ellentmondás (kielégíthetetlen)?</a:t>
            </a:r>
          </a:p>
          <a:p>
            <a:pPr lvl="1"/>
            <a:r>
              <a:rPr lang="hu-HU" dirty="0" smtClean="0"/>
              <a:t>Logikai következmény?</a:t>
            </a:r>
          </a:p>
        </p:txBody>
      </p:sp>
    </p:spTree>
    <p:extLst>
      <p:ext uri="{BB962C8B-B14F-4D97-AF65-F5344CB8AC3E}">
        <p14:creationId xmlns:p14="http://schemas.microsoft.com/office/powerpoint/2010/main" val="237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Formula egyszerűsítése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915816" y="2996952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azonosságok I.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Alap azonosságok:</a:t>
                </a:r>
              </a:p>
              <a:p>
                <a:pPr>
                  <a:spcAft>
                    <a:spcPts val="3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Asszociativitás: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hu-H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hu-HU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dirty="0" smtClean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hu-HU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200" dirty="0"/>
              </a:p>
              <a:p>
                <a:pPr lvl="0">
                  <a:spcAft>
                    <a:spcPts val="3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Kommutativitás: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dirty="0">
                    <a:solidFill>
                      <a:prstClr val="whit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  <a:p>
                <a:pPr lvl="0">
                  <a:spcAft>
                    <a:spcPts val="300"/>
                  </a:spcAft>
                  <a:tabLst>
                    <a:tab pos="4397375" algn="l"/>
                  </a:tabLst>
                </a:pPr>
                <a:r>
                  <a:rPr lang="hu-HU" dirty="0" err="1" smtClean="0"/>
                  <a:t>Idempotencia</a:t>
                </a:r>
                <a:r>
                  <a:rPr lang="hu-HU" dirty="0" smtClean="0"/>
                  <a:t>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dirty="0">
                    <a:solidFill>
                      <a:prstClr val="whit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hu-HU" sz="2200" dirty="0" smtClean="0">
                  <a:solidFill>
                    <a:prstClr val="white"/>
                  </a:solidFill>
                  <a:ea typeface="Cambria Math" panose="02040503050406030204" pitchFamily="18" charset="0"/>
                </a:endParaRPr>
              </a:p>
              <a:p>
                <a:pPr lvl="0">
                  <a:spcAft>
                    <a:spcPts val="300"/>
                  </a:spcAft>
                  <a:tabLst>
                    <a:tab pos="4397375" algn="l"/>
                  </a:tabLst>
                </a:pPr>
                <a:r>
                  <a:rPr lang="hu-HU" dirty="0" smtClean="0">
                    <a:solidFill>
                      <a:prstClr val="white"/>
                    </a:solidFill>
                  </a:rPr>
                  <a:t>Dupla negáció:</a:t>
                </a:r>
                <a:br>
                  <a:rPr lang="hu-HU" dirty="0" smtClean="0">
                    <a:solidFill>
                      <a:prstClr val="white"/>
                    </a:solidFill>
                  </a:rPr>
                </a:br>
                <a14:m>
                  <m:oMath xmlns:m="http://schemas.openxmlformats.org/officeDocument/2006/math">
                    <m:r>
                      <a:rPr lang="hu-HU" sz="24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hu-HU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hu-HU" dirty="0" smtClean="0">
                  <a:solidFill>
                    <a:prstClr val="white"/>
                  </a:solidFill>
                </a:endParaRPr>
              </a:p>
              <a:p>
                <a:pPr lvl="0">
                  <a:spcAft>
                    <a:spcPts val="300"/>
                  </a:spcAft>
                  <a:tabLst>
                    <a:tab pos="4397375" algn="l"/>
                  </a:tabLst>
                </a:pPr>
                <a:r>
                  <a:rPr lang="hu-HU" dirty="0" err="1" smtClean="0">
                    <a:solidFill>
                      <a:prstClr val="white"/>
                    </a:solidFill>
                  </a:rPr>
                  <a:t>Abszorptivitás</a:t>
                </a:r>
                <a:r>
                  <a:rPr lang="hu-HU" dirty="0" smtClean="0">
                    <a:solidFill>
                      <a:prstClr val="white"/>
                    </a:solidFill>
                  </a:rPr>
                  <a:t> (elnyelés):</a:t>
                </a:r>
                <a:br>
                  <a:rPr lang="hu-HU" dirty="0" smtClean="0">
                    <a:solidFill>
                      <a:prstClr val="white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u-HU" sz="2200" dirty="0">
                    <a:solidFill>
                      <a:prstClr val="white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  <a:p>
                <a:pPr marL="0" lvl="0" indent="0">
                  <a:buNone/>
                  <a:tabLst>
                    <a:tab pos="4397375" algn="l"/>
                  </a:tabLst>
                </a:pPr>
                <a:r>
                  <a:rPr lang="hu-HU" dirty="0" smtClean="0">
                    <a:solidFill>
                      <a:prstClr val="white"/>
                    </a:solidFill>
                  </a:rPr>
                  <a:t/>
                </a:r>
                <a:br>
                  <a:rPr lang="hu-HU" dirty="0" smtClean="0">
                    <a:solidFill>
                      <a:prstClr val="white"/>
                    </a:solidFill>
                  </a:rPr>
                </a:br>
                <a:endParaRPr lang="hu-HU" sz="2200" dirty="0" smtClean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1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6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azonosságok II.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Konstansok azonosságai:</a:t>
                </a:r>
              </a:p>
              <a:p>
                <a:pPr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err="1" smtClean="0"/>
                  <a:t>Ellentmondástalanság</a:t>
                </a:r>
                <a:r>
                  <a:rPr lang="hu-HU" dirty="0" smtClean="0"/>
                  <a:t> és kizárt harmadik elve: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0</m:t>
                    </m:r>
                  </m:oMath>
                </a14:m>
                <a:r>
                  <a:rPr lang="hu-HU" sz="2200" dirty="0" smtClean="0"/>
                  <a:t>	</a:t>
                </a: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1</m:t>
                    </m:r>
                  </m:oMath>
                </a14:m>
                <a:endParaRPr lang="hu-HU" sz="2200" dirty="0"/>
              </a:p>
              <a:p>
                <a:pPr lvl="0"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Korlátosság: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hu-HU" sz="2200" dirty="0">
                    <a:solidFill>
                      <a:prstClr val="whit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≡ 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dirty="0" smtClean="0">
                    <a:solidFill>
                      <a:prstClr val="white"/>
                    </a:solidFill>
                  </a:rPr>
                  <a:t/>
                </a:r>
                <a:br>
                  <a:rPr lang="hu-HU" sz="2200" dirty="0" smtClean="0">
                    <a:solidFill>
                      <a:prstClr val="white"/>
                    </a:solidFill>
                  </a:rPr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 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dirty="0">
                    <a:solidFill>
                      <a:prstClr val="white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hu-HU" sz="2200" dirty="0" smtClean="0">
                  <a:solidFill>
                    <a:prstClr val="white"/>
                  </a:solidFill>
                </a:endParaRPr>
              </a:p>
              <a:p>
                <a:pPr marL="0" indent="0">
                  <a:buNone/>
                </a:pPr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 r="-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54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azonosságok III.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Átírási szabályok:</a:t>
                </a:r>
              </a:p>
              <a:p>
                <a:pPr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XOR átírása: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hu-HU" sz="22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≡   ¬(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200" dirty="0"/>
              </a:p>
              <a:p>
                <a:pPr lvl="0"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Ekvivalencia átírása: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≡   (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  <a:p>
                <a:pPr lvl="0"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Implikáció átírása: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≡   ¬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azonosságok IV.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De Morgan azonosságok: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2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≡   ¬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u-HU" sz="2200" dirty="0" smtClean="0"/>
                  <a:t/>
                </a:r>
                <a:br>
                  <a:rPr lang="hu-HU" sz="2200" dirty="0" smtClean="0"/>
                </a:b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≡   ¬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sz="2200" dirty="0"/>
              </a:p>
              <a:p>
                <a:pPr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Disztributivitás azonosságai: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hu-HU" sz="2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hu-HU" sz="22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hu-HU" sz="2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hu-H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hu-HU" sz="2200" dirty="0" smtClean="0">
                    <a:solidFill>
                      <a:prstClr val="white"/>
                    </a:solidFill>
                  </a:rPr>
                  <a:t/>
                </a:r>
                <a:br>
                  <a:rPr lang="hu-HU" sz="2200" dirty="0" smtClean="0">
                    <a:solidFill>
                      <a:prstClr val="white"/>
                    </a:solidFill>
                  </a:rPr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≡   (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  <a:p>
                <a:pPr lvl="0">
                  <a:spcAft>
                    <a:spcPts val="1800"/>
                  </a:spcAft>
                  <a:tabLst>
                    <a:tab pos="4397375" algn="l"/>
                  </a:tabLst>
                </a:pPr>
                <a:endParaRPr lang="hu-HU" sz="22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3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azonosságok V.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  <a:tabLst>
                    <a:tab pos="4397375" algn="l"/>
                  </a:tabLst>
                </a:pPr>
                <a:r>
                  <a:rPr lang="hu-HU" dirty="0" smtClean="0"/>
                  <a:t>Egyéb azonosságok (előzőek következményei):</a:t>
                </a:r>
              </a:p>
              <a:p>
                <a:pPr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Azonosság elve: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≡    1</m:t>
                    </m:r>
                  </m:oMath>
                </a14:m>
                <a:r>
                  <a:rPr lang="hu-HU" sz="2200" dirty="0" smtClean="0"/>
                  <a:t/>
                </a:r>
                <a:br>
                  <a:rPr lang="hu-HU" sz="2200" dirty="0" smtClean="0"/>
                </a:b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≡    0</m:t>
                    </m:r>
                  </m:oMath>
                </a14:m>
                <a:r>
                  <a:rPr lang="hu-HU" sz="2200" dirty="0"/>
                  <a:t/>
                </a:r>
                <a:br>
                  <a:rPr lang="hu-HU" sz="2200" dirty="0"/>
                </a:br>
                <a:endParaRPr lang="hu-HU" sz="2200" dirty="0"/>
              </a:p>
              <a:p>
                <a:pPr>
                  <a:spcAft>
                    <a:spcPts val="1800"/>
                  </a:spcAft>
                  <a:tabLst>
                    <a:tab pos="4397375" algn="l"/>
                  </a:tabLst>
                </a:pPr>
                <a:r>
                  <a:rPr lang="hu-HU" dirty="0" smtClean="0"/>
                  <a:t>Kontrapozíció elve:</a:t>
                </a:r>
                <a:br>
                  <a:rPr lang="hu-HU" dirty="0" smtClean="0"/>
                </a:br>
                <a14:m>
                  <m:oMath xmlns:m="http://schemas.openxmlformats.org/officeDocument/2006/math"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≡    ¬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⇒¬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hu-HU" sz="2200" dirty="0" smtClean="0">
                    <a:solidFill>
                      <a:prstClr val="white"/>
                    </a:solidFill>
                  </a:rPr>
                  <a:t/>
                </a:r>
                <a:br>
                  <a:rPr lang="hu-HU" sz="2200" dirty="0" smtClean="0">
                    <a:solidFill>
                      <a:prstClr val="white"/>
                    </a:solidFill>
                  </a:rPr>
                </a:br>
                <a14:m>
                  <m:oMath xmlns:m="http://schemas.openxmlformats.org/officeDocument/2006/math">
                    <m:r>
                      <a:rPr lang="hu-HU" sz="22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hu-HU" sz="22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hu-HU" sz="22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hu-HU" sz="2200" i="1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  </m:t>
                    </m:r>
                    <m:r>
                      <a:rPr lang="hu-HU" sz="22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u-HU" sz="22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2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sz="2200" dirty="0">
                  <a:solidFill>
                    <a:prstClr val="white"/>
                  </a:solidFill>
                </a:endParaRPr>
              </a:p>
              <a:p>
                <a:pPr lvl="0">
                  <a:spcAft>
                    <a:spcPts val="1800"/>
                  </a:spcAft>
                  <a:tabLst>
                    <a:tab pos="4397375" algn="l"/>
                  </a:tabLst>
                </a:pPr>
                <a:endParaRPr lang="hu-HU" sz="2200" dirty="0">
                  <a:solidFill>
                    <a:prstClr val="white"/>
                  </a:solidFill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3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/>
          <a:lstStyle/>
          <a:p>
            <a:r>
              <a:rPr lang="hu-HU" dirty="0" smtClean="0"/>
              <a:t>Logikai törvény?</a:t>
            </a:r>
          </a:p>
          <a:p>
            <a:r>
              <a:rPr lang="hu-HU" dirty="0" smtClean="0"/>
              <a:t>Kielégíthető?</a:t>
            </a:r>
          </a:p>
          <a:p>
            <a:r>
              <a:rPr lang="hu-HU" dirty="0" smtClean="0"/>
              <a:t>Logikai ellentmondás (kielégíthetetlen)?</a:t>
            </a:r>
          </a:p>
          <a:p>
            <a:r>
              <a:rPr lang="hu-HU" dirty="0" smtClean="0"/>
              <a:t>Logikai következmény?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Formulák szemantikai tulajdonságainak bizonyítása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807804" y="4509120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4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110</Words>
  <Application>Microsoft Office PowerPoint</Application>
  <PresentationFormat>Diavetítés a képernyőre (4:3 oldalarány)</PresentationFormat>
  <Paragraphs>42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Office-téma</vt:lpstr>
      <vt:lpstr>Az informatika logikai alapjai</vt:lpstr>
      <vt:lpstr>Mik a célok?</vt:lpstr>
      <vt:lpstr>Formula egyszerűsítése</vt:lpstr>
      <vt:lpstr>Logikai azonosságok I.</vt:lpstr>
      <vt:lpstr>Logikai azonosságok II.</vt:lpstr>
      <vt:lpstr>Logikai azonosságok III.</vt:lpstr>
      <vt:lpstr>Logikai azonosságok IV.</vt:lpstr>
      <vt:lpstr>Logikai azonosságok V.</vt:lpstr>
      <vt:lpstr>Formulák szemantikai tulajdonságainak bizonyítása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187</cp:revision>
  <dcterms:created xsi:type="dcterms:W3CDTF">2014-03-03T11:13:53Z</dcterms:created>
  <dcterms:modified xsi:type="dcterms:W3CDTF">2017-10-14T11:06:02Z</dcterms:modified>
</cp:coreProperties>
</file>