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85" r:id="rId3"/>
    <p:sldId id="302" r:id="rId4"/>
    <p:sldId id="303" r:id="rId5"/>
    <p:sldId id="304" r:id="rId6"/>
    <p:sldId id="305" r:id="rId7"/>
    <p:sldId id="307" r:id="rId8"/>
    <p:sldId id="306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Objects="1"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2017. 10. 03.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2017. 10. 03.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2017. 10. 03.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Tseytin_transformation#Gate_Sub-expressio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Az informatika logikai alapjai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Normálformák: KNF és DNF</a:t>
            </a:r>
            <a:endParaRPr lang="en-US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/>
              <a:t> </a:t>
            </a:r>
            <a:r>
              <a:rPr lang="hu-HU" i="1" dirty="0" smtClean="0"/>
              <a:t>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DNF/KNF-re hozó algoritmus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097919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spcAft>
                    <a:spcPts val="1800"/>
                  </a:spcAft>
                  <a:buFont typeface="+mj-lt"/>
                  <a:buAutoNum type="arabicPeriod"/>
                  <a:tabLst>
                    <a:tab pos="4397375" algn="l"/>
                  </a:tabLst>
                </a:pPr>
                <a:r>
                  <a:rPr lang="hu-HU" dirty="0"/>
                  <a:t>XOR átírása: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≡   ¬(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200" dirty="0"/>
              </a:p>
              <a:p>
                <a:pPr marL="514350" lvl="0" indent="-514350">
                  <a:spcAft>
                    <a:spcPts val="1800"/>
                  </a:spcAft>
                  <a:buFont typeface="+mj-lt"/>
                  <a:buAutoNum type="arabicPeriod"/>
                  <a:tabLst>
                    <a:tab pos="4397375" algn="l"/>
                  </a:tabLst>
                </a:pPr>
                <a:r>
                  <a:rPr lang="hu-HU" dirty="0"/>
                  <a:t>Ekvivalencia átírása: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≡   (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200" dirty="0">
                  <a:solidFill>
                    <a:prstClr val="white"/>
                  </a:solidFill>
                </a:endParaRPr>
              </a:p>
              <a:p>
                <a:pPr marL="514350" lvl="0" indent="-514350">
                  <a:spcAft>
                    <a:spcPts val="1800"/>
                  </a:spcAft>
                  <a:buFont typeface="+mj-lt"/>
                  <a:buAutoNum type="arabicPeriod"/>
                  <a:tabLst>
                    <a:tab pos="4397375" algn="l"/>
                  </a:tabLst>
                </a:pPr>
                <a:r>
                  <a:rPr lang="hu-HU" dirty="0"/>
                  <a:t>Implikáció átírása: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≡   ¬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hu-HU" sz="2200" dirty="0">
                  <a:solidFill>
                    <a:prstClr val="white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 smtClean="0"/>
                  <a:t>Negációk bevitele (de Morgan azonosságok):</a:t>
                </a:r>
                <a:br>
                  <a:rPr lang="hu-HU" dirty="0" smtClean="0"/>
                </a:b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hu-H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hu-H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hu-HU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≡   ¬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hu-HU" sz="2200" dirty="0"/>
                  <a:t/>
                </a:r>
                <a:br>
                  <a:rPr lang="hu-HU" sz="2200" dirty="0"/>
                </a:b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  ≡   ¬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hu-HU" sz="22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097919"/>
              </a:xfrm>
              <a:blipFill>
                <a:blip r:embed="rId2"/>
                <a:stretch>
                  <a:fillRect l="-1778" t="-3274" b="-89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2"/>
              <p:cNvSpPr txBox="1">
                <a:spLocks/>
              </p:cNvSpPr>
              <p:nvPr/>
            </p:nvSpPr>
            <p:spPr>
              <a:xfrm>
                <a:off x="457960" y="5698119"/>
                <a:ext cx="8228840" cy="106556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  <a:tileRect/>
              </a:gra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hu-HU" sz="3000" dirty="0" smtClean="0">
                    <a:solidFill>
                      <a:schemeClr val="bg1"/>
                    </a:solidFill>
                  </a:rPr>
                  <a:t>5.  </a:t>
                </a:r>
                <a:r>
                  <a:rPr lang="hu-HU" sz="3000" dirty="0" err="1" smtClean="0">
                    <a:solidFill>
                      <a:schemeClr val="bg1"/>
                    </a:solidFill>
                  </a:rPr>
                  <a:t>Konj</a:t>
                </a:r>
                <a:r>
                  <a:rPr lang="hu-HU" sz="3000" dirty="0">
                    <a:solidFill>
                      <a:schemeClr val="bg1"/>
                    </a:solidFill>
                  </a:rPr>
                  <a:t>./</a:t>
                </a:r>
                <a:r>
                  <a:rPr lang="hu-HU" sz="3000" dirty="0" err="1">
                    <a:solidFill>
                      <a:schemeClr val="bg1"/>
                    </a:solidFill>
                  </a:rPr>
                  <a:t>diszj</a:t>
                </a:r>
                <a:r>
                  <a:rPr lang="hu-HU" sz="3000" dirty="0">
                    <a:solidFill>
                      <a:schemeClr val="bg1"/>
                    </a:solidFill>
                  </a:rPr>
                  <a:t>. „cseréje” (disztributivitás</a:t>
                </a:r>
                <a:r>
                  <a:rPr lang="hu-HU" sz="3000" dirty="0" smtClean="0">
                    <a:solidFill>
                      <a:schemeClr val="bg1"/>
                    </a:solidFill>
                  </a:rPr>
                  <a:t>):</a:t>
                </a:r>
                <a:br>
                  <a:rPr lang="hu-HU" sz="3000" dirty="0" smtClean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hu-HU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hu-H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hu-H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hu-H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hu-HU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≡   </m:t>
                      </m:r>
                      <m:d>
                        <m:dPr>
                          <m:ctrlPr>
                            <a:rPr lang="hu-H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hu-H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hu-H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hu-HU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hu-H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hu-H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hu-HU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hu-HU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hu-HU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∨(</m:t>
                      </m:r>
                      <m:r>
                        <a:rPr lang="hu-HU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hu-HU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hu-HU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hu-HU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 ≡   (</m:t>
                      </m:r>
                      <m:r>
                        <a:rPr lang="hu-HU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hu-HU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hu-HU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hu-HU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r>
                        <a:rPr lang="hu-HU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hu-HU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hu-HU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hu-HU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20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hu-H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60" y="5698119"/>
                <a:ext cx="8228840" cy="1065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artalom helye 2"/>
          <p:cNvSpPr txBox="1">
            <a:spLocks/>
          </p:cNvSpPr>
          <p:nvPr/>
        </p:nvSpPr>
        <p:spPr>
          <a:xfrm rot="5400000">
            <a:off x="5761122" y="3560316"/>
            <a:ext cx="5494921" cy="91180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/>
              <a:t>Közben egyfolytában: EGYSZERŰSÍTÉSEK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708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DNF/KNF-re hozás</a:t>
            </a:r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793853" y="3573016"/>
            <a:ext cx="3528392" cy="648072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>
                <a:solidFill>
                  <a:schemeClr val="tx1"/>
                </a:solidFill>
              </a:rPr>
              <a:t>Feladatmegoldás…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Exponenciális bonyolultság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Az ekvivalencia és a disztributivitás szabályai dupláznak részformulákat:</a:t>
                </a:r>
                <a:br>
                  <a:rPr lang="hu-HU" dirty="0" smtClean="0"/>
                </a:br>
                <a14:m>
                  <m:oMath xmlns:m="http://schemas.openxmlformats.org/officeDocument/2006/math">
                    <m:r>
                      <a:rPr lang="hu-HU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hu-HU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≡   </m:t>
                    </m:r>
                    <m:d>
                      <m:dPr>
                        <m:ctrlPr>
                          <a:rPr lang="hu-HU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hu-HU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hu-HU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hu-HU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hu-HU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hu-HU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hu-HU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hu-HU" sz="2000" dirty="0" smtClean="0">
                    <a:solidFill>
                      <a:prstClr val="white"/>
                    </a:solidFill>
                    <a:ea typeface="Cambria Math" panose="02040503050406030204" pitchFamily="18" charset="0"/>
                  </a:rPr>
                  <a:t/>
                </a:r>
                <a:br>
                  <a:rPr lang="hu-HU" sz="2000" dirty="0" smtClean="0">
                    <a:solidFill>
                      <a:prstClr val="white"/>
                    </a:solidFill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≡   </m:t>
                    </m:r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hu-H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hu-H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hu-HU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∨(</m:t>
                    </m:r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  ≡   (</m:t>
                    </m:r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hu-H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A duplikátumokra külön-külön kell folytatnunk az átalakítást.</a:t>
                </a:r>
              </a:p>
              <a:p>
                <a:r>
                  <a:rPr lang="hu-HU" u="sng" dirty="0" smtClean="0"/>
                  <a:t>Következmény:</a:t>
                </a:r>
                <a:r>
                  <a:rPr lang="hu-HU" dirty="0" smtClean="0"/>
                  <a:t> A tanult KNF/DNF-re hozó algoritmus </a:t>
                </a:r>
                <a:r>
                  <a:rPr lang="hu-HU" b="1" dirty="0" smtClean="0"/>
                  <a:t>exponenciális bonyolultságú</a:t>
                </a:r>
                <a:r>
                  <a:rPr lang="hu-HU" dirty="0" smtClean="0"/>
                  <a:t>.</a:t>
                </a:r>
              </a:p>
              <a:p>
                <a:pPr lvl="1"/>
                <a:r>
                  <a:rPr lang="hu-HU" dirty="0" smtClean="0"/>
                  <a:t>A gyakorlatban kezelhetetlen mennyiségű </a:t>
                </a:r>
                <a:r>
                  <a:rPr lang="hu-HU" dirty="0" err="1" smtClean="0"/>
                  <a:t>klózt</a:t>
                </a:r>
                <a:r>
                  <a:rPr lang="hu-HU" dirty="0" smtClean="0"/>
                  <a:t> generál.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564" r="-2000" b="-336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15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Tseitin</a:t>
            </a:r>
            <a:r>
              <a:rPr lang="hu-HU" dirty="0" smtClean="0"/>
              <a:t> transzformáció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Lineáris bonyolultságú algoritmus</a:t>
                </a:r>
              </a:p>
              <a:p>
                <a:r>
                  <a:rPr lang="hu-HU" u="sng" dirty="0" smtClean="0"/>
                  <a:t>Alapötlet:</a:t>
                </a:r>
                <a:r>
                  <a:rPr lang="hu-HU" dirty="0" smtClean="0"/>
                  <a:t> a logikai áramkör minden kapujának kimenetéhez rendeljünk </a:t>
                </a:r>
                <a:r>
                  <a:rPr lang="hu-HU" b="1" dirty="0" smtClean="0"/>
                  <a:t>új</a:t>
                </a:r>
                <a:r>
                  <a:rPr lang="hu-HU" dirty="0" smtClean="0"/>
                  <a:t> ítéletváltozót!</a:t>
                </a:r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…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564" r="-251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356992"/>
            <a:ext cx="6768752" cy="2602241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37740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Kis kitérő: Logikai áramkörök</a:t>
            </a:r>
            <a:endParaRPr lang="hu-HU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25733"/>
              </p:ext>
            </p:extLst>
          </p:nvPr>
        </p:nvGraphicFramePr>
        <p:xfrm>
          <a:off x="457200" y="1600200"/>
          <a:ext cx="8229600" cy="470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83482690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825358110"/>
                    </a:ext>
                  </a:extLst>
                </a:gridCol>
              </a:tblGrid>
              <a:tr h="588640">
                <a:tc>
                  <a:txBody>
                    <a:bodyPr/>
                    <a:lstStyle/>
                    <a:p>
                      <a:r>
                        <a:rPr lang="hu-HU" sz="2800" dirty="0" smtClean="0"/>
                        <a:t>Művelet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dirty="0" smtClean="0"/>
                        <a:t>Kapu</a:t>
                      </a:r>
                      <a:endParaRPr lang="hu-H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66119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r>
                        <a:rPr lang="hu-HU" sz="2800" dirty="0" smtClean="0"/>
                        <a:t>AND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371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r>
                        <a:rPr lang="hu-HU" sz="2800" dirty="0" smtClean="0"/>
                        <a:t>OR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463362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r>
                        <a:rPr lang="hu-HU" sz="2800" dirty="0" smtClean="0"/>
                        <a:t>XOR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994756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r>
                        <a:rPr lang="hu-HU" sz="2800" dirty="0" smtClean="0"/>
                        <a:t>NOT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076108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r>
                        <a:rPr lang="hu-HU" sz="2800" dirty="0" smtClean="0"/>
                        <a:t>NAND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08480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r>
                        <a:rPr lang="hu-HU" sz="2800" dirty="0" smtClean="0"/>
                        <a:t>NOR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04659"/>
                  </a:ext>
                </a:extLst>
              </a:tr>
              <a:tr h="588640">
                <a:tc>
                  <a:txBody>
                    <a:bodyPr/>
                    <a:lstStyle/>
                    <a:p>
                      <a:r>
                        <a:rPr lang="hu-HU" sz="2800" dirty="0" smtClean="0"/>
                        <a:t>NXOR</a:t>
                      </a:r>
                      <a:endParaRPr lang="hu-H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892087"/>
                  </a:ext>
                </a:extLst>
              </a:tr>
            </a:tbl>
          </a:graphicData>
        </a:graphic>
      </p:graphicFrame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232670"/>
            <a:ext cx="952500" cy="47625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95" y="2808734"/>
            <a:ext cx="952500" cy="47625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95" y="4017268"/>
            <a:ext cx="952500" cy="47625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95" y="3428834"/>
            <a:ext cx="952500" cy="47625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95" y="4618848"/>
            <a:ext cx="952500" cy="476250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95" y="5184998"/>
            <a:ext cx="952500" cy="476250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95" y="5805264"/>
            <a:ext cx="9525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3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Tseitin</a:t>
            </a:r>
            <a:r>
              <a:rPr lang="hu-HU" dirty="0" smtClean="0"/>
              <a:t> transzformáció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Formula össze nem literál részformulájához hozzárendelünk egy új ítéletváltozót</a:t>
                </a:r>
                <a:br>
                  <a:rPr lang="hu-HU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r>
                  <a:rPr lang="hu-HU" dirty="0" smtClean="0"/>
                  <a:t>Érdemes kintről befelé transzformálni</a:t>
                </a:r>
              </a:p>
              <a:p>
                <a:r>
                  <a:rPr lang="hu-HU" dirty="0" smtClean="0"/>
                  <a:t>Kapott formula alakja:</a:t>
                </a:r>
                <a:br>
                  <a:rPr lang="hu-HU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⇔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⇔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⇔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hu-HU" dirty="0" smtClean="0"/>
                  <a:t> </a:t>
                </a:r>
              </a:p>
              <a:p>
                <a:r>
                  <a:rPr lang="hu-HU" dirty="0" smtClean="0"/>
                  <a:t>Az ekvivalenciákat külön-külön KNF-re hozni, pl. </a:t>
                </a:r>
                <a:r>
                  <a:rPr lang="hu-HU" dirty="0" smtClean="0">
                    <a:ln>
                      <a:solidFill>
                        <a:srgbClr val="FF0000"/>
                      </a:solidFill>
                    </a:ln>
                    <a:hlinkClick r:id="rId2"/>
                  </a:rPr>
                  <a:t>segédtáblázat</a:t>
                </a:r>
                <a:r>
                  <a:rPr lang="hu-HU" dirty="0" smtClean="0"/>
                  <a:t> alapján.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65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Tseitin</a:t>
            </a:r>
            <a:r>
              <a:rPr lang="hu-HU" dirty="0" smtClean="0"/>
              <a:t> transzformáció</a:t>
            </a:r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793853" y="3573016"/>
            <a:ext cx="3528392" cy="648072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>
                <a:solidFill>
                  <a:schemeClr val="tx1"/>
                </a:solidFill>
              </a:rPr>
              <a:t>Feladatmegoldás…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48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Plaisted-Greenbaum</a:t>
            </a:r>
            <a:r>
              <a:rPr lang="hu-HU" dirty="0" smtClean="0"/>
              <a:t> kódolás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u="sng" dirty="0" smtClean="0"/>
                  <a:t>Probléma a </a:t>
                </a:r>
                <a:r>
                  <a:rPr lang="hu-HU" u="sng" dirty="0" err="1" smtClean="0"/>
                  <a:t>Tseitin</a:t>
                </a:r>
                <a:r>
                  <a:rPr lang="hu-HU" u="sng" dirty="0"/>
                  <a:t> </a:t>
                </a:r>
                <a:r>
                  <a:rPr lang="hu-HU" u="sng" dirty="0" smtClean="0"/>
                  <a:t>transzformációval:</a:t>
                </a:r>
                <a:r>
                  <a:rPr lang="hu-HU" dirty="0" smtClean="0"/>
                  <a:t> túl sok </a:t>
                </a:r>
                <a:r>
                  <a:rPr lang="hu-HU" dirty="0" err="1" smtClean="0"/>
                  <a:t>klózt</a:t>
                </a:r>
                <a:r>
                  <a:rPr lang="hu-HU" dirty="0" smtClean="0"/>
                  <a:t> állít elő.</a:t>
                </a:r>
              </a:p>
              <a:p>
                <a:r>
                  <a:rPr lang="hu-HU" dirty="0" smtClean="0"/>
                  <a:t>A </a:t>
                </a:r>
                <a:r>
                  <a:rPr lang="hu-HU" dirty="0" err="1" smtClean="0"/>
                  <a:t>klózok</a:t>
                </a:r>
                <a:r>
                  <a:rPr lang="hu-HU" dirty="0" smtClean="0"/>
                  <a:t> száma csökkenthető azzal, hogy a bevezetett ekvivalenciákat felülvizsgáljuk</a:t>
                </a:r>
              </a:p>
              <a:p>
                <a:r>
                  <a:rPr lang="hu-HU" dirty="0" smtClean="0"/>
                  <a:t>Minden ekvivalencia 2 implikációból áll</a:t>
                </a:r>
                <a:br>
                  <a:rPr lang="hu-HU" dirty="0" smtClean="0"/>
                </a:b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⟶     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hu-HU" dirty="0" smtClean="0"/>
              </a:p>
              <a:p>
                <a:r>
                  <a:rPr lang="hu-HU" b="1" dirty="0" smtClean="0"/>
                  <a:t>Mikor szükségtelen az egyik implikáció?</a:t>
                </a:r>
                <a:endParaRPr lang="hu-HU" b="1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Plaisted-Greenbaum</a:t>
            </a:r>
            <a:r>
              <a:rPr lang="hu-HU" dirty="0" smtClean="0"/>
              <a:t> kódolás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Vizsgáljuk az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dirty="0" smtClean="0"/>
                  <a:t> előfordulásainak polaritását a formulában: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dirty="0" smtClean="0"/>
                  <a:t>: pozitív polaritás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dirty="0"/>
                  <a:t>: </a:t>
                </a:r>
                <a:r>
                  <a:rPr lang="hu-HU" dirty="0" smtClean="0"/>
                  <a:t>negatív polaritás</a:t>
                </a:r>
              </a:p>
              <a:p>
                <a:r>
                  <a:rPr lang="hu-HU" dirty="0" smtClean="0"/>
                  <a:t>Az egyik implikáció elhagyható:</a:t>
                </a:r>
              </a:p>
              <a:p>
                <a:pPr lvl="1"/>
                <a:r>
                  <a:rPr lang="hu-HU" dirty="0" smtClean="0"/>
                  <a:t>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hu-HU" b="1" dirty="0" smtClean="0"/>
                  <a:t>csak pozitív</a:t>
                </a:r>
                <a:r>
                  <a:rPr lang="hu-HU" dirty="0" smtClean="0"/>
                  <a:t> polaritással szerepel, akkor csak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 smtClean="0"/>
                  <a:t> maradjon!</a:t>
                </a:r>
              </a:p>
              <a:p>
                <a:pPr lvl="1"/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dirty="0"/>
                  <a:t> </a:t>
                </a:r>
                <a:r>
                  <a:rPr lang="hu-HU" b="1" dirty="0"/>
                  <a:t>csak </a:t>
                </a:r>
                <a:r>
                  <a:rPr lang="hu-HU" b="1" dirty="0" smtClean="0"/>
                  <a:t>negatív</a:t>
                </a:r>
                <a:r>
                  <a:rPr lang="hu-HU" dirty="0" smtClean="0"/>
                  <a:t> </a:t>
                </a:r>
                <a:r>
                  <a:rPr lang="hu-HU" dirty="0"/>
                  <a:t>polaritással szerepel, akkor csak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dirty="0"/>
                  <a:t> maradjon</a:t>
                </a:r>
                <a:r>
                  <a:rPr lang="hu-HU" dirty="0" smtClean="0"/>
                  <a:t>!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444" r="-18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4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Plaisted-Greenbaum</a:t>
            </a:r>
            <a:r>
              <a:rPr lang="hu-HU" smtClean="0"/>
              <a:t> kódolás</a:t>
            </a:r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793853" y="3573016"/>
            <a:ext cx="3528392" cy="648072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>
                <a:solidFill>
                  <a:schemeClr val="tx1"/>
                </a:solidFill>
              </a:rPr>
              <a:t>Feladatmegoldás…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Mik a célok?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90359"/>
            <a:ext cx="8229600" cy="506916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hu-HU" dirty="0" smtClean="0"/>
              <a:t>Formulák egységes formára hozása</a:t>
            </a:r>
          </a:p>
          <a:p>
            <a:pPr>
              <a:spcAft>
                <a:spcPts val="1200"/>
              </a:spcAft>
            </a:pPr>
            <a:r>
              <a:rPr lang="hu-HU" dirty="0" smtClean="0"/>
              <a:t>Formulák könnyű kiértékelhetősége</a:t>
            </a:r>
          </a:p>
          <a:p>
            <a:pPr>
              <a:spcAft>
                <a:spcPts val="1200"/>
              </a:spcAft>
            </a:pPr>
            <a:r>
              <a:rPr lang="hu-HU" dirty="0" smtClean="0"/>
              <a:t>Megoldó szoftverek (=</a:t>
            </a:r>
            <a:r>
              <a:rPr lang="hu-HU" dirty="0" err="1" smtClean="0"/>
              <a:t>szolverek</a:t>
            </a:r>
            <a:r>
              <a:rPr lang="hu-HU" dirty="0" smtClean="0"/>
              <a:t>) számára egységes bemeneti formátum</a:t>
            </a:r>
          </a:p>
        </p:txBody>
      </p:sp>
    </p:spTree>
    <p:extLst>
      <p:ext uri="{BB962C8B-B14F-4D97-AF65-F5344CB8AC3E}">
        <p14:creationId xmlns:p14="http://schemas.microsoft.com/office/powerpoint/2010/main" val="23710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Konjunktív normálforma (KNF, CNF)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90359"/>
                <a:ext cx="8229600" cy="5069160"/>
              </a:xfrm>
            </p:spPr>
            <p:txBody>
              <a:bodyPr/>
              <a:lstStyle/>
              <a:p>
                <a:r>
                  <a:rPr lang="hu-HU" dirty="0" smtClean="0"/>
                  <a:t>Minden legkülső operátor: </a:t>
                </a:r>
                <a:r>
                  <a:rPr lang="hu-HU" b="1" dirty="0" err="1" smtClean="0"/>
                  <a:t>konjunkció</a:t>
                </a:r>
                <a:endParaRPr lang="hu-HU" b="1" dirty="0" smtClean="0"/>
              </a:p>
              <a:p>
                <a:r>
                  <a:rPr lang="hu-HU" dirty="0" smtClean="0"/>
                  <a:t>Minden belső (bináris operátor): </a:t>
                </a:r>
                <a:r>
                  <a:rPr lang="hu-HU" b="1" dirty="0" err="1" smtClean="0"/>
                  <a:t>diszjunkció</a:t>
                </a:r>
                <a:endParaRPr lang="hu-HU" b="1" dirty="0" smtClean="0"/>
              </a:p>
              <a:p>
                <a:r>
                  <a:rPr lang="hu-HU" b="1" dirty="0" smtClean="0"/>
                  <a:t>Negáció</a:t>
                </a:r>
                <a:r>
                  <a:rPr lang="hu-HU" dirty="0" smtClean="0"/>
                  <a:t> csak ítéletváltozó előtt állhat</a:t>
                </a:r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r>
                  <a:rPr lang="hu-HU" dirty="0" smtClean="0"/>
                  <a:t>Például: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∧  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90359"/>
                <a:ext cx="8229600" cy="5069160"/>
              </a:xfrm>
              <a:blipFill>
                <a:blip r:embed="rId2"/>
                <a:stretch>
                  <a:fillRect l="-1852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6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Diszjunktív</a:t>
            </a:r>
            <a:r>
              <a:rPr lang="hu-HU" dirty="0" smtClean="0"/>
              <a:t> normálforma (DNF)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90359"/>
                <a:ext cx="8229600" cy="5069160"/>
              </a:xfrm>
            </p:spPr>
            <p:txBody>
              <a:bodyPr/>
              <a:lstStyle/>
              <a:p>
                <a:r>
                  <a:rPr lang="hu-HU" dirty="0" smtClean="0"/>
                  <a:t>Minden legkülső operátor: </a:t>
                </a:r>
                <a:r>
                  <a:rPr lang="hu-HU" b="1" dirty="0" err="1" smtClean="0"/>
                  <a:t>diszjunkció</a:t>
                </a:r>
                <a:endParaRPr lang="hu-HU" b="1" dirty="0" smtClean="0"/>
              </a:p>
              <a:p>
                <a:r>
                  <a:rPr lang="hu-HU" dirty="0" smtClean="0"/>
                  <a:t>Minden belső (bináris operátor): </a:t>
                </a:r>
                <a:r>
                  <a:rPr lang="hu-HU" b="1" dirty="0" err="1"/>
                  <a:t>konjunkció</a:t>
                </a:r>
                <a:endParaRPr lang="hu-HU" b="1" dirty="0" smtClean="0"/>
              </a:p>
              <a:p>
                <a:r>
                  <a:rPr lang="hu-HU" b="1" dirty="0" smtClean="0"/>
                  <a:t>Negáció</a:t>
                </a:r>
                <a:r>
                  <a:rPr lang="hu-HU" dirty="0" smtClean="0"/>
                  <a:t> csak ítéletváltozó előtt állhat</a:t>
                </a:r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r>
                  <a:rPr lang="hu-HU" dirty="0" smtClean="0"/>
                  <a:t>Például: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90359"/>
                <a:ext cx="8229600" cy="5069160"/>
              </a:xfrm>
              <a:blipFill>
                <a:blip r:embed="rId2"/>
                <a:stretch>
                  <a:fillRect l="-1852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Ítélettáblából (teljes) DNF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564903"/>
            <a:ext cx="8229600" cy="409461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hu-HU" dirty="0" smtClean="0"/>
              <a:t>Interpretációk kiválasztása, ahol a formula értéke </a:t>
            </a:r>
            <a:r>
              <a:rPr lang="hu-HU" b="1" dirty="0" smtClean="0"/>
              <a:t>1</a:t>
            </a:r>
          </a:p>
          <a:p>
            <a:pPr>
              <a:spcAft>
                <a:spcPts val="1200"/>
              </a:spcAft>
            </a:pPr>
            <a:r>
              <a:rPr lang="hu-HU" dirty="0" smtClean="0"/>
              <a:t>Minden ilyen interpretációhoz </a:t>
            </a:r>
            <a:r>
              <a:rPr lang="hu-HU" b="1" dirty="0" err="1" smtClean="0"/>
              <a:t>konjunkció</a:t>
            </a:r>
            <a:r>
              <a:rPr lang="hu-HU" dirty="0" smtClean="0"/>
              <a:t> készítése</a:t>
            </a:r>
          </a:p>
          <a:p>
            <a:r>
              <a:rPr lang="hu-HU" dirty="0" smtClean="0"/>
              <a:t>Minden ilyen </a:t>
            </a:r>
            <a:r>
              <a:rPr lang="hu-HU" dirty="0" err="1" smtClean="0"/>
              <a:t>konjunkciónak</a:t>
            </a:r>
            <a:r>
              <a:rPr lang="hu-HU" dirty="0" smtClean="0"/>
              <a:t> </a:t>
            </a:r>
            <a:r>
              <a:rPr lang="hu-HU" b="1" dirty="0" smtClean="0"/>
              <a:t>1-nek</a:t>
            </a:r>
            <a:r>
              <a:rPr lang="hu-HU" dirty="0" smtClean="0"/>
              <a:t> kell lennie</a:t>
            </a:r>
          </a:p>
          <a:p>
            <a:pPr>
              <a:spcAft>
                <a:spcPts val="1200"/>
              </a:spcAft>
            </a:pPr>
            <a:r>
              <a:rPr lang="hu-HU" dirty="0" err="1" smtClean="0"/>
              <a:t>Konjunkciók</a:t>
            </a:r>
            <a:r>
              <a:rPr lang="hu-HU" dirty="0" smtClean="0"/>
              <a:t> összekapcsolása </a:t>
            </a:r>
            <a:r>
              <a:rPr lang="hu-HU" b="1" dirty="0" err="1" smtClean="0"/>
              <a:t>diszjunkcióval</a:t>
            </a:r>
            <a:endParaRPr lang="hu-HU" b="1" dirty="0" smtClean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793853" y="1647747"/>
            <a:ext cx="3528392" cy="648072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>
                <a:solidFill>
                  <a:schemeClr val="tx1"/>
                </a:solidFill>
              </a:rPr>
              <a:t>Feladatmegoldás…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4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Ítélettáblából (teljes) KNF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564903"/>
            <a:ext cx="8229600" cy="409461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hu-HU" dirty="0" smtClean="0"/>
              <a:t>Interpretációk kiválasztása, ahol a formula értéke </a:t>
            </a:r>
            <a:r>
              <a:rPr lang="hu-HU" b="1" dirty="0" smtClean="0"/>
              <a:t>0</a:t>
            </a:r>
          </a:p>
          <a:p>
            <a:pPr>
              <a:spcAft>
                <a:spcPts val="1200"/>
              </a:spcAft>
            </a:pPr>
            <a:r>
              <a:rPr lang="hu-HU" dirty="0" smtClean="0"/>
              <a:t>Minden ilyen interpretációhoz </a:t>
            </a:r>
            <a:r>
              <a:rPr lang="hu-HU" b="1" dirty="0" err="1" smtClean="0"/>
              <a:t>diszjunkció</a:t>
            </a:r>
            <a:r>
              <a:rPr lang="hu-HU" dirty="0" smtClean="0"/>
              <a:t> készítése</a:t>
            </a:r>
          </a:p>
          <a:p>
            <a:r>
              <a:rPr lang="hu-HU" dirty="0" smtClean="0"/>
              <a:t>Minden ilyen </a:t>
            </a:r>
            <a:r>
              <a:rPr lang="hu-HU" dirty="0" err="1" smtClean="0"/>
              <a:t>diszjunkciónak</a:t>
            </a:r>
            <a:r>
              <a:rPr lang="hu-HU" dirty="0" smtClean="0"/>
              <a:t> </a:t>
            </a:r>
            <a:r>
              <a:rPr lang="hu-HU" b="1" dirty="0" smtClean="0"/>
              <a:t>0-nak</a:t>
            </a:r>
            <a:r>
              <a:rPr lang="hu-HU" dirty="0" smtClean="0"/>
              <a:t> kell lennie</a:t>
            </a:r>
          </a:p>
          <a:p>
            <a:pPr>
              <a:spcAft>
                <a:spcPts val="1200"/>
              </a:spcAft>
            </a:pPr>
            <a:r>
              <a:rPr lang="hu-HU" dirty="0" err="1" smtClean="0"/>
              <a:t>Disz</a:t>
            </a:r>
            <a:r>
              <a:rPr lang="hu-HU" dirty="0" err="1" smtClean="0"/>
              <a:t>junkciók</a:t>
            </a:r>
            <a:r>
              <a:rPr lang="hu-HU" dirty="0" smtClean="0"/>
              <a:t> </a:t>
            </a:r>
            <a:r>
              <a:rPr lang="hu-HU" dirty="0" smtClean="0"/>
              <a:t>összekapcsolása </a:t>
            </a:r>
            <a:r>
              <a:rPr lang="hu-HU" b="1" dirty="0" err="1" smtClean="0"/>
              <a:t>konjunkcióval</a:t>
            </a:r>
            <a:endParaRPr lang="hu-HU" b="1" dirty="0" smtClean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793853" y="1647747"/>
            <a:ext cx="3528392" cy="648072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>
                <a:solidFill>
                  <a:schemeClr val="tx1"/>
                </a:solidFill>
              </a:rPr>
              <a:t>Feladatmegoldás…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Definíciók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hu-HU" b="1" u="sng" dirty="0" smtClean="0"/>
                  <a:t>Definíció (Literál):</a:t>
                </a:r>
              </a:p>
              <a:p>
                <a:pPr marL="0" indent="0">
                  <a:buNone/>
                </a:pPr>
                <a:r>
                  <a:rPr lang="hu-HU" dirty="0" smtClean="0"/>
                  <a:t>A literál egy ítéletváltozó vagy annak negáltja.</a:t>
                </a:r>
              </a:p>
              <a:p>
                <a:pPr marL="0" indent="0">
                  <a:buNone/>
                </a:pPr>
                <a:r>
                  <a:rPr lang="hu-HU" b="1" u="sng" dirty="0" smtClean="0"/>
                  <a:t>Definíció (Elemi </a:t>
                </a:r>
                <a:r>
                  <a:rPr lang="hu-HU" b="1" u="sng" dirty="0" err="1" smtClean="0"/>
                  <a:t>konjunkció</a:t>
                </a:r>
                <a:r>
                  <a:rPr lang="hu-HU" b="1" u="sng" dirty="0" smtClean="0"/>
                  <a:t>):</a:t>
                </a:r>
              </a:p>
              <a:p>
                <a:pPr marL="0" indent="0">
                  <a:buNone/>
                </a:pPr>
                <a:r>
                  <a:rPr lang="hu-HU" dirty="0" smtClean="0"/>
                  <a:t>Elemi </a:t>
                </a:r>
                <a:r>
                  <a:rPr lang="hu-HU" dirty="0" err="1" smtClean="0"/>
                  <a:t>konjunkciónak</a:t>
                </a:r>
                <a:r>
                  <a:rPr lang="hu-HU" dirty="0" smtClean="0"/>
                  <a:t> nevezünk egy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r>
                  <a:rPr lang="hu-HU" dirty="0"/>
                  <a:t>f</a:t>
                </a:r>
                <a:r>
                  <a:rPr lang="hu-HU" dirty="0" smtClean="0"/>
                  <a:t>ormulát, ahol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 smtClean="0"/>
                  <a:t> literál és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hu-HU" dirty="0" smtClean="0"/>
                  <a:t>.</a:t>
                </a:r>
              </a:p>
              <a:p>
                <a:pPr marL="0" indent="0">
                  <a:buNone/>
                </a:pPr>
                <a:r>
                  <a:rPr lang="hu-HU" b="1" u="sng" dirty="0" smtClean="0"/>
                  <a:t>Definíció (</a:t>
                </a:r>
                <a:r>
                  <a:rPr lang="hu-HU" b="1" u="sng" dirty="0" err="1" smtClean="0"/>
                  <a:t>Diszjunktív</a:t>
                </a:r>
                <a:r>
                  <a:rPr lang="hu-HU" b="1" u="sng" dirty="0" smtClean="0"/>
                  <a:t> normálforma):</a:t>
                </a:r>
              </a:p>
              <a:p>
                <a:pPr marL="0" indent="0">
                  <a:buNone/>
                </a:pPr>
                <a:r>
                  <a:rPr lang="hu-HU" dirty="0" smtClean="0"/>
                  <a:t>Egy formula DNF-</a:t>
                </a:r>
                <a:r>
                  <a:rPr lang="hu-HU" dirty="0" err="1" smtClean="0"/>
                  <a:t>ben</a:t>
                </a:r>
                <a:r>
                  <a:rPr lang="hu-HU" dirty="0" smtClean="0"/>
                  <a:t> van, ha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∨…∨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r>
                  <a:rPr lang="hu-HU" dirty="0"/>
                  <a:t>a</a:t>
                </a:r>
                <a:r>
                  <a:rPr lang="hu-HU" dirty="0" smtClean="0"/>
                  <a:t>lakú, ahol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/>
                  <a:t> </a:t>
                </a:r>
                <a:r>
                  <a:rPr lang="hu-HU" dirty="0" smtClean="0"/>
                  <a:t>elemi </a:t>
                </a:r>
                <a:r>
                  <a:rPr lang="hu-HU" dirty="0" err="1" smtClean="0"/>
                  <a:t>konjunkció</a:t>
                </a:r>
                <a:r>
                  <a:rPr lang="hu-HU" dirty="0" smtClean="0"/>
                  <a:t> és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hu-HU" dirty="0"/>
                  <a:t>.</a:t>
                </a:r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407" b="-120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41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Definíciók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hu-HU" b="1" u="sng" dirty="0" smtClean="0"/>
                  <a:t>Definíció (Literál):</a:t>
                </a:r>
              </a:p>
              <a:p>
                <a:pPr marL="0" indent="0">
                  <a:buNone/>
                </a:pPr>
                <a:r>
                  <a:rPr lang="hu-HU" dirty="0" smtClean="0"/>
                  <a:t>A literál egy ítéletváltozó vagy annak negáltja.</a:t>
                </a:r>
              </a:p>
              <a:p>
                <a:pPr marL="0" indent="0">
                  <a:buNone/>
                </a:pPr>
                <a:r>
                  <a:rPr lang="hu-HU" b="1" u="sng" dirty="0" smtClean="0"/>
                  <a:t>Definíció (Elemi </a:t>
                </a:r>
                <a:r>
                  <a:rPr lang="hu-HU" b="1" u="sng" dirty="0" err="1" smtClean="0"/>
                  <a:t>diszjunkció</a:t>
                </a:r>
                <a:r>
                  <a:rPr lang="hu-HU" b="1" u="sng" dirty="0" smtClean="0"/>
                  <a:t>, </a:t>
                </a:r>
                <a:r>
                  <a:rPr lang="hu-HU" b="1" u="sng" dirty="0" err="1" smtClean="0"/>
                  <a:t>klóz</a:t>
                </a:r>
                <a:r>
                  <a:rPr lang="hu-HU" b="1" u="sng" dirty="0" smtClean="0"/>
                  <a:t>):</a:t>
                </a:r>
              </a:p>
              <a:p>
                <a:pPr marL="0" indent="0">
                  <a:buNone/>
                </a:pPr>
                <a:r>
                  <a:rPr lang="hu-HU" dirty="0" err="1" smtClean="0"/>
                  <a:t>Klóznak</a:t>
                </a:r>
                <a:r>
                  <a:rPr lang="hu-HU" dirty="0" smtClean="0"/>
                  <a:t> nevezünk egy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r>
                  <a:rPr lang="hu-HU" dirty="0"/>
                  <a:t>f</a:t>
                </a:r>
                <a:r>
                  <a:rPr lang="hu-HU" dirty="0" smtClean="0"/>
                  <a:t>ormulát, ahol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 smtClean="0"/>
                  <a:t> literál és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hu-HU" dirty="0" smtClean="0"/>
                  <a:t>.</a:t>
                </a:r>
              </a:p>
              <a:p>
                <a:pPr marL="0" indent="0">
                  <a:buNone/>
                </a:pPr>
                <a:r>
                  <a:rPr lang="hu-HU" b="1" u="sng" dirty="0" smtClean="0"/>
                  <a:t>Definíció (Konjunktív normálforma):</a:t>
                </a:r>
              </a:p>
              <a:p>
                <a:pPr marL="0" indent="0">
                  <a:buNone/>
                </a:pPr>
                <a:r>
                  <a:rPr lang="hu-HU" dirty="0" smtClean="0"/>
                  <a:t>Egy formula KNF-</a:t>
                </a:r>
                <a:r>
                  <a:rPr lang="hu-HU" dirty="0" err="1" smtClean="0"/>
                  <a:t>ben</a:t>
                </a:r>
                <a:r>
                  <a:rPr lang="hu-HU" dirty="0" smtClean="0"/>
                  <a:t> van, ha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∧…∧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r>
                  <a:rPr lang="hu-HU" dirty="0"/>
                  <a:t>a</a:t>
                </a:r>
                <a:r>
                  <a:rPr lang="hu-HU" dirty="0" smtClean="0"/>
                  <a:t>lakú, ahol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/>
                  <a:t> </a:t>
                </a:r>
                <a:r>
                  <a:rPr lang="hu-HU" dirty="0" smtClean="0"/>
                  <a:t>klóz és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hu-HU" dirty="0"/>
                  <a:t>.</a:t>
                </a:r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407" b="-120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Teljes DNF/KNF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Mindegyik elemi </a:t>
            </a:r>
            <a:r>
              <a:rPr lang="hu-HU" dirty="0" err="1" smtClean="0"/>
              <a:t>konjunkció</a:t>
            </a:r>
            <a:r>
              <a:rPr lang="hu-HU" dirty="0" smtClean="0"/>
              <a:t>, illetve elemi </a:t>
            </a:r>
            <a:r>
              <a:rPr lang="hu-HU" dirty="0" err="1" smtClean="0"/>
              <a:t>diszjunkció</a:t>
            </a:r>
            <a:r>
              <a:rPr lang="hu-HU" dirty="0" smtClean="0"/>
              <a:t> (</a:t>
            </a:r>
            <a:r>
              <a:rPr lang="hu-HU" dirty="0" err="1" smtClean="0"/>
              <a:t>klóz</a:t>
            </a:r>
            <a:r>
              <a:rPr lang="hu-HU" dirty="0" smtClean="0"/>
              <a:t>) a formula </a:t>
            </a:r>
            <a:r>
              <a:rPr lang="hu-HU" b="1" dirty="0" smtClean="0"/>
              <a:t>összes</a:t>
            </a:r>
            <a:r>
              <a:rPr lang="hu-HU" dirty="0" smtClean="0"/>
              <a:t> ítéletváltozóját tartalmazza.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Ítélettáblából teljes DNF-et/KNF-et állítottunk elő.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u="sng" dirty="0" smtClean="0"/>
              <a:t>Kérdés:</a:t>
            </a:r>
            <a:r>
              <a:rPr lang="hu-HU" dirty="0" smtClean="0"/>
              <a:t> Lehet „takarékosabb”, nem feltétlenül teljes DNF-et/KNF-et is előállítani?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49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389</Words>
  <Application>Microsoft Office PowerPoint</Application>
  <PresentationFormat>Diavetítés a képernyőre (4:3 oldalarány)</PresentationFormat>
  <Paragraphs>117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Office-téma</vt:lpstr>
      <vt:lpstr>Az informatika logikai alapjai</vt:lpstr>
      <vt:lpstr>Mik a célok?</vt:lpstr>
      <vt:lpstr>Konjunktív normálforma (KNF, CNF)</vt:lpstr>
      <vt:lpstr>Diszjunktív normálforma (DNF)</vt:lpstr>
      <vt:lpstr>Ítélettáblából (teljes) DNF</vt:lpstr>
      <vt:lpstr>Ítélettáblából (teljes) KNF</vt:lpstr>
      <vt:lpstr>Definíciók</vt:lpstr>
      <vt:lpstr>Definíciók</vt:lpstr>
      <vt:lpstr>Teljes DNF/KNF</vt:lpstr>
      <vt:lpstr>DNF/KNF-re hozó algoritmus</vt:lpstr>
      <vt:lpstr>DNF/KNF-re hozás</vt:lpstr>
      <vt:lpstr>Exponenciális bonyolultság</vt:lpstr>
      <vt:lpstr>Tseitin transzformáció</vt:lpstr>
      <vt:lpstr>Kis kitérő: Logikai áramkörök</vt:lpstr>
      <vt:lpstr>Tseitin transzformáció</vt:lpstr>
      <vt:lpstr>Tseitin transzformáció</vt:lpstr>
      <vt:lpstr>Plaisted-Greenbaum kódolás</vt:lpstr>
      <vt:lpstr>Plaisted-Greenbaum kódolás</vt:lpstr>
      <vt:lpstr>Plaisted-Greenbaum kódolás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Kovasznai Gergely</cp:lastModifiedBy>
  <cp:revision>225</cp:revision>
  <dcterms:created xsi:type="dcterms:W3CDTF">2014-03-03T11:13:53Z</dcterms:created>
  <dcterms:modified xsi:type="dcterms:W3CDTF">2017-10-03T09:33:04Z</dcterms:modified>
</cp:coreProperties>
</file>