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5" r:id="rId3"/>
    <p:sldId id="319" r:id="rId4"/>
    <p:sldId id="320" r:id="rId5"/>
    <p:sldId id="321" r:id="rId6"/>
    <p:sldId id="324" r:id="rId7"/>
    <p:sldId id="325" r:id="rId8"/>
    <p:sldId id="315" r:id="rId9"/>
    <p:sldId id="322" r:id="rId10"/>
    <p:sldId id="323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2016. 10. 20.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2016. 10. 20.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2016. 10. 20.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tcompetition.org/" TargetMode="External"/><Relationship Id="rId2" Type="http://schemas.openxmlformats.org/officeDocument/2006/relationships/hyperlink" Target="https://www.msoos.org/2013/09/minisat-in-your-brows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informatika logikai alapjai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SAT probléma</a:t>
            </a:r>
            <a:r>
              <a:rPr lang="hu-HU" dirty="0"/>
              <a:t>.</a:t>
            </a:r>
            <a:r>
              <a:rPr lang="hu-HU" dirty="0" smtClean="0"/>
              <a:t> Rezolúció és DPLL.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/>
              <a:t> </a:t>
            </a:r>
            <a:r>
              <a:rPr lang="hu-HU" i="1" dirty="0" smtClean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Rezolúció –</a:t>
            </a:r>
            <a:br>
              <a:rPr lang="hu-HU" dirty="0"/>
            </a:br>
            <a:r>
              <a:rPr lang="hu-HU" dirty="0"/>
              <a:t>Szemantikai tulajdonságok vizsgálata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93853" y="35730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DPLL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hu-HU" dirty="0" smtClean="0"/>
              <a:t>Probléma a rezolúcióval: nagy </a:t>
            </a:r>
            <a:r>
              <a:rPr lang="hu-HU" dirty="0" err="1" smtClean="0"/>
              <a:t>klózhalmazokon</a:t>
            </a:r>
            <a:r>
              <a:rPr lang="hu-HU" dirty="0" smtClean="0"/>
              <a:t> nem elég hatékony.</a:t>
            </a:r>
          </a:p>
          <a:p>
            <a:pPr>
              <a:spcAft>
                <a:spcPts val="1800"/>
              </a:spcAft>
            </a:pPr>
            <a:r>
              <a:rPr lang="hu-HU" dirty="0" smtClean="0"/>
              <a:t>DPLL (</a:t>
            </a:r>
            <a:r>
              <a:rPr lang="hu-HU" i="1" dirty="0" smtClean="0"/>
              <a:t>Davis-</a:t>
            </a:r>
            <a:r>
              <a:rPr lang="hu-HU" i="1" dirty="0" err="1" smtClean="0"/>
              <a:t>Putnam</a:t>
            </a:r>
            <a:r>
              <a:rPr lang="hu-HU" i="1" dirty="0" smtClean="0"/>
              <a:t>-</a:t>
            </a:r>
            <a:r>
              <a:rPr lang="hu-HU" i="1" dirty="0" err="1" smtClean="0"/>
              <a:t>Logemann-Loveland</a:t>
            </a:r>
            <a:r>
              <a:rPr lang="hu-HU" i="1" dirty="0" smtClean="0"/>
              <a:t> algoritmus)</a:t>
            </a:r>
            <a:r>
              <a:rPr lang="hu-HU" dirty="0" smtClean="0"/>
              <a:t>:</a:t>
            </a:r>
          </a:p>
          <a:p>
            <a:pPr lvl="1">
              <a:spcAft>
                <a:spcPts val="1800"/>
              </a:spcAft>
            </a:pPr>
            <a:r>
              <a:rPr lang="hu-HU" dirty="0" smtClean="0"/>
              <a:t>Automatikus és hatékony algoritmus</a:t>
            </a:r>
          </a:p>
          <a:p>
            <a:pPr lvl="1">
              <a:spcAft>
                <a:spcPts val="1800"/>
              </a:spcAft>
            </a:pPr>
            <a:r>
              <a:rPr lang="hu-HU" dirty="0" smtClean="0"/>
              <a:t>Visszalépéses keresést (</a:t>
            </a:r>
            <a:r>
              <a:rPr lang="hu-HU" dirty="0" err="1" smtClean="0"/>
              <a:t>backtrack</a:t>
            </a:r>
            <a:r>
              <a:rPr lang="hu-HU" dirty="0" smtClean="0"/>
              <a:t>) használ</a:t>
            </a:r>
          </a:p>
          <a:p>
            <a:pPr lvl="2">
              <a:spcAft>
                <a:spcPts val="1800"/>
              </a:spcAft>
            </a:pPr>
            <a:r>
              <a:rPr lang="hu-HU" dirty="0" smtClean="0"/>
              <a:t>Rekurzív algoritmus</a:t>
            </a:r>
          </a:p>
          <a:p>
            <a:pPr lvl="1">
              <a:spcAft>
                <a:spcPts val="1800"/>
              </a:spcAft>
            </a:pPr>
            <a:r>
              <a:rPr lang="hu-HU" dirty="0" smtClean="0"/>
              <a:t>Az </a:t>
            </a:r>
            <a:r>
              <a:rPr lang="hu-HU" dirty="0" err="1" smtClean="0"/>
              <a:t>egységklózokat</a:t>
            </a:r>
            <a:r>
              <a:rPr lang="hu-HU" dirty="0" smtClean="0"/>
              <a:t> (unit-ok) kiemelten kezeli</a:t>
            </a:r>
          </a:p>
        </p:txBody>
      </p:sp>
    </p:spTree>
    <p:extLst>
      <p:ext uri="{BB962C8B-B14F-4D97-AF65-F5344CB8AC3E}">
        <p14:creationId xmlns:p14="http://schemas.microsoft.com/office/powerpoint/2010/main" val="773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DPLL – </a:t>
            </a:r>
            <a:r>
              <a:rPr lang="hu-HU" dirty="0" err="1" smtClean="0"/>
              <a:t>Backtrack</a:t>
            </a:r>
            <a:r>
              <a:rPr lang="hu-HU" dirty="0" smtClean="0"/>
              <a:t> keresés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3116"/>
            <a:ext cx="8229600" cy="4523056"/>
          </a:xfrm>
        </p:spPr>
      </p:pic>
    </p:spTree>
    <p:extLst>
      <p:ext uri="{BB962C8B-B14F-4D97-AF65-F5344CB8AC3E}">
        <p14:creationId xmlns:p14="http://schemas.microsoft.com/office/powerpoint/2010/main" val="29996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DPLL – </a:t>
            </a:r>
            <a:r>
              <a:rPr lang="hu-HU" dirty="0" err="1" smtClean="0"/>
              <a:t>Backtrack</a:t>
            </a:r>
            <a:r>
              <a:rPr lang="hu-HU" dirty="0" smtClean="0"/>
              <a:t> keresés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5069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DPLL(</a:t>
                </a:r>
                <a14:m>
                  <m:oMath xmlns:m="http://schemas.openxmlformats.org/officeDocument/2006/math">
                    <m:r>
                      <a:rPr lang="hu-HU" b="1" i="1" u="sng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hu-HU" b="1" u="sng" dirty="0" smtClean="0"/>
                  <a:t> </a:t>
                </a:r>
                <a:r>
                  <a:rPr lang="hu-HU" b="1" u="sng" dirty="0" err="1" smtClean="0"/>
                  <a:t>klózhalmaz</a:t>
                </a:r>
                <a:r>
                  <a:rPr lang="hu-HU" b="1" u="sng" dirty="0" smtClean="0"/>
                  <a:t>, </a:t>
                </a:r>
                <a14:m>
                  <m:oMath xmlns:m="http://schemas.openxmlformats.org/officeDocument/2006/math">
                    <m:r>
                      <a:rPr lang="hu-HU" b="1" i="1" u="sng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hu-HU" b="1" u="sng" dirty="0" smtClean="0"/>
                  <a:t> interpretáció)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Ha </a:t>
                </a:r>
                <a:r>
                  <a:rPr lang="hu-HU" dirty="0" smtClean="0"/>
                  <a:t>valamelyik </a:t>
                </a:r>
                <a:r>
                  <a:rPr lang="hu-HU" dirty="0" err="1" smtClean="0"/>
                  <a:t>klóz</a:t>
                </a:r>
                <a:r>
                  <a:rPr lang="hu-HU" dirty="0" smtClean="0"/>
                  <a:t> 0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 smtClean="0"/>
                  <a:t>-ben), </a:t>
                </a:r>
                <a:r>
                  <a:rPr lang="hu-HU" dirty="0" smtClean="0"/>
                  <a:t>akkor </a:t>
                </a:r>
                <a:r>
                  <a:rPr lang="hu-HU" dirty="0" err="1" smtClean="0"/>
                  <a:t>return</a:t>
                </a:r>
                <a:r>
                  <a:rPr lang="hu-HU" dirty="0" smtClean="0"/>
                  <a:t>!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Ha </a:t>
                </a:r>
                <a:r>
                  <a:rPr lang="hu-HU" dirty="0" smtClean="0"/>
                  <a:t>mindegyik </a:t>
                </a:r>
                <a:r>
                  <a:rPr lang="hu-HU" dirty="0" err="1" smtClean="0"/>
                  <a:t>klóz</a:t>
                </a:r>
                <a:r>
                  <a:rPr lang="hu-HU" dirty="0" smtClean="0"/>
                  <a:t> 1, </a:t>
                </a:r>
                <a:r>
                  <a:rPr lang="hu-HU" dirty="0" smtClean="0"/>
                  <a:t>akkor </a:t>
                </a:r>
                <a:r>
                  <a:rPr lang="hu-HU" dirty="0" smtClean="0"/>
                  <a:t>állj =&gt;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SAT</a:t>
                </a: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u="sng" dirty="0" smtClean="0"/>
                  <a:t>Döntés: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Válassz</a:t>
                </a:r>
                <a:r>
                  <a:rPr lang="hu-HU" dirty="0" smtClean="0"/>
                  <a:t> egy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 smtClean="0"/>
                  <a:t> változót, melyhez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 smtClean="0"/>
                  <a:t> nem rendel értéket!</a:t>
                </a:r>
              </a:p>
              <a:p>
                <a:pPr marL="857250" lvl="1" indent="-457200"/>
                <a:r>
                  <a:rPr lang="hu-HU" dirty="0" smtClean="0"/>
                  <a:t>DPLL(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 smtClean="0"/>
                  <a:t>)</a:t>
                </a:r>
              </a:p>
              <a:p>
                <a:pPr marL="857250" lvl="1" indent="-457200"/>
                <a:r>
                  <a:rPr lang="hu-HU" dirty="0"/>
                  <a:t>DPLL(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hu-HU" dirty="0" smtClean="0"/>
                  <a:t>, akkor állj</a:t>
                </a:r>
                <a:r>
                  <a:rPr lang="hu-HU" dirty="0" smtClean="0"/>
                  <a:t> =&gt;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UNSAT</a:t>
                </a:r>
                <a:endParaRPr lang="hu-HU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5069160"/>
              </a:xfrm>
              <a:blipFill>
                <a:blip r:embed="rId2"/>
                <a:stretch>
                  <a:fillRect l="-2000" t="-14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5275741" y="4149080"/>
                <a:ext cx="3646760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dirty="0" smtClean="0">
                    <a:solidFill>
                      <a:schemeClr val="tx1"/>
                    </a:solidFill>
                  </a:rPr>
                  <a:t>1. meghívás:</a:t>
                </a:r>
                <a:br>
                  <a:rPr lang="hu-HU" dirty="0" smtClean="0">
                    <a:solidFill>
                      <a:schemeClr val="tx1"/>
                    </a:solidFill>
                  </a:rPr>
                </a:br>
                <a:r>
                  <a:rPr lang="hu-HU" dirty="0" smtClean="0">
                    <a:solidFill>
                      <a:schemeClr val="tx1"/>
                    </a:solidFill>
                  </a:rPr>
                  <a:t>DPLL(</a:t>
                </a:r>
                <a14:m>
                  <m:oMath xmlns:m="http://schemas.openxmlformats.org/officeDocument/2006/math">
                    <m:r>
                      <a:rPr lang="hu-HU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hu-HU" dirty="0" smtClean="0">
                    <a:solidFill>
                      <a:schemeClr val="tx1"/>
                    </a:solidFill>
                  </a:rPr>
                  <a:t>)</a:t>
                </a: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41" y="4149080"/>
                <a:ext cx="3646760" cy="1152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DPLL – Teljes algoritmus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5069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DPLL(</a:t>
                </a:r>
                <a14:m>
                  <m:oMath xmlns:m="http://schemas.openxmlformats.org/officeDocument/2006/math">
                    <m:r>
                      <a:rPr lang="hu-HU" b="1" i="1" u="sng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hu-HU" b="1" u="sng" dirty="0" smtClean="0"/>
                  <a:t> </a:t>
                </a:r>
                <a:r>
                  <a:rPr lang="hu-HU" b="1" u="sng" dirty="0" err="1" smtClean="0"/>
                  <a:t>klózhalmaz</a:t>
                </a:r>
                <a:r>
                  <a:rPr lang="hu-HU" b="1" u="sng" dirty="0" smtClean="0"/>
                  <a:t>, </a:t>
                </a:r>
                <a14:m>
                  <m:oMath xmlns:m="http://schemas.openxmlformats.org/officeDocument/2006/math">
                    <m:r>
                      <a:rPr lang="hu-HU" b="1" i="1" u="sng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hu-HU" b="1" u="sng" dirty="0" smtClean="0"/>
                  <a:t> interpretáció)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sz="2400" dirty="0"/>
                  <a:t>Ha valamelyik </a:t>
                </a:r>
                <a:r>
                  <a:rPr lang="hu-HU" sz="2400" dirty="0" err="1"/>
                  <a:t>klóz</a:t>
                </a:r>
                <a:r>
                  <a:rPr lang="hu-HU" sz="2400" dirty="0"/>
                  <a:t> 0 (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sz="2400" dirty="0"/>
                  <a:t>-ben), akkor </a:t>
                </a:r>
                <a:r>
                  <a:rPr lang="hu-HU" sz="2400" dirty="0" err="1"/>
                  <a:t>return</a:t>
                </a:r>
                <a:r>
                  <a:rPr lang="hu-HU" sz="2400" dirty="0"/>
                  <a:t>!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sz="2400" dirty="0"/>
                  <a:t>Ha mindegyik </a:t>
                </a:r>
                <a:r>
                  <a:rPr lang="hu-HU" sz="2400" dirty="0" err="1"/>
                  <a:t>klóz</a:t>
                </a:r>
                <a:r>
                  <a:rPr lang="hu-HU" sz="2400" dirty="0"/>
                  <a:t> 1, akkor állj =&gt;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400" dirty="0"/>
                  <a:t> </a:t>
                </a:r>
                <a:r>
                  <a:rPr lang="hu-HU" sz="2400" b="1" dirty="0"/>
                  <a:t>SAT</a:t>
                </a:r>
                <a:endParaRPr lang="hu-HU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u="sng" dirty="0" smtClean="0"/>
                  <a:t>Unit </a:t>
                </a:r>
                <a:r>
                  <a:rPr lang="hu-HU" u="sng" dirty="0" err="1" smtClean="0"/>
                  <a:t>propagáció</a:t>
                </a:r>
                <a:r>
                  <a:rPr lang="hu-HU" u="sng" dirty="0" smtClean="0"/>
                  <a:t>:</a:t>
                </a:r>
                <a:r>
                  <a:rPr lang="hu-HU" dirty="0" smtClean="0"/>
                  <a:t> Az összes unitot add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 smtClean="0"/>
                  <a:t>-</a:t>
                </a:r>
                <a:r>
                  <a:rPr lang="hu-HU" dirty="0" err="1" smtClean="0"/>
                  <a:t>hez</a:t>
                </a:r>
                <a:r>
                  <a:rPr lang="hu-HU" dirty="0" smtClean="0"/>
                  <a:t>!</a:t>
                </a: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sz="2400" u="sng" dirty="0" smtClean="0"/>
                  <a:t>Döntés:</a:t>
                </a:r>
                <a:r>
                  <a:rPr lang="hu-HU" sz="2400" dirty="0" smtClean="0"/>
                  <a:t> </a:t>
                </a:r>
                <a:r>
                  <a:rPr lang="hu-HU" sz="2400" dirty="0" err="1" smtClean="0"/>
                  <a:t>Válassz</a:t>
                </a:r>
                <a:r>
                  <a:rPr lang="hu-HU" sz="2400" dirty="0" smtClean="0"/>
                  <a:t> egy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2400" dirty="0" smtClean="0"/>
                  <a:t> változót, melyhez </a:t>
                </a:r>
                <a14:m>
                  <m:oMath xmlns:m="http://schemas.openxmlformats.org/officeDocument/2006/math"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sz="2400" dirty="0" smtClean="0"/>
                  <a:t> nem rendel értéket!</a:t>
                </a:r>
              </a:p>
              <a:p>
                <a:pPr lvl="1" indent="-342900"/>
                <a:r>
                  <a:rPr lang="hu-HU" sz="2000" dirty="0" smtClean="0"/>
                  <a:t>DPLL(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000" dirty="0" smtClean="0"/>
                  <a:t>,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2000" dirty="0" smtClean="0"/>
                  <a:t>)</a:t>
                </a:r>
              </a:p>
              <a:p>
                <a:pPr lvl="1" indent="-342900"/>
                <a:r>
                  <a:rPr lang="hu-HU" sz="2000" dirty="0"/>
                  <a:t>DPLL(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000" dirty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hu-H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2000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sz="2400" dirty="0"/>
                  <a:t>Ha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hu-HU" sz="2400" dirty="0"/>
                  <a:t>, akkor állj =&gt; 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400" dirty="0"/>
                  <a:t> </a:t>
                </a:r>
                <a:r>
                  <a:rPr lang="hu-HU" sz="2400" b="1" dirty="0"/>
                  <a:t>UNSAT</a:t>
                </a:r>
                <a:endParaRPr lang="hu-HU" sz="24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5069160"/>
              </a:xfrm>
              <a:blipFill>
                <a:blip r:embed="rId2"/>
                <a:stretch>
                  <a:fillRect l="-2000" t="-14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Unit </a:t>
            </a:r>
            <a:r>
              <a:rPr lang="hu-HU" dirty="0" err="1" smtClean="0"/>
              <a:t>propagáció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Unit: </a:t>
                </a:r>
                <a:r>
                  <a:rPr lang="hu-HU" dirty="0" smtClean="0"/>
                  <a:t>Olyan </a:t>
                </a:r>
                <a:r>
                  <a:rPr lang="hu-HU" dirty="0" err="1" smtClean="0"/>
                  <a:t>klóz</a:t>
                </a:r>
                <a:r>
                  <a:rPr lang="hu-HU" dirty="0" smtClean="0"/>
                  <a:t>, mely pontosan 1 db.</a:t>
                </a:r>
                <a:r>
                  <a:rPr lang="hu-HU" dirty="0" smtClean="0"/>
                  <a:t> literálja </a:t>
                </a:r>
                <a:r>
                  <a:rPr lang="hu-HU" dirty="0" smtClean="0"/>
                  <a:t>miatt határozatlan értékű (az </a:t>
                </a:r>
                <a:r>
                  <a:rPr lang="hu-HU" dirty="0"/>
                  <a:t>I interpretációban</a:t>
                </a:r>
                <a:r>
                  <a:rPr lang="hu-HU" dirty="0" smtClean="0"/>
                  <a:t>).</a:t>
                </a: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A </a:t>
                </a:r>
                <a:r>
                  <a:rPr lang="hu-HU" b="1" u="sng" dirty="0" smtClean="0"/>
                  <a:t>unit </a:t>
                </a:r>
                <a:r>
                  <a:rPr lang="hu-HU" b="1" u="sng" dirty="0" err="1" smtClean="0"/>
                  <a:t>propagáció</a:t>
                </a:r>
                <a:r>
                  <a:rPr lang="hu-HU" dirty="0" smtClean="0"/>
                  <a:t> a </a:t>
                </a:r>
                <a:r>
                  <a:rPr lang="hu-HU" dirty="0" err="1" smtClean="0"/>
                  <a:t>rezolvensképzés</a:t>
                </a:r>
                <a:r>
                  <a:rPr lang="hu-HU" dirty="0" smtClean="0"/>
                  <a:t> egy speciális esete: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hu-HU" dirty="0" smtClean="0"/>
                  <a:t>Tekintsük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 smtClean="0"/>
                  <a:t>klózokat</a:t>
                </a:r>
                <a:r>
                  <a:rPr lang="hu-HU" dirty="0" smtClean="0"/>
                  <a:t>!</a:t>
                </a:r>
                <a:br>
                  <a:rPr lang="hu-HU" dirty="0" smtClean="0"/>
                </a:br>
                <a:r>
                  <a:rPr lang="hu-HU" dirty="0" smtClean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klóz </a:t>
                </a:r>
                <a:r>
                  <a:rPr lang="hu-HU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rezolvense.</a:t>
                </a: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 r="-1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3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20888"/>
                <a:ext cx="8229600" cy="4248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20888"/>
                <a:ext cx="8229600" cy="42484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DPLL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73704" y="1405625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SAT </a:t>
            </a:r>
            <a:r>
              <a:rPr lang="hu-HU" dirty="0" err="1" smtClean="0"/>
              <a:t>solver-ek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MiniSat</a:t>
            </a:r>
            <a:endParaRPr lang="hu-HU" dirty="0" smtClean="0"/>
          </a:p>
          <a:p>
            <a:pPr lvl="1"/>
            <a:r>
              <a:rPr lang="hu-HU" u="sng" dirty="0"/>
              <a:t>Online:</a:t>
            </a:r>
            <a:r>
              <a:rPr lang="hu-HU" dirty="0"/>
              <a:t> </a:t>
            </a:r>
            <a:r>
              <a:rPr lang="hu-HU" dirty="0">
                <a:ln>
                  <a:solidFill>
                    <a:srgbClr val="FFFF00"/>
                  </a:solidFill>
                </a:ln>
                <a:hlinkClick r:id="rId2"/>
              </a:rPr>
              <a:t>https://www.msoos.org/2013/09/minisat-in-your-browser</a:t>
            </a:r>
            <a:r>
              <a:rPr lang="hu-HU" dirty="0" smtClean="0">
                <a:ln>
                  <a:solidFill>
                    <a:srgbClr val="FFFF00"/>
                  </a:solidFill>
                </a:ln>
                <a:hlinkClick r:id="rId2"/>
              </a:rPr>
              <a:t>/</a:t>
            </a:r>
            <a:endParaRPr lang="hu-HU" dirty="0" smtClean="0">
              <a:ln>
                <a:solidFill>
                  <a:srgbClr val="FFFF00"/>
                </a:solidFill>
              </a:ln>
            </a:endParaRPr>
          </a:p>
          <a:p>
            <a:r>
              <a:rPr lang="hu-HU" dirty="0" err="1" smtClean="0"/>
              <a:t>Glucose</a:t>
            </a:r>
            <a:endParaRPr lang="hu-HU" dirty="0" smtClean="0"/>
          </a:p>
          <a:p>
            <a:r>
              <a:rPr lang="hu-HU" dirty="0" err="1" smtClean="0"/>
              <a:t>Lingeling</a:t>
            </a:r>
            <a:endParaRPr lang="hu-HU" dirty="0" smtClean="0"/>
          </a:p>
          <a:p>
            <a:r>
              <a:rPr lang="hu-HU" dirty="0" smtClean="0"/>
              <a:t>Lásd az évenkénti SAT </a:t>
            </a:r>
            <a:r>
              <a:rPr lang="hu-HU" dirty="0" err="1" smtClean="0"/>
              <a:t>Competition</a:t>
            </a:r>
            <a:r>
              <a:rPr lang="hu-HU" dirty="0"/>
              <a:t> weblapját: </a:t>
            </a:r>
            <a:r>
              <a:rPr lang="hu-HU" dirty="0">
                <a:ln>
                  <a:solidFill>
                    <a:srgbClr val="FFFF00"/>
                  </a:solidFill>
                </a:ln>
                <a:hlinkClick r:id="rId3"/>
              </a:rPr>
              <a:t>http://</a:t>
            </a:r>
            <a:r>
              <a:rPr lang="hu-HU" dirty="0" smtClean="0">
                <a:ln>
                  <a:solidFill>
                    <a:srgbClr val="FFFF00"/>
                  </a:solidFill>
                </a:ln>
                <a:hlinkClick r:id="rId3"/>
              </a:rPr>
              <a:t>www.satcompetition.org</a:t>
            </a:r>
            <a:endParaRPr lang="hu-HU" dirty="0" smtClean="0">
              <a:ln>
                <a:solidFill>
                  <a:srgbClr val="FFFF00"/>
                </a:solidFill>
              </a:ln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DIMACS formátum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Egységes formátum</a:t>
            </a:r>
            <a:r>
              <a:rPr lang="hu-HU" dirty="0" smtClean="0"/>
              <a:t> </a:t>
            </a:r>
            <a:r>
              <a:rPr lang="hu-HU" dirty="0" err="1" smtClean="0"/>
              <a:t>klózhalmazok</a:t>
            </a:r>
            <a:r>
              <a:rPr lang="hu-HU" dirty="0" smtClean="0"/>
              <a:t> megadására</a:t>
            </a:r>
          </a:p>
          <a:p>
            <a:r>
              <a:rPr lang="hu-HU" dirty="0" smtClean="0"/>
              <a:t>Minden ítéletváltozót a </a:t>
            </a:r>
            <a:r>
              <a:rPr lang="hu-HU" b="1" dirty="0" smtClean="0"/>
              <a:t>sorszáma</a:t>
            </a:r>
            <a:r>
              <a:rPr lang="hu-HU" dirty="0" smtClean="0"/>
              <a:t> jelöli, pl. 10.</a:t>
            </a:r>
          </a:p>
          <a:p>
            <a:pPr lvl="1"/>
            <a:r>
              <a:rPr lang="hu-HU" dirty="0" smtClean="0"/>
              <a:t>1-től </a:t>
            </a:r>
            <a:r>
              <a:rPr lang="hu-HU" dirty="0" err="1" smtClean="0"/>
              <a:t>sorszámozunk</a:t>
            </a:r>
            <a:endParaRPr lang="hu-HU" dirty="0" smtClean="0"/>
          </a:p>
          <a:p>
            <a:r>
              <a:rPr lang="hu-HU" dirty="0" smtClean="0"/>
              <a:t>Negáció jele: </a:t>
            </a:r>
            <a:r>
              <a:rPr lang="hu-HU" b="1" dirty="0" smtClean="0"/>
              <a:t>negatív előjel</a:t>
            </a:r>
            <a:r>
              <a:rPr lang="hu-HU" dirty="0" smtClean="0"/>
              <a:t>, pl. -10</a:t>
            </a:r>
          </a:p>
          <a:p>
            <a:r>
              <a:rPr lang="hu-HU" b="1" dirty="0" smtClean="0"/>
              <a:t>Szóköz</a:t>
            </a:r>
            <a:r>
              <a:rPr lang="hu-HU" dirty="0" smtClean="0"/>
              <a:t> (</a:t>
            </a:r>
            <a:r>
              <a:rPr lang="hu-HU" dirty="0" err="1" smtClean="0"/>
              <a:t>whitespace</a:t>
            </a:r>
            <a:r>
              <a:rPr lang="hu-HU" dirty="0" smtClean="0"/>
              <a:t>) az elválasztójel</a:t>
            </a:r>
          </a:p>
          <a:p>
            <a:r>
              <a:rPr lang="hu-HU" b="1" dirty="0" err="1" smtClean="0"/>
              <a:t>Klózvégjel</a:t>
            </a:r>
            <a:r>
              <a:rPr lang="hu-HU" dirty="0" smtClean="0"/>
              <a:t>: 0</a:t>
            </a:r>
          </a:p>
          <a:p>
            <a:r>
              <a:rPr lang="hu-HU" b="1" dirty="0" smtClean="0"/>
              <a:t>Fejléc</a:t>
            </a:r>
            <a:r>
              <a:rPr lang="hu-HU" dirty="0" smtClean="0"/>
              <a:t>: 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cnf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változó_db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klóz_db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DIMACS formátum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41" y="1600200"/>
            <a:ext cx="6758517" cy="5068888"/>
          </a:xfrm>
        </p:spPr>
      </p:pic>
    </p:spTree>
    <p:extLst>
      <p:ext uri="{BB962C8B-B14F-4D97-AF65-F5344CB8AC3E}">
        <p14:creationId xmlns:p14="http://schemas.microsoft.com/office/powerpoint/2010/main" val="3608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SAT probléma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hu-HU" dirty="0" smtClean="0"/>
              <a:t>SAT = „</a:t>
            </a:r>
            <a:r>
              <a:rPr lang="hu-HU" dirty="0" err="1" smtClean="0"/>
              <a:t>satisfiability</a:t>
            </a:r>
            <a:r>
              <a:rPr lang="hu-HU" dirty="0" smtClean="0"/>
              <a:t>” = „kielégíthetőség”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SAT probléma: annak eldöntése, hogy egy (KNF) formula kielégíthető-e?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NP-teljes probléma</a:t>
            </a:r>
          </a:p>
          <a:p>
            <a:pPr lvl="1">
              <a:spcAft>
                <a:spcPts val="1200"/>
              </a:spcAft>
            </a:pPr>
            <a:r>
              <a:rPr lang="hu-HU" dirty="0" smtClean="0"/>
              <a:t>Nem ismert polinom időbonyolultságú algoritmus rá.</a:t>
            </a:r>
          </a:p>
          <a:p>
            <a:pPr lvl="2">
              <a:spcAft>
                <a:spcPts val="1200"/>
              </a:spcAft>
            </a:pPr>
            <a:r>
              <a:rPr lang="hu-HU" dirty="0" smtClean="0"/>
              <a:t>Számításelmélet kurzusban részletesen lesz erről szó.</a:t>
            </a:r>
          </a:p>
          <a:p>
            <a:pPr lvl="1">
              <a:spcAft>
                <a:spcPts val="1200"/>
              </a:spcAft>
            </a:pPr>
            <a:r>
              <a:rPr lang="hu-HU" dirty="0" smtClean="0"/>
              <a:t>Gyakorlatban csak exponenciális algoritmusokat ismerünk.</a:t>
            </a:r>
          </a:p>
          <a:p>
            <a:pPr lvl="2">
              <a:spcAft>
                <a:spcPts val="1200"/>
              </a:spcAft>
            </a:pPr>
            <a:r>
              <a:rPr lang="hu-HU" dirty="0" smtClean="0"/>
              <a:t>Minél hatékonyabbra van szükségünk.</a:t>
            </a:r>
          </a:p>
        </p:txBody>
      </p:sp>
    </p:spTree>
    <p:extLst>
      <p:ext uri="{BB962C8B-B14F-4D97-AF65-F5344CB8AC3E}">
        <p14:creationId xmlns:p14="http://schemas.microsoft.com/office/powerpoint/2010/main" val="237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SAT </a:t>
            </a:r>
            <a:r>
              <a:rPr lang="hu-HU" dirty="0" err="1" smtClean="0"/>
              <a:t>solver-ek</a:t>
            </a:r>
            <a:r>
              <a:rPr lang="hu-HU" dirty="0" smtClean="0"/>
              <a:t> alkalmazása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793853" y="35730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SAT probléma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 smtClean="0"/>
                  <a:t>-SAT probléma: minden </a:t>
                </a:r>
                <a:r>
                  <a:rPr lang="hu-HU" dirty="0" err="1" smtClean="0"/>
                  <a:t>klóz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max</a:t>
                </a:r>
                <a:r>
                  <a:rPr lang="hu-HU" dirty="0" smtClean="0"/>
                  <a:t>.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 smtClean="0"/>
                  <a:t> db. </a:t>
                </a:r>
                <a:r>
                  <a:rPr lang="hu-HU" dirty="0"/>
                  <a:t>l</a:t>
                </a:r>
                <a:r>
                  <a:rPr lang="hu-HU" dirty="0" smtClean="0"/>
                  <a:t>iterált tartalmaz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Pl. 3-SAT: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hu-HU" dirty="0" smtClean="0"/>
              </a:p>
              <a:p>
                <a:pPr>
                  <a:spcAft>
                    <a:spcPts val="1200"/>
                  </a:spcAft>
                </a:pPr>
                <a:r>
                  <a:rPr lang="hu-HU" dirty="0" smtClean="0"/>
                  <a:t>3-SAT: NP-teljes, azaz nincs </a:t>
                </a:r>
                <a:r>
                  <a:rPr lang="hu-HU" dirty="0" err="1" smtClean="0"/>
                  <a:t>polinomiális</a:t>
                </a:r>
                <a:r>
                  <a:rPr lang="hu-HU" dirty="0" smtClean="0"/>
                  <a:t> megoldó algoritmus</a:t>
                </a:r>
              </a:p>
              <a:p>
                <a:pPr>
                  <a:spcAft>
                    <a:spcPts val="1200"/>
                  </a:spcAft>
                </a:pPr>
                <a:r>
                  <a:rPr lang="hu-HU" dirty="0" smtClean="0"/>
                  <a:t>2-SAT: van rá </a:t>
                </a:r>
                <a:r>
                  <a:rPr lang="hu-HU" dirty="0" err="1"/>
                  <a:t>polinomiális</a:t>
                </a:r>
                <a:r>
                  <a:rPr lang="hu-HU"/>
                  <a:t> megoldó algoritmus</a:t>
                </a: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  <a:blipFill>
                <a:blip r:embed="rId2"/>
                <a:stretch>
                  <a:fillRect l="-1704" t="-1444" r="-5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SAT </a:t>
            </a:r>
            <a:r>
              <a:rPr lang="hu-HU" dirty="0" err="1" smtClean="0"/>
              <a:t>solving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dirty="0" smtClean="0"/>
              <a:t>KNF-</a:t>
            </a:r>
            <a:r>
              <a:rPr lang="hu-HU" dirty="0" err="1" smtClean="0"/>
              <a:t>ben</a:t>
            </a:r>
            <a:r>
              <a:rPr lang="hu-HU" dirty="0" smtClean="0"/>
              <a:t> levő formulák, azaz </a:t>
            </a:r>
            <a:r>
              <a:rPr lang="hu-HU" dirty="0" err="1" smtClean="0"/>
              <a:t>klózhalmazok</a:t>
            </a:r>
            <a:r>
              <a:rPr lang="hu-HU" dirty="0" smtClean="0"/>
              <a:t> kielégíthetőségének vizsgálata</a:t>
            </a:r>
          </a:p>
          <a:p>
            <a:pPr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endParaRPr lang="hu-HU" dirty="0" smtClean="0"/>
          </a:p>
          <a:p>
            <a:pPr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r>
              <a:rPr lang="hu-HU" dirty="0" smtClean="0"/>
              <a:t>Léteznek-e teljesen automatikus algoritmusok? IGEN.</a:t>
            </a:r>
          </a:p>
          <a:p>
            <a:pPr>
              <a:spcAft>
                <a:spcPts val="1200"/>
              </a:spcAft>
            </a:pPr>
            <a:endParaRPr lang="hu-HU" dirty="0" smtClean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793853" y="2996952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Rezolúció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hu-HU" b="1" dirty="0" smtClean="0"/>
                  <a:t>Cáfoló eljárás:</a:t>
                </a:r>
                <a:r>
                  <a:rPr lang="hu-HU" dirty="0" smtClean="0"/>
                  <a:t> a formula tagadásáról bizonyítjuk, hogy kielégíthetetlen (UNSAT)</a:t>
                </a:r>
              </a:p>
              <a:p>
                <a:pPr lvl="1"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 smtClean="0"/>
                  <a:t> formula SAT? </a:t>
                </a:r>
                <a:r>
                  <a:rPr lang="hu-HU" u="sng" dirty="0" smtClean="0"/>
                  <a:t>Helyette: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formula </a:t>
                </a:r>
                <a:r>
                  <a:rPr lang="hu-HU" dirty="0" smtClean="0"/>
                  <a:t>UNSAT?</a:t>
                </a:r>
              </a:p>
              <a:p>
                <a:pPr>
                  <a:spcAft>
                    <a:spcPts val="1800"/>
                  </a:spcAft>
                </a:pPr>
                <a:r>
                  <a:rPr lang="hu-HU" dirty="0" smtClean="0"/>
                  <a:t>Egy formula akkor és csak akkor UNSAT, ha </a:t>
                </a:r>
                <a:r>
                  <a:rPr lang="hu-HU" b="1" dirty="0" smtClean="0"/>
                  <a:t>rezolúcióval levezethető belőle az üres </a:t>
                </a:r>
                <a:r>
                  <a:rPr lang="hu-HU" b="1" dirty="0" err="1" smtClean="0"/>
                  <a:t>klóz</a:t>
                </a:r>
                <a:r>
                  <a:rPr lang="hu-HU" dirty="0" smtClean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6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Rezolúciós algoritmus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hu-HU" dirty="0" smtClean="0"/>
                  <a:t>Válasszunk két eddig még nem </a:t>
                </a:r>
                <a:r>
                  <a:rPr lang="hu-HU" dirty="0" err="1" smtClean="0"/>
                  <a:t>rezolvált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klózt</a:t>
                </a:r>
                <a:r>
                  <a:rPr lang="hu-HU" dirty="0"/>
                  <a:t>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u-HU" dirty="0" smtClean="0"/>
              </a:p>
              <a:p>
                <a:pPr marL="514350" indent="-51435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hu-HU" dirty="0" smtClean="0"/>
                  <a:t>Állítsuk elő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 smtClean="0"/>
                  <a:t> </a:t>
                </a:r>
                <a:r>
                  <a:rPr lang="hu-HU" b="1" dirty="0" err="1" smtClean="0"/>
                  <a:t>rezolvensét</a:t>
                </a:r>
                <a:r>
                  <a:rPr lang="hu-HU" dirty="0" smtClean="0"/>
                  <a:t> (ha van) és adjuk a </a:t>
                </a:r>
                <a:r>
                  <a:rPr lang="hu-HU" dirty="0" err="1" smtClean="0"/>
                  <a:t>klózhalmazhoz</a:t>
                </a:r>
                <a:r>
                  <a:rPr lang="hu-HU" dirty="0" smtClean="0"/>
                  <a:t>!</a:t>
                </a:r>
              </a:p>
              <a:p>
                <a:pPr marL="514350" indent="-51435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hu-HU" dirty="0" smtClean="0"/>
                  <a:t>Ha az </a:t>
                </a:r>
                <a:r>
                  <a:rPr lang="hu-HU" b="1" dirty="0" smtClean="0"/>
                  <a:t>üres </a:t>
                </a:r>
                <a:r>
                  <a:rPr lang="hu-HU" b="1" dirty="0" err="1" smtClean="0"/>
                  <a:t>klóz</a:t>
                </a:r>
                <a:r>
                  <a:rPr lang="hu-HU" dirty="0" smtClean="0"/>
                  <a:t> (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⎕</m:t>
                    </m:r>
                  </m:oMath>
                </a14:m>
                <a:r>
                  <a:rPr lang="hu-HU" dirty="0" smtClean="0"/>
                  <a:t>) előáll, akkor a </a:t>
                </a:r>
                <a:r>
                  <a:rPr lang="hu-HU" dirty="0" err="1" smtClean="0"/>
                  <a:t>klózhalmaz</a:t>
                </a:r>
                <a:r>
                  <a:rPr lang="hu-HU" dirty="0" smtClean="0"/>
                  <a:t> UNSAT. Állj!</a:t>
                </a:r>
              </a:p>
              <a:p>
                <a:pPr marL="514350" indent="-51435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hu-HU" dirty="0" smtClean="0"/>
                  <a:t>Vissza az 1. pontra!</a:t>
                </a:r>
              </a:p>
              <a:p>
                <a:pPr marL="514350" indent="-514350">
                  <a:spcAft>
                    <a:spcPts val="1800"/>
                  </a:spcAft>
                  <a:buFont typeface="+mj-lt"/>
                  <a:buAutoNum type="arabicPeriod"/>
                </a:pP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925" r="-14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1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Rezolvens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hu-HU" b="1" u="sng" dirty="0" smtClean="0"/>
                  <a:t>Definíció (</a:t>
                </a:r>
                <a:r>
                  <a:rPr lang="hu-HU" b="1" u="sng" dirty="0" err="1" smtClean="0"/>
                  <a:t>Rezolvens</a:t>
                </a:r>
                <a:r>
                  <a:rPr lang="hu-HU" b="1" u="sng" dirty="0" smtClean="0"/>
                  <a:t>):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hu-HU" dirty="0" smtClean="0"/>
                  <a:t>Tekintsük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 smtClean="0"/>
                  <a:t> </a:t>
                </a:r>
                <a:r>
                  <a:rPr lang="hu-HU" dirty="0" err="1" smtClean="0"/>
                  <a:t>klózokat</a:t>
                </a:r>
                <a:r>
                  <a:rPr lang="hu-HU" dirty="0" smtClean="0"/>
                  <a:t>, ahol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dirty="0" smtClean="0"/>
                  <a:t> ítéletváltozó!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hu-HU" dirty="0" smtClean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 smtClean="0"/>
                  <a:t> </a:t>
                </a:r>
                <a:r>
                  <a:rPr lang="hu-HU" dirty="0" err="1" smtClean="0"/>
                  <a:t>klózt</a:t>
                </a:r>
                <a:r>
                  <a:rPr lang="hu-HU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 smtClean="0"/>
                  <a:t> </a:t>
                </a:r>
                <a:r>
                  <a:rPr lang="hu-HU" b="1" dirty="0" err="1" smtClean="0"/>
                  <a:t>rezolvensének</a:t>
                </a:r>
                <a:r>
                  <a:rPr lang="hu-HU" b="1" dirty="0" smtClean="0"/>
                  <a:t> </a:t>
                </a:r>
                <a:r>
                  <a:rPr lang="hu-HU" dirty="0" smtClean="0"/>
                  <a:t>nevezzük.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4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Rezolúció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93853" y="35730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Rezolúció –</a:t>
            </a:r>
            <a:br>
              <a:rPr lang="hu-HU" dirty="0" smtClean="0"/>
            </a:br>
            <a:r>
              <a:rPr lang="hu-HU" dirty="0" smtClean="0"/>
              <a:t>Szemantikai tulajdonságok vizsgálata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hu-HU" b="1" dirty="0" smtClean="0"/>
                  <a:t>Logikai törvény: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 smtClean="0"/>
                  <a:t> formula logikai törvény?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hu-HU" u="sng" dirty="0" smtClean="0"/>
                  <a:t>Helyette: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formula </a:t>
                </a:r>
                <a:r>
                  <a:rPr lang="hu-HU" dirty="0" smtClean="0"/>
                  <a:t>UNSAT?</a:t>
                </a:r>
              </a:p>
              <a:p>
                <a:pPr>
                  <a:spcAft>
                    <a:spcPts val="1800"/>
                  </a:spcAft>
                </a:pPr>
                <a:r>
                  <a:rPr lang="hu-HU" b="1" dirty="0"/>
                  <a:t>Logikai </a:t>
                </a:r>
                <a:r>
                  <a:rPr lang="hu-HU" b="1" dirty="0" smtClean="0"/>
                  <a:t>következmény: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formuláknak 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 smtClean="0"/>
                  <a:t> formula logikai következménye?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hu-HU" u="sng" dirty="0" smtClean="0"/>
                  <a:t>Helyette: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 smtClean="0"/>
                  <a:t> formula logikai törvény?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hu-HU" u="sng" dirty="0" smtClean="0"/>
                  <a:t>Helyette</a:t>
                </a:r>
                <a:r>
                  <a:rPr lang="hu-HU" u="sng" dirty="0"/>
                  <a:t>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/>
                  <a:t> formula </a:t>
                </a:r>
                <a:r>
                  <a:rPr lang="hu-HU" dirty="0" smtClean="0"/>
                  <a:t>UNSAT?</a:t>
                </a:r>
                <a:endParaRPr lang="hu-HU" dirty="0"/>
              </a:p>
              <a:p>
                <a:pPr>
                  <a:spcAft>
                    <a:spcPts val="1800"/>
                  </a:spcAft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444" r="-9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88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499</Words>
  <Application>Microsoft Office PowerPoint</Application>
  <PresentationFormat>Diavetítés a képernyőre (4:3 oldalarány)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Office-téma</vt:lpstr>
      <vt:lpstr>Az informatika logikai alapjai</vt:lpstr>
      <vt:lpstr>SAT probléma</vt:lpstr>
      <vt:lpstr>SAT probléma</vt:lpstr>
      <vt:lpstr>SAT solving</vt:lpstr>
      <vt:lpstr>Rezolúció</vt:lpstr>
      <vt:lpstr>Rezolúciós algoritmus</vt:lpstr>
      <vt:lpstr>Rezolvens</vt:lpstr>
      <vt:lpstr>Rezolúció</vt:lpstr>
      <vt:lpstr>Rezolúció – Szemantikai tulajdonságok vizsgálata</vt:lpstr>
      <vt:lpstr>Rezolúció – Szemantikai tulajdonságok vizsgálata</vt:lpstr>
      <vt:lpstr>DPLL</vt:lpstr>
      <vt:lpstr>DPLL – Backtrack keresés</vt:lpstr>
      <vt:lpstr>DPLL – Backtrack keresés</vt:lpstr>
      <vt:lpstr>DPLL – Teljes algoritmus</vt:lpstr>
      <vt:lpstr>Unit propagáció</vt:lpstr>
      <vt:lpstr>DPLL</vt:lpstr>
      <vt:lpstr>SAT solver-ek</vt:lpstr>
      <vt:lpstr>DIMACS formátum</vt:lpstr>
      <vt:lpstr>DIMACS formátum</vt:lpstr>
      <vt:lpstr>SAT solver-ek alkalmazása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253</cp:revision>
  <dcterms:created xsi:type="dcterms:W3CDTF">2014-03-03T11:13:53Z</dcterms:created>
  <dcterms:modified xsi:type="dcterms:W3CDTF">2016-10-20T12:22:26Z</dcterms:modified>
</cp:coreProperties>
</file>