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85" r:id="rId3"/>
    <p:sldId id="319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20" r:id="rId14"/>
    <p:sldId id="345" r:id="rId15"/>
    <p:sldId id="346" r:id="rId16"/>
    <p:sldId id="347" r:id="rId17"/>
    <p:sldId id="348" r:id="rId18"/>
    <p:sldId id="34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2016. 11. 08.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2016. 11. 08.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2016. 11. 08.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ise4fun.com/z3" TargetMode="External"/><Relationship Id="rId2" Type="http://schemas.openxmlformats.org/officeDocument/2006/relationships/hyperlink" Target="https://github.com/Z3Prover/z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yices.csl.sri.com/" TargetMode="External"/><Relationship Id="rId4" Type="http://schemas.openxmlformats.org/officeDocument/2006/relationships/hyperlink" Target="http://cvc4.cs.nyu.edu/web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roject/boogie-an-intermediate-verification-language/" TargetMode="External"/><Relationship Id="rId2" Type="http://schemas.openxmlformats.org/officeDocument/2006/relationships/hyperlink" Target="http://rise4fun.com/Boogie/McCarthy-9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Az informatika logikai alapjai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SMT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/>
              <a:t> </a:t>
            </a:r>
            <a:r>
              <a:rPr lang="hu-HU" i="1" dirty="0" smtClean="0"/>
              <a:t>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SMT-LIB formátum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Az SMT </a:t>
            </a:r>
            <a:r>
              <a:rPr lang="hu-HU" dirty="0" err="1" smtClean="0"/>
              <a:t>szolverek</a:t>
            </a:r>
            <a:r>
              <a:rPr lang="hu-HU" dirty="0" smtClean="0"/>
              <a:t> standard input formátuma</a:t>
            </a:r>
          </a:p>
          <a:p>
            <a:pPr>
              <a:lnSpc>
                <a:spcPct val="150000"/>
              </a:lnSpc>
            </a:pPr>
            <a:r>
              <a:rPr lang="hu-HU" dirty="0" smtClean="0"/>
              <a:t>Komplexebb formulák, mint DIMACS-</a:t>
            </a:r>
            <a:r>
              <a:rPr lang="hu-HU" dirty="0" err="1" smtClean="0"/>
              <a:t>ben</a:t>
            </a:r>
            <a:endParaRPr lang="hu-HU" dirty="0" smtClean="0"/>
          </a:p>
          <a:p>
            <a:pPr>
              <a:lnSpc>
                <a:spcPct val="150000"/>
              </a:lnSpc>
            </a:pPr>
            <a:r>
              <a:rPr lang="hu-HU" dirty="0" smtClean="0"/>
              <a:t>Gazdagabb és emberközelibb, mint a DIMACS</a:t>
            </a:r>
          </a:p>
          <a:p>
            <a:pPr lvl="1"/>
            <a:r>
              <a:rPr lang="hu-HU" dirty="0"/>
              <a:t>s</a:t>
            </a:r>
            <a:r>
              <a:rPr lang="hu-HU" dirty="0" smtClean="0"/>
              <a:t>zöveges utasítások</a:t>
            </a:r>
          </a:p>
          <a:p>
            <a:pPr lvl="1"/>
            <a:r>
              <a:rPr lang="hu-HU" dirty="0"/>
              <a:t>t</a:t>
            </a:r>
            <a:r>
              <a:rPr lang="hu-HU" dirty="0" smtClean="0"/>
              <a:t>ípusok, (aritmetikai) operátorok, függvényhívások stb.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13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SMT-LIB formátum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 smtClean="0"/>
              <a:t>Fontosabb utasítások:</a:t>
            </a:r>
          </a:p>
          <a:p>
            <a:pPr>
              <a:lnSpc>
                <a:spcPts val="4000"/>
              </a:lnSpc>
            </a:pPr>
            <a:r>
              <a:rPr lang="hu-HU" sz="2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hu-HU" sz="2800" b="1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et-logic</a:t>
            </a:r>
            <a:r>
              <a:rPr lang="hu-HU" sz="2800" b="1" u="sng" dirty="0" smtClean="0"/>
              <a:t>:</a:t>
            </a:r>
            <a:r>
              <a:rPr lang="hu-HU" sz="2800" dirty="0" smtClean="0"/>
              <a:t> elmélet és logika kiválasztása</a:t>
            </a:r>
          </a:p>
          <a:p>
            <a:pPr>
              <a:lnSpc>
                <a:spcPts val="4000"/>
              </a:lnSpc>
            </a:pPr>
            <a:r>
              <a:rPr lang="hu-HU" sz="2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hu-HU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-const</a:t>
            </a:r>
            <a:r>
              <a:rPr lang="hu-HU" sz="2800" b="1" u="sng" dirty="0"/>
              <a:t>:</a:t>
            </a:r>
            <a:r>
              <a:rPr lang="hu-HU" sz="2800" dirty="0"/>
              <a:t> Változó deklarálására</a:t>
            </a:r>
            <a:r>
              <a:rPr lang="hu-HU" sz="2800" dirty="0" smtClean="0"/>
              <a:t>.</a:t>
            </a:r>
          </a:p>
          <a:p>
            <a:pPr lvl="1">
              <a:lnSpc>
                <a:spcPts val="4000"/>
              </a:lnSpc>
            </a:pPr>
            <a:r>
              <a:rPr lang="hu-HU" sz="2400" dirty="0"/>
              <a:t>v</a:t>
            </a:r>
            <a:r>
              <a:rPr lang="hu-HU" sz="2400" dirty="0" smtClean="0"/>
              <a:t>áltozó </a:t>
            </a:r>
            <a:r>
              <a:rPr lang="hu-HU" sz="2400" u="sng" dirty="0" smtClean="0"/>
              <a:t>csak 1x</a:t>
            </a:r>
            <a:r>
              <a:rPr lang="hu-HU" sz="2400" dirty="0" smtClean="0"/>
              <a:t> kaphat értéket =&gt; konstans</a:t>
            </a:r>
          </a:p>
          <a:p>
            <a:pPr>
              <a:lnSpc>
                <a:spcPts val="4000"/>
              </a:lnSpc>
            </a:pPr>
            <a:r>
              <a:rPr lang="hu-HU" sz="2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hu-HU" sz="2800" b="1" u="sng" dirty="0"/>
              <a:t>:</a:t>
            </a:r>
            <a:r>
              <a:rPr lang="hu-HU" sz="2800" dirty="0"/>
              <a:t> Állítás megadására</a:t>
            </a:r>
            <a:r>
              <a:rPr lang="hu-HU" sz="2800" dirty="0" smtClean="0"/>
              <a:t>.</a:t>
            </a:r>
          </a:p>
          <a:p>
            <a:pPr>
              <a:lnSpc>
                <a:spcPts val="4000"/>
              </a:lnSpc>
            </a:pPr>
            <a:r>
              <a:rPr lang="hu-HU" sz="2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check-sat</a:t>
            </a:r>
            <a:r>
              <a:rPr lang="hu-HU" sz="2800" b="1" u="sng" dirty="0"/>
              <a:t>:</a:t>
            </a:r>
            <a:r>
              <a:rPr lang="hu-HU" sz="2800" dirty="0"/>
              <a:t> </a:t>
            </a:r>
            <a:r>
              <a:rPr lang="hu-HU" sz="2800" dirty="0" smtClean="0"/>
              <a:t>Összes </a:t>
            </a:r>
            <a:r>
              <a:rPr lang="hu-HU" sz="2800" dirty="0" err="1" smtClean="0"/>
              <a:t>assert</a:t>
            </a:r>
            <a:r>
              <a:rPr lang="hu-HU" sz="2800" dirty="0" smtClean="0"/>
              <a:t> kielégíthetőségét vizsgálja.</a:t>
            </a:r>
          </a:p>
          <a:p>
            <a:pPr>
              <a:lnSpc>
                <a:spcPts val="4000"/>
              </a:lnSpc>
            </a:pPr>
            <a:r>
              <a:rPr lang="hu-HU" sz="2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get-model</a:t>
            </a:r>
            <a:r>
              <a:rPr lang="hu-HU" sz="2800" b="1" u="sng" dirty="0"/>
              <a:t>:</a:t>
            </a:r>
            <a:r>
              <a:rPr lang="hu-HU" sz="2800" dirty="0"/>
              <a:t> </a:t>
            </a:r>
            <a:r>
              <a:rPr lang="hu-HU" sz="2800" dirty="0" smtClean="0"/>
              <a:t>SAT esetben interpretáció (=modell) kiolvasása.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20784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SMT-LIB formátum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Fontosabb operátorok:</a:t>
            </a:r>
          </a:p>
          <a:p>
            <a:pPr>
              <a:lnSpc>
                <a:spcPts val="4000"/>
              </a:lnSpc>
            </a:pPr>
            <a:r>
              <a:rPr lang="hu-HU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hu-HU" sz="2800" b="1" u="sng" dirty="0" smtClean="0">
                <a:cs typeface="Courier New" panose="02070309020205020404" pitchFamily="49" charset="0"/>
              </a:rPr>
              <a:t>, </a:t>
            </a:r>
            <a:r>
              <a:rPr lang="hu-HU" sz="2800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hu-HU" sz="2800" b="1" u="sng" dirty="0" smtClean="0"/>
              <a:t>:</a:t>
            </a:r>
            <a:r>
              <a:rPr lang="hu-HU" sz="2800" dirty="0" smtClean="0"/>
              <a:t> Előjel, összeadás/kivonás.</a:t>
            </a:r>
          </a:p>
          <a:p>
            <a:pPr>
              <a:lnSpc>
                <a:spcPts val="4000"/>
              </a:lnSpc>
            </a:pPr>
            <a:r>
              <a:rPr lang="hu-HU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u-HU" sz="2800" b="1" u="sng" dirty="0">
                <a:cs typeface="Courier New" panose="02070309020205020404" pitchFamily="49" charset="0"/>
              </a:rPr>
              <a:t>, </a:t>
            </a:r>
            <a:r>
              <a:rPr lang="hu-HU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u-HU" sz="2800" b="1" u="sng" dirty="0">
                <a:cs typeface="Courier New" panose="02070309020205020404" pitchFamily="49" charset="0"/>
              </a:rPr>
              <a:t>, </a:t>
            </a:r>
            <a:r>
              <a:rPr lang="hu-HU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hu-HU" sz="2800" b="1" u="sng" dirty="0">
                <a:cs typeface="Courier New" panose="02070309020205020404" pitchFamily="49" charset="0"/>
              </a:rPr>
              <a:t>, </a:t>
            </a:r>
            <a:r>
              <a:rPr lang="hu-HU" sz="2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hu-HU" sz="2800" b="1" u="sng" dirty="0">
                <a:cs typeface="Courier New" panose="02070309020205020404" pitchFamily="49" charset="0"/>
              </a:rPr>
              <a:t>:</a:t>
            </a:r>
            <a:r>
              <a:rPr lang="hu-HU" sz="2800" dirty="0">
                <a:cs typeface="Courier New" panose="02070309020205020404" pitchFamily="49" charset="0"/>
              </a:rPr>
              <a:t> Szorzás és osztás (hagyományos, egész, maradékos</a:t>
            </a:r>
            <a:r>
              <a:rPr lang="hu-HU" sz="2800" dirty="0" smtClean="0">
                <a:cs typeface="Courier New" panose="02070309020205020404" pitchFamily="49" charset="0"/>
              </a:rPr>
              <a:t>).</a:t>
            </a:r>
          </a:p>
          <a:p>
            <a:pPr>
              <a:lnSpc>
                <a:spcPts val="4000"/>
              </a:lnSpc>
            </a:pPr>
            <a:r>
              <a:rPr lang="hu-HU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2800" b="1" u="sng" dirty="0">
                <a:cs typeface="Courier New" panose="02070309020205020404" pitchFamily="49" charset="0"/>
              </a:rPr>
              <a:t>, </a:t>
            </a:r>
            <a:r>
              <a:rPr lang="hu-HU" sz="2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hu-HU" sz="2800" b="1" u="sng" dirty="0">
                <a:cs typeface="Courier New" panose="02070309020205020404" pitchFamily="49" charset="0"/>
              </a:rPr>
              <a:t>, </a:t>
            </a:r>
            <a:r>
              <a:rPr lang="hu-HU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b="1" u="sng" dirty="0">
                <a:cs typeface="Courier New" panose="02070309020205020404" pitchFamily="49" charset="0"/>
              </a:rPr>
              <a:t>, </a:t>
            </a:r>
            <a:r>
              <a:rPr lang="hu-HU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800" b="1" u="sng" dirty="0">
                <a:cs typeface="Courier New" panose="02070309020205020404" pitchFamily="49" charset="0"/>
              </a:rPr>
              <a:t>, </a:t>
            </a:r>
            <a:r>
              <a:rPr lang="hu-HU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hu-HU" sz="2800" b="1" u="sng" dirty="0">
                <a:cs typeface="Courier New" panose="02070309020205020404" pitchFamily="49" charset="0"/>
              </a:rPr>
              <a:t>, </a:t>
            </a:r>
            <a:r>
              <a:rPr lang="hu-HU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hu-HU" sz="2800" b="1" u="sng" dirty="0">
                <a:cs typeface="Courier New" panose="02070309020205020404" pitchFamily="49" charset="0"/>
              </a:rPr>
              <a:t>:</a:t>
            </a:r>
            <a:r>
              <a:rPr lang="hu-HU" sz="2800" dirty="0">
                <a:cs typeface="Courier New" panose="02070309020205020404" pitchFamily="49" charset="0"/>
              </a:rPr>
              <a:t> </a:t>
            </a:r>
            <a:r>
              <a:rPr lang="hu-HU" sz="2800" dirty="0" smtClean="0">
                <a:cs typeface="Courier New" panose="02070309020205020404" pitchFamily="49" charset="0"/>
              </a:rPr>
              <a:t>Rel</a:t>
            </a:r>
            <a:r>
              <a:rPr lang="hu-HU" sz="2800" dirty="0" smtClean="0"/>
              <a:t>ációk.</a:t>
            </a:r>
          </a:p>
          <a:p>
            <a:pPr>
              <a:lnSpc>
                <a:spcPts val="4000"/>
              </a:lnSpc>
            </a:pPr>
            <a:r>
              <a:rPr lang="en-US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b="1" u="sng" dirty="0"/>
              <a:t>, </a:t>
            </a:r>
            <a:r>
              <a:rPr lang="en-US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u="sng" dirty="0"/>
              <a:t>, </a:t>
            </a:r>
            <a:r>
              <a:rPr lang="en-US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800" b="1" u="sng" dirty="0"/>
              <a:t>, </a:t>
            </a:r>
            <a:r>
              <a:rPr lang="en-US" sz="28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2800" b="1" u="sng" dirty="0"/>
              <a:t>:</a:t>
            </a:r>
            <a:r>
              <a:rPr lang="en-US" sz="2800" dirty="0"/>
              <a:t> </a:t>
            </a:r>
            <a:r>
              <a:rPr lang="en-US" sz="2800" dirty="0" err="1"/>
              <a:t>Logikai</a:t>
            </a:r>
            <a:r>
              <a:rPr lang="en-US" sz="2800" dirty="0"/>
              <a:t> </a:t>
            </a:r>
            <a:r>
              <a:rPr lang="en-US" sz="2800" dirty="0" err="1"/>
              <a:t>operátorok</a:t>
            </a:r>
            <a:r>
              <a:rPr lang="en-US" sz="2800" dirty="0" smtClean="0"/>
              <a:t>.</a:t>
            </a:r>
            <a:endParaRPr lang="hu-HU" sz="2800" dirty="0" smtClean="0"/>
          </a:p>
          <a:p>
            <a:pPr>
              <a:lnSpc>
                <a:spcPts val="4000"/>
              </a:lnSpc>
            </a:pPr>
            <a:r>
              <a:rPr lang="hu-HU" sz="2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hu-HU" sz="2800" b="1" u="sng" dirty="0"/>
              <a:t>:</a:t>
            </a:r>
            <a:r>
              <a:rPr lang="hu-HU" sz="2800" dirty="0"/>
              <a:t> </a:t>
            </a:r>
            <a:r>
              <a:rPr lang="hu-HU" sz="2800" dirty="0" smtClean="0"/>
              <a:t>Abszolútérték.</a:t>
            </a:r>
          </a:p>
          <a:p>
            <a:pPr>
              <a:lnSpc>
                <a:spcPts val="4000"/>
              </a:lnSpc>
            </a:pPr>
            <a:r>
              <a:rPr lang="en-US" sz="28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</a:t>
            </a:r>
            <a:r>
              <a:rPr lang="en-US" sz="2800" b="1" u="sng" dirty="0"/>
              <a:t>:</a:t>
            </a:r>
            <a:r>
              <a:rPr lang="en-US" sz="2800" dirty="0"/>
              <a:t> "</a:t>
            </a:r>
            <a:r>
              <a:rPr lang="en-US" sz="2800" dirty="0" smtClean="0"/>
              <a:t>If-then-</a:t>
            </a:r>
            <a:r>
              <a:rPr lang="en-US" sz="2800" dirty="0" err="1" smtClean="0"/>
              <a:t>els</a:t>
            </a:r>
            <a:r>
              <a:rPr lang="hu-HU" sz="2800" dirty="0" smtClean="0"/>
              <a:t>e”. </a:t>
            </a:r>
            <a:r>
              <a:rPr lang="hu-HU" sz="2800" dirty="0"/>
              <a:t>M</a:t>
            </a:r>
            <a:r>
              <a:rPr lang="en-US" sz="2800" dirty="0" err="1" smtClean="0"/>
              <a:t>egfelel</a:t>
            </a:r>
            <a:r>
              <a:rPr lang="en-US" sz="2800" dirty="0" smtClean="0"/>
              <a:t> </a:t>
            </a:r>
            <a:r>
              <a:rPr lang="en-US" sz="2800" dirty="0"/>
              <a:t>a C#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?:</a:t>
            </a:r>
            <a:r>
              <a:rPr lang="en-US" sz="2800" dirty="0" smtClean="0"/>
              <a:t> </a:t>
            </a:r>
            <a:r>
              <a:rPr lang="en-US" sz="2800" dirty="0" err="1"/>
              <a:t>operátorának</a:t>
            </a:r>
            <a:r>
              <a:rPr lang="en-US" sz="2800" dirty="0"/>
              <a:t>.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3022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SMT </a:t>
            </a:r>
            <a:r>
              <a:rPr lang="hu-HU" dirty="0" err="1" smtClean="0"/>
              <a:t>solving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90359"/>
            <a:ext cx="8229600" cy="506916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hu-HU" dirty="0" smtClean="0"/>
              <a:t>Példák:</a:t>
            </a:r>
          </a:p>
          <a:p>
            <a:pPr>
              <a:spcAft>
                <a:spcPts val="1200"/>
              </a:spcAft>
            </a:pPr>
            <a:r>
              <a:rPr lang="hu-HU" dirty="0" smtClean="0"/>
              <a:t>Logikai formulák</a:t>
            </a:r>
          </a:p>
          <a:p>
            <a:pPr>
              <a:spcAft>
                <a:spcPts val="1200"/>
              </a:spcAft>
            </a:pPr>
            <a:r>
              <a:rPr lang="hu-HU" dirty="0" smtClean="0"/>
              <a:t>Matematikai egyenletrendszerek</a:t>
            </a:r>
          </a:p>
          <a:p>
            <a:pPr>
              <a:spcAft>
                <a:spcPts val="1200"/>
              </a:spcAft>
            </a:pPr>
            <a:r>
              <a:rPr lang="hu-HU" dirty="0" smtClean="0"/>
              <a:t>Szoftververifikáció: pl. a „csere” (</a:t>
            </a:r>
            <a:r>
              <a:rPr lang="hu-HU" dirty="0" err="1" smtClean="0"/>
              <a:t>swap</a:t>
            </a:r>
            <a:r>
              <a:rPr lang="hu-HU" dirty="0" smtClean="0"/>
              <a:t>) algoritmusáé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2793853" y="5373216"/>
            <a:ext cx="3528392" cy="648072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>
                <a:solidFill>
                  <a:schemeClr val="tx1"/>
                </a:solidFill>
              </a:rPr>
              <a:t>Példák…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SMT </a:t>
            </a:r>
            <a:r>
              <a:rPr lang="hu-HU" dirty="0" err="1" smtClean="0"/>
              <a:t>szolverek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hu-HU" dirty="0" smtClean="0"/>
              <a:t>Sok SMT </a:t>
            </a:r>
            <a:r>
              <a:rPr lang="hu-HU" dirty="0" err="1" smtClean="0"/>
              <a:t>szolver</a:t>
            </a:r>
            <a:r>
              <a:rPr lang="hu-HU" dirty="0" smtClean="0"/>
              <a:t> létezik. Legtöbb szabadon használható.</a:t>
            </a:r>
          </a:p>
          <a:p>
            <a:r>
              <a:rPr lang="hu-HU" dirty="0" smtClean="0"/>
              <a:t>Eltérnek a támogatott elméletekben és logikákban.</a:t>
            </a:r>
          </a:p>
          <a:p>
            <a:r>
              <a:rPr lang="hu-HU" dirty="0" smtClean="0"/>
              <a:t>Legismertebb általános célú </a:t>
            </a:r>
            <a:r>
              <a:rPr lang="hu-HU" dirty="0" err="1" smtClean="0"/>
              <a:t>szolverek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>
                <a:ln>
                  <a:solidFill>
                    <a:srgbClr val="FFFF00"/>
                  </a:solidFill>
                </a:ln>
                <a:hlinkClick r:id="rId2"/>
              </a:rPr>
              <a:t>Z3</a:t>
            </a:r>
            <a:r>
              <a:rPr lang="hu-HU" dirty="0" smtClean="0"/>
              <a:t>: A Microsoft saját </a:t>
            </a:r>
            <a:r>
              <a:rPr lang="hu-HU" dirty="0" err="1" smtClean="0"/>
              <a:t>szolvere</a:t>
            </a:r>
            <a:r>
              <a:rPr lang="hu-HU" dirty="0" smtClean="0"/>
              <a:t>. Van </a:t>
            </a:r>
            <a:r>
              <a:rPr lang="hu-HU" dirty="0" smtClean="0">
                <a:ln>
                  <a:solidFill>
                    <a:srgbClr val="FFFF00"/>
                  </a:solidFill>
                </a:ln>
                <a:hlinkClick r:id="rId3"/>
              </a:rPr>
              <a:t>online felülete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>
                <a:ln>
                  <a:solidFill>
                    <a:srgbClr val="FFFF00"/>
                  </a:solidFill>
                </a:ln>
                <a:hlinkClick r:id="rId4"/>
              </a:rPr>
              <a:t>CVC4</a:t>
            </a:r>
            <a:endParaRPr lang="hu-HU" dirty="0" smtClean="0">
              <a:ln>
                <a:solidFill>
                  <a:srgbClr val="FFFF00"/>
                </a:solidFill>
              </a:ln>
            </a:endParaRPr>
          </a:p>
          <a:p>
            <a:pPr lvl="1"/>
            <a:r>
              <a:rPr lang="hu-HU" dirty="0" err="1" smtClean="0">
                <a:ln>
                  <a:solidFill>
                    <a:srgbClr val="FFFF00"/>
                  </a:solidFill>
                </a:ln>
                <a:hlinkClick r:id="rId5"/>
              </a:rPr>
              <a:t>Yices</a:t>
            </a:r>
            <a:endParaRPr lang="hu-HU" dirty="0" smtClean="0">
              <a:ln>
                <a:solidFill>
                  <a:srgbClr val="FFFF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052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Logikák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Egy-egy elméletre építhetők </a:t>
            </a:r>
            <a:r>
              <a:rPr lang="hu-HU" b="1" u="sng" dirty="0" smtClean="0"/>
              <a:t>különböző logikák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r>
              <a:rPr lang="hu-HU" dirty="0" smtClean="0"/>
              <a:t>Rövidítések:</a:t>
            </a:r>
          </a:p>
          <a:p>
            <a:pPr lvl="1"/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QF</a:t>
            </a:r>
            <a:r>
              <a:rPr lang="hu-HU" dirty="0" smtClean="0"/>
              <a:t>: Kvantormentes (</a:t>
            </a:r>
            <a:r>
              <a:rPr lang="hu-HU" i="1" dirty="0" err="1" smtClean="0"/>
              <a:t>quantifier</a:t>
            </a:r>
            <a:r>
              <a:rPr lang="hu-HU" i="1" dirty="0" smtClean="0"/>
              <a:t>-free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hu-HU" dirty="0" smtClean="0"/>
              <a:t>: egész aritmetika (</a:t>
            </a:r>
            <a:r>
              <a:rPr lang="hu-HU" i="1" dirty="0" smtClean="0"/>
              <a:t>integer </a:t>
            </a:r>
            <a:r>
              <a:rPr lang="hu-HU" i="1" dirty="0" err="1" smtClean="0"/>
              <a:t>arithmetic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hu-HU" dirty="0" smtClean="0"/>
              <a:t>: valós aritmetika (</a:t>
            </a:r>
            <a:r>
              <a:rPr lang="hu-HU" i="1" dirty="0" err="1" smtClean="0"/>
              <a:t>real</a:t>
            </a:r>
            <a:r>
              <a:rPr lang="hu-HU" i="1" dirty="0" smtClean="0"/>
              <a:t> </a:t>
            </a:r>
            <a:r>
              <a:rPr lang="hu-HU" i="1" dirty="0" err="1" smtClean="0"/>
              <a:t>arithmetic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hu-HU" dirty="0" smtClean="0"/>
              <a:t>: lineáris (</a:t>
            </a:r>
            <a:r>
              <a:rPr lang="hu-HU" i="1" dirty="0" err="1" smtClean="0"/>
              <a:t>linear</a:t>
            </a:r>
            <a:r>
              <a:rPr lang="hu-HU" dirty="0" smtClean="0"/>
              <a:t>)</a:t>
            </a:r>
          </a:p>
          <a:p>
            <a:pPr lvl="2"/>
            <a:r>
              <a:rPr lang="hu-HU" dirty="0"/>
              <a:t>c</a:t>
            </a:r>
            <a:r>
              <a:rPr lang="hu-HU" dirty="0" smtClean="0"/>
              <a:t>sak konstanssal szorzás/osztás megengedett </a:t>
            </a:r>
          </a:p>
          <a:p>
            <a:pPr lvl="1"/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dirty="0" smtClean="0"/>
              <a:t>: nemlineáris (</a:t>
            </a:r>
            <a:r>
              <a:rPr lang="hu-HU" i="1" dirty="0" smtClean="0"/>
              <a:t>non-</a:t>
            </a:r>
            <a:r>
              <a:rPr lang="hu-HU" i="1" dirty="0" err="1" smtClean="0"/>
              <a:t>linear</a:t>
            </a:r>
            <a:r>
              <a:rPr lang="hu-HU" dirty="0" smtClean="0"/>
              <a:t>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u-HU" dirty="0" smtClean="0"/>
              <a:t>Mi leggyakrabban a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QF_LIA</a:t>
            </a:r>
            <a:r>
              <a:rPr lang="hu-HU" dirty="0" smtClean="0"/>
              <a:t> logikát használjuk.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76872"/>
            <a:ext cx="72294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4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SMT </a:t>
            </a:r>
            <a:r>
              <a:rPr lang="hu-HU" dirty="0" err="1" smtClean="0"/>
              <a:t>solving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90359"/>
            <a:ext cx="8229600" cy="506916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hu-HU" dirty="0" smtClean="0"/>
              <a:t>Aritmetikai problémák, pl. egyenlőtlenségek</a:t>
            </a:r>
          </a:p>
          <a:p>
            <a:pPr>
              <a:spcAft>
                <a:spcPts val="1200"/>
              </a:spcAft>
            </a:pPr>
            <a:r>
              <a:rPr lang="hu-HU" dirty="0" smtClean="0"/>
              <a:t>Szoftververifikáció: pl. maximum/minimumkiválasztás, rendezések</a:t>
            </a:r>
          </a:p>
          <a:p>
            <a:pPr>
              <a:spcAft>
                <a:spcPts val="1200"/>
              </a:spcAft>
            </a:pPr>
            <a:r>
              <a:rPr lang="hu-HU" dirty="0" smtClean="0"/>
              <a:t>Logikai fejtörők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2793853" y="5373216"/>
            <a:ext cx="3528392" cy="648072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SMT </a:t>
            </a:r>
            <a:r>
              <a:rPr lang="hu-HU" dirty="0" err="1" smtClean="0"/>
              <a:t>solving</a:t>
            </a:r>
            <a:r>
              <a:rPr lang="hu-HU" dirty="0" smtClean="0"/>
              <a:t> – Logikai fejtörők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20" y="1600200"/>
            <a:ext cx="5393160" cy="5068888"/>
          </a:xfrm>
        </p:spPr>
      </p:pic>
    </p:spTree>
    <p:extLst>
      <p:ext uri="{BB962C8B-B14F-4D97-AF65-F5344CB8AC3E}">
        <p14:creationId xmlns:p14="http://schemas.microsoft.com/office/powerpoint/2010/main" val="2103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SMT </a:t>
            </a:r>
            <a:r>
              <a:rPr lang="hu-HU" dirty="0" err="1" smtClean="0"/>
              <a:t>solving</a:t>
            </a:r>
            <a:r>
              <a:rPr lang="hu-HU" dirty="0" smtClean="0"/>
              <a:t> – Logikai fejtörők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8-királynő probléma: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hu-HU" dirty="0" smtClean="0"/>
                  <a:t>: királynő</a:t>
                </a:r>
                <a:br>
                  <a:rPr lang="hu-HU" dirty="0" smtClean="0"/>
                </a:br>
                <a:r>
                  <a:rPr lang="hu-HU" dirty="0" smtClean="0"/>
                  <a:t>oszlopindexe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u-HU" dirty="0" smtClean="0"/>
                  <a:t>: oszlopban ütés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hu-HU" dirty="0" smtClean="0"/>
                  <a:t>:</a:t>
                </a:r>
                <a:br>
                  <a:rPr lang="hu-HU" dirty="0" smtClean="0"/>
                </a:br>
                <a:r>
                  <a:rPr lang="hu-HU" dirty="0" smtClean="0"/>
                  <a:t>átlós ütés</a:t>
                </a:r>
                <a:endParaRPr lang="hu-HU" dirty="0" smtClean="0"/>
              </a:p>
              <a:p>
                <a:pPr marL="0" indent="0">
                  <a:buNone/>
                </a:pPr>
                <a:endParaRPr lang="hu-HU" dirty="0" smtClean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590" y="5559020"/>
            <a:ext cx="1095375" cy="109537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50" y="1565920"/>
            <a:ext cx="36004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6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Mi a probléma a SAT </a:t>
            </a:r>
            <a:r>
              <a:rPr lang="hu-HU" dirty="0" err="1" smtClean="0"/>
              <a:t>szolverekkel</a:t>
            </a:r>
            <a:r>
              <a:rPr lang="hu-HU" dirty="0" smtClean="0"/>
              <a:t> és a DIMACS formátummal?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90359"/>
            <a:ext cx="4762872" cy="5069160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hu-HU" b="1" u="sng" dirty="0" smtClean="0"/>
              <a:t>DIMACS:</a:t>
            </a:r>
            <a:r>
              <a:rPr lang="hu-HU" dirty="0" smtClean="0"/>
              <a:t> SAT </a:t>
            </a:r>
            <a:r>
              <a:rPr lang="hu-HU" dirty="0" err="1" smtClean="0"/>
              <a:t>szolverek</a:t>
            </a:r>
            <a:r>
              <a:rPr lang="hu-HU" dirty="0" smtClean="0"/>
              <a:t> standard input formátuma</a:t>
            </a:r>
          </a:p>
          <a:p>
            <a:pPr>
              <a:spcAft>
                <a:spcPts val="1200"/>
              </a:spcAft>
            </a:pPr>
            <a:r>
              <a:rPr lang="hu-HU" b="1" dirty="0" smtClean="0"/>
              <a:t>Nehezen olvasható</a:t>
            </a:r>
            <a:r>
              <a:rPr lang="hu-HU" dirty="0" smtClean="0"/>
              <a:t> az ember számára</a:t>
            </a:r>
          </a:p>
          <a:p>
            <a:pPr>
              <a:spcAft>
                <a:spcPts val="1200"/>
              </a:spcAft>
            </a:pPr>
            <a:r>
              <a:rPr lang="hu-HU" dirty="0" smtClean="0"/>
              <a:t>„</a:t>
            </a:r>
            <a:r>
              <a:rPr lang="hu-HU" b="1" dirty="0" smtClean="0"/>
              <a:t>Bőbeszédű</a:t>
            </a:r>
            <a:r>
              <a:rPr lang="hu-HU" dirty="0" smtClean="0"/>
              <a:t>”: KNF-re hozás miatt</a:t>
            </a:r>
          </a:p>
          <a:p>
            <a:pPr>
              <a:spcAft>
                <a:spcPts val="1200"/>
              </a:spcAft>
            </a:pPr>
            <a:r>
              <a:rPr lang="hu-HU" dirty="0" smtClean="0"/>
              <a:t>Gigabájtos fájlméretek nagy rendszerek verifikációjakor</a:t>
            </a:r>
          </a:p>
          <a:p>
            <a:pPr lvl="1">
              <a:spcAft>
                <a:spcPts val="1200"/>
              </a:spcAft>
            </a:pP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2120" y="1772816"/>
            <a:ext cx="3168352" cy="4464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710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Nagy rendszerek verifikációja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90359"/>
                <a:ext cx="8229600" cy="506916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hu-HU" dirty="0" smtClean="0"/>
                  <a:t>Hogyan verifikáljunk nagy (hardver és szoftver) rendszereket SAT </a:t>
                </a:r>
                <a:r>
                  <a:rPr lang="hu-HU" dirty="0" err="1" smtClean="0"/>
                  <a:t>szolverrel</a:t>
                </a:r>
                <a:r>
                  <a:rPr lang="hu-HU" dirty="0" smtClean="0"/>
                  <a:t>?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dirty="0" smtClean="0"/>
                  <a:t>: a rendszer leírása logikai formulaként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dirty="0" smtClean="0"/>
                  <a:t>: a verifikációs feltétel, pl.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hu-HU" dirty="0" smtClean="0"/>
                  <a:t>Nem történik túlcsordulás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hu-HU" dirty="0" smtClean="0"/>
                  <a:t>Nem osztunk nullával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hu-HU" dirty="0" smtClean="0"/>
                  <a:t>Biztonsági kikötések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hu-HU" dirty="0" smtClean="0"/>
                  <a:t>stb.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90359"/>
                <a:ext cx="8229600" cy="5069160"/>
              </a:xfrm>
              <a:blipFill>
                <a:blip r:embed="rId2"/>
                <a:stretch>
                  <a:fillRect l="-1852" t="-252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2"/>
              <p:cNvSpPr txBox="1">
                <a:spLocks/>
              </p:cNvSpPr>
              <p:nvPr/>
            </p:nvSpPr>
            <p:spPr>
              <a:xfrm>
                <a:off x="5436096" y="5085184"/>
                <a:ext cx="2736304" cy="11521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hu-HU" sz="4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Kielégíthető?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hu-HU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hu-HU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hu-HU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085184"/>
                <a:ext cx="2736304" cy="1152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Nagy rendszerek verifikációja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90359"/>
                <a:ext cx="8229600" cy="506916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hu-HU" b="1" dirty="0" smtClean="0"/>
                  <a:t>SAT</a:t>
                </a:r>
                <a:r>
                  <a:rPr lang="hu-HU" dirty="0" smtClean="0"/>
                  <a:t> =&gt; Van interpretáció (=modell), ahol igaz.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hu-HU" dirty="0" smtClean="0"/>
                  <a:t>Azaz: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dirty="0" smtClean="0"/>
                  <a:t>-</a:t>
                </a:r>
                <a:r>
                  <a:rPr lang="hu-HU" dirty="0" err="1" smtClean="0"/>
                  <a:t>nek</a:t>
                </a:r>
                <a:r>
                  <a:rPr lang="hu-HU" dirty="0" smtClean="0"/>
                  <a:t> van olyan állapota, hogy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dirty="0" smtClean="0"/>
                  <a:t> hamis.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hu-HU" dirty="0" smtClean="0"/>
                  <a:t>A modell adja meg 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dirty="0" smtClean="0"/>
                  <a:t> hibás állapotát.</a:t>
                </a:r>
              </a:p>
              <a:p>
                <a:pPr>
                  <a:spcAft>
                    <a:spcPts val="1200"/>
                  </a:spcAft>
                </a:pPr>
                <a:r>
                  <a:rPr lang="hu-HU" b="1" dirty="0" smtClean="0"/>
                  <a:t>UNSAT</a:t>
                </a:r>
                <a:r>
                  <a:rPr lang="hu-HU" dirty="0" smtClean="0"/>
                  <a:t> =&gt; Nincs interpretáció, ahol igaz.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hu-HU" dirty="0" smtClean="0"/>
                  <a:t>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dirty="0" smtClean="0"/>
                  <a:t> összes állapotában teljesül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dirty="0" smtClean="0"/>
                  <a:t>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90359"/>
                <a:ext cx="8229600" cy="5069160"/>
              </a:xfrm>
              <a:blipFill>
                <a:blip r:embed="rId2"/>
                <a:stretch>
                  <a:fillRect l="-1704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/>
              <p:cNvSpPr txBox="1">
                <a:spLocks/>
              </p:cNvSpPr>
              <p:nvPr/>
            </p:nvSpPr>
            <p:spPr>
              <a:xfrm>
                <a:off x="5436096" y="5085184"/>
                <a:ext cx="2736304" cy="11521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hu-HU" sz="4000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Kielégíthető?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hu-HU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lang="hu-HU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hu-HU" sz="4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085184"/>
                <a:ext cx="2736304" cy="1152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3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Nagy rendszerek verifikációja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90359"/>
                <a:ext cx="8229600" cy="506916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hu-HU" dirty="0" smtClean="0"/>
                  <a:t>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dirty="0" smtClean="0"/>
                  <a:t> több állapoton mehet keresztül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 smtClean="0"/>
                  <a:t> a kezdeti állapot, abból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 smtClean="0"/>
                  <a:t>-be lépünk </a:t>
                </a:r>
                <a:r>
                  <a:rPr lang="hu-HU" dirty="0"/>
                  <a:t>a kezdeti </a:t>
                </a:r>
                <a:r>
                  <a:rPr lang="hu-HU" dirty="0" smtClean="0"/>
                  <a:t>állapot, abból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-</a:t>
                </a:r>
                <a:r>
                  <a:rPr lang="hu-HU" dirty="0" smtClean="0"/>
                  <a:t>be, …</a:t>
                </a:r>
              </a:p>
              <a:p>
                <a:pPr>
                  <a:spcAft>
                    <a:spcPts val="1200"/>
                  </a:spcAft>
                </a:pPr>
                <a:r>
                  <a:rPr lang="hu-HU" b="1" u="sng" dirty="0" err="1" smtClean="0"/>
                  <a:t>Bounded</a:t>
                </a:r>
                <a:r>
                  <a:rPr lang="hu-HU" b="1" u="sng" dirty="0" smtClean="0"/>
                  <a:t> </a:t>
                </a:r>
                <a:r>
                  <a:rPr lang="hu-HU" b="1" u="sng" dirty="0" err="1" smtClean="0"/>
                  <a:t>Model</a:t>
                </a:r>
                <a:r>
                  <a:rPr lang="hu-HU" b="1" u="sng" dirty="0" smtClean="0"/>
                  <a:t> </a:t>
                </a:r>
                <a:r>
                  <a:rPr lang="hu-HU" b="1" u="sng" dirty="0" err="1" smtClean="0"/>
                  <a:t>Checking</a:t>
                </a:r>
                <a:r>
                  <a:rPr lang="hu-HU" b="1" u="sng" dirty="0" smtClean="0"/>
                  <a:t>:</a:t>
                </a:r>
                <a:r>
                  <a:rPr lang="hu-HU" dirty="0" smtClean="0"/>
                  <a:t> Adott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hu-HU" dirty="0" smtClean="0"/>
                  <a:t>-hoz a vizsgálandó formula: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hu-HU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90359"/>
                <a:ext cx="8229600" cy="5069160"/>
              </a:xfrm>
              <a:blipFill>
                <a:blip r:embed="rId2"/>
                <a:stretch>
                  <a:fillRect l="-1704" t="-1444" r="-8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229200"/>
            <a:ext cx="7291696" cy="1555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6417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szükség az SMT-re?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u="sng" dirty="0" smtClean="0"/>
              <a:t>SAT </a:t>
            </a:r>
            <a:r>
              <a:rPr lang="hu-HU" b="1" u="sng" dirty="0" err="1" smtClean="0"/>
              <a:t>szolverek</a:t>
            </a:r>
            <a:r>
              <a:rPr lang="hu-HU" b="1" u="sng" dirty="0" smtClean="0"/>
              <a:t>, DIMACS formátum:</a:t>
            </a:r>
          </a:p>
          <a:p>
            <a:pPr lvl="1"/>
            <a:r>
              <a:rPr lang="hu-HU" dirty="0" smtClean="0"/>
              <a:t>Alkalmazható nagy rendszerek verifikálására, de…</a:t>
            </a:r>
          </a:p>
          <a:p>
            <a:pPr lvl="1"/>
            <a:r>
              <a:rPr lang="hu-HU" dirty="0" smtClean="0"/>
              <a:t>Túlságosan alacsony szintű</a:t>
            </a:r>
          </a:p>
          <a:p>
            <a:r>
              <a:rPr lang="hu-HU" b="1" u="sng" dirty="0" smtClean="0"/>
              <a:t>SMT </a:t>
            </a:r>
            <a:r>
              <a:rPr lang="hu-HU" b="1" u="sng" dirty="0" err="1" smtClean="0"/>
              <a:t>szolverek</a:t>
            </a:r>
            <a:r>
              <a:rPr lang="hu-HU" b="1" u="sng" dirty="0" smtClean="0"/>
              <a:t>, SMT-LIB formátum:</a:t>
            </a:r>
          </a:p>
          <a:p>
            <a:pPr lvl="1"/>
            <a:r>
              <a:rPr lang="hu-HU" dirty="0" smtClean="0"/>
              <a:t>Magasabb szintű feladatleírásra és megoldásra</a:t>
            </a:r>
          </a:p>
          <a:p>
            <a:pPr lvl="1"/>
            <a:r>
              <a:rPr lang="hu-HU" dirty="0" err="1" smtClean="0"/>
              <a:t>Nulladrendű</a:t>
            </a:r>
            <a:r>
              <a:rPr lang="hu-HU" dirty="0" smtClean="0"/>
              <a:t> logikát kiegészítjük, pl.</a:t>
            </a:r>
          </a:p>
          <a:p>
            <a:pPr lvl="2"/>
            <a:r>
              <a:rPr lang="hu-HU" dirty="0" smtClean="0"/>
              <a:t>Egész/valós számokkal</a:t>
            </a:r>
          </a:p>
          <a:p>
            <a:pPr lvl="2"/>
            <a:r>
              <a:rPr lang="hu-HU" dirty="0" smtClean="0"/>
              <a:t>Aritmetikával</a:t>
            </a:r>
          </a:p>
          <a:p>
            <a:pPr lvl="2"/>
            <a:r>
              <a:rPr lang="hu-HU" dirty="0" smtClean="0"/>
              <a:t>Tömbökkel/listákkal</a:t>
            </a:r>
          </a:p>
          <a:p>
            <a:pPr lvl="2"/>
            <a:r>
              <a:rPr lang="hu-HU" dirty="0" smtClean="0"/>
              <a:t>Stb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2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szükség az SMT-re?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 smtClean="0"/>
              <a:t>Példa: </a:t>
            </a:r>
            <a:r>
              <a:rPr lang="hu-HU" b="1" u="sng" dirty="0" smtClean="0"/>
              <a:t>Szoftververifikáció</a:t>
            </a:r>
            <a:r>
              <a:rPr lang="hu-HU" dirty="0" smtClean="0"/>
              <a:t>, ahol gyakran használunk:</a:t>
            </a:r>
          </a:p>
          <a:p>
            <a:pPr lvl="1"/>
            <a:r>
              <a:rPr lang="hu-HU" dirty="0" smtClean="0"/>
              <a:t>(Ciklus)változókat</a:t>
            </a:r>
          </a:p>
          <a:p>
            <a:pPr lvl="1"/>
            <a:r>
              <a:rPr lang="hu-HU" dirty="0" smtClean="0"/>
              <a:t>Számtípusokat és –értékeket</a:t>
            </a:r>
          </a:p>
          <a:p>
            <a:pPr lvl="1"/>
            <a:r>
              <a:rPr lang="hu-HU" dirty="0" smtClean="0"/>
              <a:t>Aritmetikát (pl. összeadás, szorzás, összehasonlítások)</a:t>
            </a:r>
          </a:p>
          <a:p>
            <a:pPr lvl="1"/>
            <a:r>
              <a:rPr lang="hu-HU" dirty="0" smtClean="0"/>
              <a:t>Összetett adatszerkezeteket (pl. tömb, lista)</a:t>
            </a:r>
          </a:p>
          <a:p>
            <a:r>
              <a:rPr lang="hu-HU" dirty="0" smtClean="0"/>
              <a:t>Példa: </a:t>
            </a:r>
            <a:r>
              <a:rPr lang="hu-HU" dirty="0" err="1" smtClean="0"/>
              <a:t>Boogie</a:t>
            </a:r>
            <a:r>
              <a:rPr lang="hu-HU" dirty="0" smtClean="0"/>
              <a:t> – A Microsoft verifikációs platformja</a:t>
            </a:r>
          </a:p>
          <a:p>
            <a:pPr lvl="1"/>
            <a:r>
              <a:rPr lang="hu-HU" sz="2200" dirty="0">
                <a:ln>
                  <a:solidFill>
                    <a:srgbClr val="FFFF00"/>
                  </a:solidFill>
                </a:ln>
                <a:hlinkClick r:id="rId2"/>
              </a:rPr>
              <a:t>http://</a:t>
            </a:r>
            <a:r>
              <a:rPr lang="hu-HU" sz="2200" dirty="0" smtClean="0">
                <a:ln>
                  <a:solidFill>
                    <a:srgbClr val="FFFF00"/>
                  </a:solidFill>
                </a:ln>
                <a:hlinkClick r:id="rId2"/>
              </a:rPr>
              <a:t>rise4fun.com/Boogie/McCarthy-91</a:t>
            </a:r>
            <a:endParaRPr lang="hu-HU" sz="2200" dirty="0" smtClean="0">
              <a:ln>
                <a:solidFill>
                  <a:srgbClr val="FFFF00"/>
                </a:solidFill>
              </a:ln>
            </a:endParaRPr>
          </a:p>
          <a:p>
            <a:pPr lvl="1"/>
            <a:r>
              <a:rPr lang="hu-HU" sz="2200" dirty="0">
                <a:ln>
                  <a:solidFill>
                    <a:srgbClr val="FFFF00"/>
                  </a:solidFill>
                </a:ln>
                <a:hlinkClick r:id="rId3"/>
              </a:rPr>
              <a:t>https://www.microsoft.com/en-us/research/project/boogie-an-intermediate-verification-language</a:t>
            </a:r>
            <a:r>
              <a:rPr lang="hu-HU" sz="2200" dirty="0" smtClean="0">
                <a:ln>
                  <a:solidFill>
                    <a:srgbClr val="FFFF00"/>
                  </a:solidFill>
                </a:ln>
                <a:hlinkClick r:id="rId3"/>
              </a:rPr>
              <a:t>/</a:t>
            </a:r>
            <a:endParaRPr lang="hu-HU" sz="2200" dirty="0" smtClean="0">
              <a:ln>
                <a:solidFill>
                  <a:srgbClr val="FFFF00"/>
                </a:solidFill>
              </a:ln>
            </a:endParaRPr>
          </a:p>
          <a:p>
            <a:r>
              <a:rPr lang="hu-HU" dirty="0" smtClean="0"/>
              <a:t>A háttérben egy </a:t>
            </a:r>
            <a:r>
              <a:rPr lang="hu-HU" b="1" dirty="0" smtClean="0"/>
              <a:t>SMT </a:t>
            </a:r>
            <a:r>
              <a:rPr lang="hu-HU" b="1" dirty="0" err="1" smtClean="0"/>
              <a:t>szolver</a:t>
            </a:r>
            <a:r>
              <a:rPr lang="hu-HU" dirty="0" smtClean="0"/>
              <a:t> fut.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162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az SMT?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hu-HU" dirty="0" smtClean="0"/>
                  <a:t>SMT = </a:t>
                </a:r>
                <a:r>
                  <a:rPr lang="hu-HU" b="1" dirty="0" err="1" smtClean="0"/>
                  <a:t>Satisfiability</a:t>
                </a:r>
                <a:r>
                  <a:rPr lang="hu-HU" b="1" dirty="0" smtClean="0"/>
                  <a:t> </a:t>
                </a:r>
                <a:r>
                  <a:rPr lang="hu-HU" b="1" dirty="0" err="1" smtClean="0"/>
                  <a:t>Modulo</a:t>
                </a:r>
                <a:r>
                  <a:rPr lang="hu-HU" b="1" dirty="0" smtClean="0"/>
                  <a:t> </a:t>
                </a:r>
                <a:r>
                  <a:rPr lang="hu-HU" b="1" dirty="0" err="1" smtClean="0"/>
                  <a:t>Theories</a:t>
                </a:r>
                <a:endParaRPr lang="hu-HU" b="1" dirty="0" smtClean="0"/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hu-HU" dirty="0" smtClean="0"/>
                  <a:t>Kielégíthetőség </a:t>
                </a:r>
                <a:r>
                  <a:rPr lang="hu-HU" dirty="0"/>
                  <a:t>(</a:t>
                </a:r>
                <a:r>
                  <a:rPr lang="hu-HU" i="1" dirty="0" err="1"/>
                  <a:t>satisfiability</a:t>
                </a:r>
                <a:r>
                  <a:rPr lang="hu-HU" dirty="0"/>
                  <a:t>) </a:t>
                </a:r>
                <a:r>
                  <a:rPr lang="hu-HU" dirty="0" smtClean="0"/>
                  <a:t>vizsgálata</a:t>
                </a:r>
                <a:br>
                  <a:rPr lang="hu-HU" dirty="0" smtClean="0"/>
                </a:br>
                <a:r>
                  <a:rPr lang="hu-HU" dirty="0" smtClean="0"/>
                  <a:t>bizonyos </a:t>
                </a:r>
                <a:r>
                  <a:rPr lang="hu-HU" dirty="0"/>
                  <a:t>elméletekre (</a:t>
                </a:r>
                <a:r>
                  <a:rPr lang="hu-HU" i="1" dirty="0" err="1" smtClean="0"/>
                  <a:t>theories</a:t>
                </a:r>
                <a:r>
                  <a:rPr lang="hu-HU" dirty="0" smtClean="0"/>
                  <a:t>)</a:t>
                </a:r>
                <a:br>
                  <a:rPr lang="hu-HU" dirty="0" smtClean="0"/>
                </a:br>
                <a:r>
                  <a:rPr lang="hu-HU" dirty="0" smtClean="0"/>
                  <a:t>vonatkoztatva </a:t>
                </a:r>
                <a:r>
                  <a:rPr lang="hu-HU" dirty="0"/>
                  <a:t>(</a:t>
                </a:r>
                <a:r>
                  <a:rPr lang="hu-HU" i="1" dirty="0" err="1"/>
                  <a:t>modulo</a:t>
                </a:r>
                <a:r>
                  <a:rPr lang="hu-HU" dirty="0" smtClean="0"/>
                  <a:t>).</a:t>
                </a:r>
              </a:p>
              <a:p>
                <a:pPr marL="0" indent="0">
                  <a:buNone/>
                </a:pPr>
                <a:r>
                  <a:rPr lang="hu-HU" dirty="0" smtClean="0"/>
                  <a:t>Példa: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≥3 ∧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 ∨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407" b="-2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2414587"/>
            <a:ext cx="56102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az az SMT?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SMT = </a:t>
            </a:r>
            <a:r>
              <a:rPr lang="hu-HU" b="1" dirty="0" err="1" smtClean="0"/>
              <a:t>Satisfiability</a:t>
            </a:r>
            <a:r>
              <a:rPr lang="hu-HU" b="1" dirty="0" smtClean="0"/>
              <a:t> </a:t>
            </a:r>
            <a:r>
              <a:rPr lang="hu-HU" b="1" dirty="0" err="1" smtClean="0"/>
              <a:t>Modulo</a:t>
            </a:r>
            <a:r>
              <a:rPr lang="hu-HU" b="1" dirty="0" smtClean="0"/>
              <a:t> </a:t>
            </a:r>
            <a:r>
              <a:rPr lang="hu-HU" b="1" dirty="0" err="1" smtClean="0"/>
              <a:t>Theories</a:t>
            </a:r>
            <a:endParaRPr lang="hu-HU" b="1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SMT </a:t>
            </a:r>
            <a:r>
              <a:rPr lang="hu-HU" dirty="0" err="1" smtClean="0"/>
              <a:t>szolverek</a:t>
            </a:r>
            <a:r>
              <a:rPr lang="hu-HU" dirty="0" smtClean="0"/>
              <a:t> által támogatott főbb elméletek:</a:t>
            </a:r>
          </a:p>
          <a:p>
            <a:r>
              <a:rPr lang="hu-HU" dirty="0" smtClean="0"/>
              <a:t>Egész számok (</a:t>
            </a:r>
            <a:r>
              <a:rPr lang="hu-HU" i="1" dirty="0" err="1" smtClean="0"/>
              <a:t>integers</a:t>
            </a:r>
            <a:r>
              <a:rPr lang="hu-HU" dirty="0" smtClean="0"/>
              <a:t>)</a:t>
            </a:r>
          </a:p>
          <a:p>
            <a:r>
              <a:rPr lang="hu-HU" dirty="0" smtClean="0"/>
              <a:t>Valós számok (</a:t>
            </a:r>
            <a:r>
              <a:rPr lang="hu-HU" i="1" dirty="0" err="1" smtClean="0"/>
              <a:t>reals</a:t>
            </a:r>
            <a:r>
              <a:rPr lang="hu-HU" dirty="0" smtClean="0"/>
              <a:t>)</a:t>
            </a:r>
          </a:p>
          <a:p>
            <a:r>
              <a:rPr lang="hu-HU" dirty="0" smtClean="0"/>
              <a:t>Bit-vektorok (</a:t>
            </a:r>
            <a:r>
              <a:rPr lang="hu-HU" i="1" dirty="0" smtClean="0"/>
              <a:t>bit-</a:t>
            </a:r>
            <a:r>
              <a:rPr lang="hu-HU" i="1" dirty="0" err="1" smtClean="0"/>
              <a:t>vectors</a:t>
            </a:r>
            <a:r>
              <a:rPr lang="hu-HU" dirty="0" smtClean="0"/>
              <a:t>): pl. 32-bitesként ábrázolt egész számok</a:t>
            </a:r>
          </a:p>
          <a:p>
            <a:r>
              <a:rPr lang="hu-HU" dirty="0" smtClean="0"/>
              <a:t>Tömbök (</a:t>
            </a:r>
            <a:r>
              <a:rPr lang="hu-HU" i="1" dirty="0" err="1" smtClean="0"/>
              <a:t>arrays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07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</TotalTime>
  <Words>598</Words>
  <Application>Microsoft Office PowerPoint</Application>
  <PresentationFormat>Diavetítés a képernyőre (4:3 oldalarány)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Office-téma</vt:lpstr>
      <vt:lpstr>Az informatika logikai alapjai</vt:lpstr>
      <vt:lpstr>Mi a probléma a SAT szolverekkel és a DIMACS formátummal?</vt:lpstr>
      <vt:lpstr>Nagy rendszerek verifikációja</vt:lpstr>
      <vt:lpstr>Nagy rendszerek verifikációja</vt:lpstr>
      <vt:lpstr>Nagy rendszerek verifikációja</vt:lpstr>
      <vt:lpstr>Mi szükség az SMT-re?</vt:lpstr>
      <vt:lpstr>Mi szükség az SMT-re?</vt:lpstr>
      <vt:lpstr>Mi az az SMT?</vt:lpstr>
      <vt:lpstr>Mi az az SMT?</vt:lpstr>
      <vt:lpstr>SMT-LIB formátum</vt:lpstr>
      <vt:lpstr>SMT-LIB formátum</vt:lpstr>
      <vt:lpstr>SMT-LIB formátum</vt:lpstr>
      <vt:lpstr>SMT solving</vt:lpstr>
      <vt:lpstr>SMT szolverek</vt:lpstr>
      <vt:lpstr>Logikák</vt:lpstr>
      <vt:lpstr>SMT solving</vt:lpstr>
      <vt:lpstr>SMT solving – Logikai fejtörők</vt:lpstr>
      <vt:lpstr>SMT solving – Logikai fejtörők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Kovasznai Gergely</cp:lastModifiedBy>
  <cp:revision>290</cp:revision>
  <dcterms:created xsi:type="dcterms:W3CDTF">2014-03-03T11:13:53Z</dcterms:created>
  <dcterms:modified xsi:type="dcterms:W3CDTF">2016-11-08T08:52:37Z</dcterms:modified>
</cp:coreProperties>
</file>