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02"/>
    <a:srgbClr val="FFED01"/>
    <a:srgbClr val="F0A510"/>
    <a:srgbClr val="E1D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Az informatika logikai alapjai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618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3442562" y="3573017"/>
            <a:ext cx="5002076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04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16AD6C-3BB5-42A0-A9C1-7845BDA18F64}" type="datetimeFigureOut">
              <a:rPr lang="hu-HU" smtClean="0"/>
              <a:t>2019. 11. 07.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8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Elsőrendű logika bevezetése és </a:t>
            </a:r>
            <a:r>
              <a:rPr lang="hu-HU" dirty="0" smtClean="0"/>
              <a:t>szintaxisa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r>
              <a:rPr lang="hu-HU" b="1" u="sng" dirty="0"/>
              <a:t>Függvény:</a:t>
            </a:r>
            <a:r>
              <a:rPr lang="hu-HU" dirty="0"/>
              <a:t> Termekkel paraméterezett és termet ad vissza. </a:t>
            </a:r>
            <a:r>
              <a:rPr lang="hu-HU" u="sng" dirty="0"/>
              <a:t>Egyértelmű hozzárendelés</a:t>
            </a:r>
            <a:r>
              <a:rPr lang="hu-HU" u="sng" dirty="0" smtClean="0"/>
              <a:t>.</a:t>
            </a:r>
            <a:endParaRPr lang="hu-H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2707725" y="1579070"/>
                <a:ext cx="6471750" cy="115212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4000" dirty="0" smtClean="0">
                    <a:solidFill>
                      <a:schemeClr val="tx1"/>
                    </a:solidFill>
                    <a:latin typeface="+mj-lt"/>
                  </a:rPr>
                  <a:t>Mindenki szereti a</a:t>
                </a:r>
                <a:r>
                  <a:rPr lang="hu-HU" sz="4000" b="0" dirty="0" smtClean="0">
                    <a:solidFill>
                      <a:schemeClr val="tx1"/>
                    </a:solidFill>
                    <a:latin typeface="+mj-lt"/>
                  </a:rPr>
                  <a:t> saját apját: </a:t>
                </a:r>
                <a14:m>
                  <m:oMath xmlns:m="http://schemas.openxmlformats.org/officeDocument/2006/math">
                    <m:r>
                      <a:rPr lang="hu-HU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  <m:r>
                      <a:rPr lang="hu-HU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𝑆𝑧</m:t>
                        </m:r>
                        <m:r>
                          <a:rPr lang="hu-HU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)∧</m:t>
                        </m:r>
                        <m: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hu-HU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u-HU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25" y="1579070"/>
                <a:ext cx="6471750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2707725" y="5310539"/>
                <a:ext cx="6471750" cy="115212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3400" dirty="0" smtClean="0">
                    <a:solidFill>
                      <a:schemeClr val="tx1"/>
                    </a:solidFill>
                    <a:latin typeface="+mj-lt"/>
                  </a:rPr>
                  <a:t>Mindenki szereti a</a:t>
                </a:r>
                <a:r>
                  <a:rPr lang="hu-HU" sz="3400" b="0" dirty="0" smtClean="0">
                    <a:solidFill>
                      <a:schemeClr val="tx1"/>
                    </a:solidFill>
                    <a:latin typeface="+mj-lt"/>
                  </a:rPr>
                  <a:t> saját apját: </a:t>
                </a:r>
                <a14:m>
                  <m:oMath xmlns:m="http://schemas.openxmlformats.org/officeDocument/2006/math">
                    <m:r>
                      <a:rPr lang="hu-HU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𝑆𝑧</m:t>
                    </m:r>
                    <m:d>
                      <m:dPr>
                        <m:ctrlP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u-HU" sz="3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25" y="5310539"/>
                <a:ext cx="6471750" cy="1152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2707725" y="4124124"/>
                <a:ext cx="6471750" cy="6866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sz="34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apja: </a:t>
                </a:r>
                <a14:m>
                  <m:oMath xmlns:m="http://schemas.openxmlformats.org/officeDocument/2006/math">
                    <m:r>
                      <a:rPr lang="hu-HU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</m:t>
                    </m:r>
                    <m:d>
                      <m:dPr>
                        <m:ctrlP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hu-HU" sz="3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25" y="4124124"/>
                <a:ext cx="6471750" cy="686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9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Formalizálási feladatok függvényekkel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067821" y="3423547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36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/>
                  <a:t>Definíció (1. rendű logikai nyelv):</a:t>
                </a:r>
              </a:p>
              <a:p>
                <a:pPr marL="0" indent="0">
                  <a:buNone/>
                </a:pPr>
                <a:r>
                  <a:rPr lang="hu-HU" dirty="0"/>
                  <a:t>Egy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𝐹𝑛</m:t>
                        </m:r>
                      </m:e>
                    </m:d>
                  </m:oMath>
                </a14:m>
                <a:r>
                  <a:rPr lang="hu-HU" dirty="0"/>
                  <a:t> formális 3-as, ahol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r>
                  <a:rPr lang="hu-HU" dirty="0"/>
                  <a:t>: változók (megszámlálható) halmaza</a:t>
                </a:r>
              </a:p>
              <a:p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hu-HU" dirty="0"/>
                  <a:t>: predikátumok </a:t>
                </a:r>
                <a:r>
                  <a:rPr lang="hu-HU" dirty="0" smtClean="0"/>
                  <a:t>halmaza,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𝐹𝑛</m:t>
                    </m:r>
                  </m:oMath>
                </a14:m>
                <a:r>
                  <a:rPr lang="hu-HU" dirty="0"/>
                  <a:t>: függvények halmaza</a:t>
                </a:r>
              </a:p>
              <a:p>
                <a:pPr lvl="1"/>
                <a:r>
                  <a:rPr lang="hu-HU" dirty="0"/>
                  <a:t>Minden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hu-HU" dirty="0"/>
                  <a:t> predikátumhoz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𝐹𝑛</m:t>
                    </m:r>
                  </m:oMath>
                </a14:m>
                <a:r>
                  <a:rPr lang="hu-HU" dirty="0"/>
                  <a:t> függvényhez  adott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/>
                  <a:t> paraméterszám.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sz="2400" i="1" dirty="0"/>
                  <a:t>A 0-paraméteres függvényeket nevezzük konstansoknak</a:t>
                </a:r>
                <a:r>
                  <a:rPr lang="hu-HU" sz="2400" i="1" dirty="0" smtClean="0"/>
                  <a:t>.</a:t>
                </a:r>
                <a:endParaRPr lang="hu-HU" sz="2400" i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 r="-15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/>
                  <a:t>Definíció (Term):</a:t>
                </a:r>
              </a:p>
              <a:p>
                <a:pPr marL="0" indent="0">
                  <a:buNone/>
                </a:pPr>
                <a:r>
                  <a:rPr lang="hu-HU" dirty="0"/>
                  <a:t>Egy </a:t>
                </a:r>
                <a:r>
                  <a:rPr lang="hu-HU" dirty="0" err="1"/>
                  <a:t>term</a:t>
                </a:r>
                <a:r>
                  <a:rPr lang="hu-HU" dirty="0"/>
                  <a:t> a következő kifejezés lehet: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r>
                  <a:rPr lang="hu-HU" dirty="0"/>
                  <a:t> változó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, ahol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𝐹𝑛</m:t>
                    </m:r>
                  </m:oMath>
                </a14:m>
                <a:r>
                  <a:rPr lang="hu-HU" dirty="0"/>
                  <a:t> és 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term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Minden </a:t>
                </a:r>
                <a:r>
                  <a:rPr lang="hu-HU" dirty="0" err="1"/>
                  <a:t>term</a:t>
                </a:r>
                <a:r>
                  <a:rPr lang="hu-HU" dirty="0"/>
                  <a:t> a fenti szabályok véges sokszori alkalmazásával áll elő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Termek szintaktikai helyessége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067821" y="3423547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8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/>
                  <a:t>Definíció (Formula):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u="sng" dirty="0"/>
                  <a:t>Atom: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, ahol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hu-HU" dirty="0"/>
                  <a:t> és 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term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u="sng" dirty="0"/>
                  <a:t>Negáció:</a:t>
                </a:r>
                <a:r>
                  <a:rPr lang="hu-HU" dirty="0"/>
                  <a:t> Ha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formula, akkor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is formula.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 formulák, akkor ezek is formulák: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err="1"/>
                  <a:t>Konjunkció</a:t>
                </a:r>
                <a:r>
                  <a:rPr lang="hu-HU" u="sng" dirty="0"/>
                  <a:t>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err="1"/>
                  <a:t>Diszjunkció</a:t>
                </a:r>
                <a:r>
                  <a:rPr lang="hu-HU" u="sng" dirty="0"/>
                  <a:t>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/>
                  <a:t>Implikáció: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/>
                  <a:t>Ekvivalencia: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hu-HU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/>
                  <a:t>Kizáró vagy, XOR: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200" i="1" dirty="0"/>
                  <a:t>… (folytatás)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formula, akkor ezek is formulák:</a:t>
                </a: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hu-HU" u="sng" dirty="0">
                    <a:ea typeface="Cambria Math" panose="02040503050406030204" pitchFamily="18" charset="0"/>
                  </a:rPr>
                  <a:t>Univerzálisan </a:t>
                </a:r>
                <a:r>
                  <a:rPr lang="hu-HU" u="sng" dirty="0" err="1">
                    <a:ea typeface="Cambria Math" panose="02040503050406030204" pitchFamily="18" charset="0"/>
                  </a:rPr>
                  <a:t>kvantált</a:t>
                </a:r>
                <a:r>
                  <a:rPr lang="hu-HU" u="sng" dirty="0">
                    <a:ea typeface="Cambria Math" panose="02040503050406030204" pitchFamily="18" charset="0"/>
                  </a:rPr>
                  <a:t>:</a:t>
                </a:r>
                <a:r>
                  <a:rPr lang="hu-H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hu-HU" u="sng" dirty="0">
                    <a:ea typeface="Cambria Math" panose="02040503050406030204" pitchFamily="18" charset="0"/>
                  </a:rPr>
                  <a:t>Egzisztenciálisan </a:t>
                </a:r>
                <a:r>
                  <a:rPr lang="hu-HU" u="sng" dirty="0" err="1">
                    <a:ea typeface="Cambria Math" panose="02040503050406030204" pitchFamily="18" charset="0"/>
                  </a:rPr>
                  <a:t>kvantált</a:t>
                </a:r>
                <a:r>
                  <a:rPr lang="hu-HU" u="sng" dirty="0">
                    <a:ea typeface="Cambria Math" panose="02040503050406030204" pitchFamily="18" charset="0"/>
                  </a:rPr>
                  <a:t>:</a:t>
                </a:r>
                <a:r>
                  <a:rPr lang="hu-H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Minden formula a fenti szabályok véges sokszori alkalmazásával áll elő</a:t>
                </a:r>
                <a:r>
                  <a:rPr lang="hu-HU" dirty="0" smtClean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1836" r="-18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Formulák szintaktikai helyessége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067821" y="3423547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76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Kvantoros formulák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4254759"/>
            <a:ext cx="11376000" cy="2309293"/>
          </a:xfrm>
        </p:spPr>
        <p:txBody>
          <a:bodyPr/>
          <a:lstStyle/>
          <a:p>
            <a:r>
              <a:rPr lang="hu-HU" dirty="0"/>
              <a:t>Meddig tart a kvantor hatásköre?</a:t>
            </a:r>
          </a:p>
          <a:p>
            <a:r>
              <a:rPr lang="hu-HU" dirty="0"/>
              <a:t>Lehetnek ugyanolyan nevű kötött változók?</a:t>
            </a:r>
          </a:p>
          <a:p>
            <a:r>
              <a:rPr lang="hu-HU" dirty="0" err="1" smtClean="0"/>
              <a:t>Átnevezhetők</a:t>
            </a:r>
            <a:r>
              <a:rPr lang="hu-HU" dirty="0" smtClean="0"/>
              <a:t>-e </a:t>
            </a:r>
            <a:r>
              <a:rPr lang="hu-HU" dirty="0"/>
              <a:t>a kötött változók?</a:t>
            </a:r>
          </a:p>
          <a:p>
            <a:r>
              <a:rPr lang="hu-HU" dirty="0"/>
              <a:t>Lehet nem kötött (szabad) egy változó</a:t>
            </a:r>
            <a:r>
              <a:rPr lang="hu-HU" dirty="0" smtClean="0"/>
              <a:t>?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5059422" y="1467077"/>
                <a:ext cx="1706139" cy="8640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u-HU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422" y="1467077"/>
                <a:ext cx="1706139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2640563" y="2456025"/>
            <a:ext cx="138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ysClr val="windowText" lastClr="000000"/>
                </a:solidFill>
                <a:latin typeface="+mj-lt"/>
              </a:rPr>
              <a:t>kvantor</a:t>
            </a:r>
            <a:endParaRPr 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890865" y="3123261"/>
            <a:ext cx="3032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ysClr val="windowText" lastClr="000000"/>
                </a:solidFill>
                <a:latin typeface="+mj-lt"/>
              </a:rPr>
              <a:t>k</a:t>
            </a:r>
            <a:r>
              <a:rPr lang="hu-HU" sz="2400" b="1" dirty="0" smtClean="0">
                <a:solidFill>
                  <a:sysClr val="windowText" lastClr="000000"/>
                </a:solidFill>
                <a:latin typeface="+mj-lt"/>
              </a:rPr>
              <a:t>vantor által kötött változó</a:t>
            </a:r>
            <a:endParaRPr 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507693" y="2346816"/>
            <a:ext cx="235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ysClr val="windowText" lastClr="000000"/>
                </a:solidFill>
                <a:latin typeface="+mj-lt"/>
              </a:rPr>
              <a:t>k</a:t>
            </a:r>
            <a:r>
              <a:rPr lang="hu-HU" sz="2400" b="1" dirty="0" smtClean="0">
                <a:solidFill>
                  <a:sysClr val="windowText" lastClr="000000"/>
                </a:solidFill>
                <a:latin typeface="+mj-lt"/>
              </a:rPr>
              <a:t>vantor hatásköre</a:t>
            </a:r>
            <a:endParaRPr lang="hu-HU" sz="2400" b="1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8" name="Egyenes összekötő nyíllal 7"/>
          <p:cNvCxnSpPr>
            <a:stCxn id="5" idx="3"/>
          </p:cNvCxnSpPr>
          <p:nvPr/>
        </p:nvCxnSpPr>
        <p:spPr>
          <a:xfrm flipV="1">
            <a:off x="4025021" y="1975996"/>
            <a:ext cx="1178417" cy="710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6" idx="0"/>
          </p:cNvCxnSpPr>
          <p:nvPr/>
        </p:nvCxnSpPr>
        <p:spPr>
          <a:xfrm flipV="1">
            <a:off x="5407117" y="2128395"/>
            <a:ext cx="359241" cy="994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stCxn id="7" idx="1"/>
          </p:cNvCxnSpPr>
          <p:nvPr/>
        </p:nvCxnSpPr>
        <p:spPr>
          <a:xfrm flipH="1" flipV="1">
            <a:off x="6470695" y="2128396"/>
            <a:ext cx="1036998" cy="633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Kvantor hatásköre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/>
                  <a:t>Meddig tart a hatáskör?</a:t>
                </a:r>
              </a:p>
              <a:p>
                <a:pPr lvl="1"/>
                <a:r>
                  <a:rPr lang="hu-HU" dirty="0"/>
                  <a:t>Egyszerű </a:t>
                </a:r>
                <a:r>
                  <a:rPr lang="hu-HU" b="1" dirty="0"/>
                  <a:t>zárójelszámlálással</a:t>
                </a:r>
                <a:r>
                  <a:rPr lang="hu-HU" dirty="0"/>
                  <a:t> meghatározható.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Programozással való kapcsolat:</a:t>
                </a:r>
              </a:p>
              <a:p>
                <a:pPr lvl="1"/>
                <a:r>
                  <a:rPr lang="hu-HU" dirty="0"/>
                  <a:t>Kvantor = Ciklus (</a:t>
                </a:r>
                <a:r>
                  <a:rPr lang="hu-HU" dirty="0" err="1"/>
                  <a:t>foreach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dirty="0"/>
                  <a:t>Hatáskör = Ciklus törzse</a:t>
                </a:r>
              </a:p>
              <a:p>
                <a:pPr lvl="1"/>
                <a:r>
                  <a:rPr lang="hu-HU" dirty="0"/>
                  <a:t>Kötött változó = Ciklusváltozó</a:t>
                </a:r>
              </a:p>
              <a:p>
                <a:r>
                  <a:rPr lang="hu-HU" dirty="0"/>
                  <a:t>Plusz zárójelezéssel bővíthető a hatáskör.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⟶   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4067821" y="2574461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42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0. rendű VS 1. rendű logika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hu-HU" dirty="0"/>
              <a:t>0. rendű logika: Az ítéletváltozók paraméternélküliek.</a:t>
            </a:r>
          </a:p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endParaRPr lang="hu-HU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hu-HU" dirty="0" smtClean="0"/>
              <a:t>1</a:t>
            </a:r>
            <a:r>
              <a:rPr lang="hu-HU" dirty="0"/>
              <a:t>. rendű logika: Az ítéletváltozók paraméteresek. A paraméterek objektumok (termek).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3263688" y="2131973"/>
                <a:ext cx="5616624" cy="115212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zerete</a:t>
                </a: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m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 a sört: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szeretem </a:t>
                </a: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bort</a:t>
                </a: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hu-H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88" y="2131973"/>
                <a:ext cx="5616624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/>
              <p:cNvSpPr txBox="1">
                <a:spLocks/>
              </p:cNvSpPr>
              <p:nvPr/>
            </p:nvSpPr>
            <p:spPr>
              <a:xfrm>
                <a:off x="3263688" y="4993344"/>
                <a:ext cx="5616624" cy="115212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zerete</a:t>
                </a: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m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 a sört: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szeretem </a:t>
                </a: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bort</a:t>
                </a: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:</a:t>
                </a: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88" y="4993344"/>
                <a:ext cx="5616624" cy="1152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6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Kötött változók átnevezése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kvantor által kötött változó átnevezhető, de a </a:t>
            </a:r>
            <a:r>
              <a:rPr lang="hu-HU" b="1" dirty="0"/>
              <a:t>hatáskörbe tartozó összes előfordulását</a:t>
            </a:r>
            <a:r>
              <a:rPr lang="hu-HU" dirty="0"/>
              <a:t> át kell nevezni!</a:t>
            </a:r>
          </a:p>
          <a:p>
            <a:r>
              <a:rPr lang="hu-HU" dirty="0"/>
              <a:t>Az eredetivel ekvivalens formulát kapunk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067821" y="4114011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32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Kötött és szabad változó-előfordulások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/>
                  <a:t>Definíció (Kötött változó-előfordulás):</a:t>
                </a:r>
              </a:p>
              <a:p>
                <a:pPr marL="0" indent="0">
                  <a:buNone/>
                </a:pPr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dirty="0"/>
                  <a:t> változó-előfordulás kötött, ha 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dirty="0"/>
                  <a:t> vagy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dirty="0"/>
                  <a:t> kvantor hatáskörében található.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(Szabad változó-előfordulás):</a:t>
                </a:r>
              </a:p>
              <a:p>
                <a:pPr marL="0" indent="0">
                  <a:buNone/>
                </a:pPr>
                <a:r>
                  <a:rPr lang="hu-HU" dirty="0"/>
                  <a:t>Egy változó-előfordulás szabad, ha nem kötött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4067821" y="5448296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24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Formula paraméterei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/>
                  <a:t>Definíció (Formula paramétere):</a:t>
                </a:r>
              </a:p>
              <a:p>
                <a:pPr marL="0" indent="0">
                  <a:buNone/>
                </a:pPr>
                <a:r>
                  <a:rPr lang="hu-HU" dirty="0"/>
                  <a:t>Egy változó paramétere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/>
                  <a:t> formulának, ha van szabad előfordulása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ben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/>
                  <a:t> paramétereinek halmazát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hu-HU" dirty="0"/>
                  <a:t>-fel jelöljük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 r="-1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4067821" y="4851136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11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Predikátumok, konstansok, változók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hu-HU" b="1" u="sng" dirty="0"/>
              <a:t>Predikátum:</a:t>
            </a:r>
            <a:r>
              <a:rPr lang="hu-HU" dirty="0"/>
              <a:t> Paraméterezett állítás.</a:t>
            </a:r>
          </a:p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r>
              <a:rPr lang="hu-HU" b="1" u="sng" dirty="0" smtClean="0"/>
              <a:t>Konstans</a:t>
            </a:r>
            <a:r>
              <a:rPr lang="hu-HU" b="1" u="sng" dirty="0"/>
              <a:t>:</a:t>
            </a:r>
            <a:r>
              <a:rPr lang="hu-HU" dirty="0"/>
              <a:t> Nevesített </a:t>
            </a:r>
            <a:r>
              <a:rPr lang="hu-HU" dirty="0" err="1"/>
              <a:t>term</a:t>
            </a:r>
            <a:r>
              <a:rPr lang="hu-HU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hu-HU" dirty="0"/>
          </a:p>
          <a:p>
            <a:pPr marL="0" indent="0">
              <a:spcAft>
                <a:spcPts val="1200"/>
              </a:spcAft>
              <a:buNone/>
            </a:pPr>
            <a:endParaRPr lang="hu-HU" b="1" u="sng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hu-HU" b="1" u="sng" dirty="0" smtClean="0"/>
              <a:t>Változó</a:t>
            </a:r>
            <a:r>
              <a:rPr lang="hu-HU" b="1" u="sng" dirty="0"/>
              <a:t>:</a:t>
            </a:r>
            <a:r>
              <a:rPr lang="hu-HU" dirty="0"/>
              <a:t> Helyettesíthető bármilyen </a:t>
            </a:r>
            <a:r>
              <a:rPr lang="hu-HU" dirty="0" err="1"/>
              <a:t>termmel</a:t>
            </a:r>
            <a:r>
              <a:rPr lang="hu-HU" dirty="0" smtClean="0"/>
              <a:t>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2448201" y="2090465"/>
                <a:ext cx="7247597" cy="12288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zerete</a:t>
                </a: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m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b="0" dirty="0" err="1" smtClean="0">
                    <a:solidFill>
                      <a:schemeClr val="tx1"/>
                    </a:solidFill>
                    <a:latin typeface="+mj-lt"/>
                  </a:rPr>
                  <a:t>-et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 szereti </a:t>
                </a:r>
                <a14:m>
                  <m:oMath xmlns:m="http://schemas.openxmlformats.org/officeDocument/2006/math">
                    <m:r>
                      <a:rPr lang="hu-H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-t: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01" y="2090465"/>
                <a:ext cx="7247597" cy="1228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1797775" y="4074026"/>
                <a:ext cx="8548448" cy="64807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: sör,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: bor,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:rántott hús,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: Gábor</a:t>
                </a:r>
                <a:endParaRPr lang="hu-H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75" y="4074026"/>
                <a:ext cx="8548448" cy="64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2515783" y="5931207"/>
                <a:ext cx="7247597" cy="64807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83" y="5931207"/>
                <a:ext cx="7247597" cy="648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Predikátum programozói szemmel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Predikátum = </a:t>
                </a:r>
                <a:r>
                  <a:rPr lang="hu-HU" b="1" dirty="0"/>
                  <a:t>Logikai (</a:t>
                </a:r>
                <a:r>
                  <a:rPr lang="hu-HU" b="1" dirty="0" err="1"/>
                  <a:t>bool</a:t>
                </a:r>
                <a:r>
                  <a:rPr lang="hu-HU" b="1" dirty="0"/>
                  <a:t>) függvény</a:t>
                </a:r>
              </a:p>
              <a:p>
                <a:pPr marL="0" indent="0">
                  <a:buNone/>
                </a:pPr>
                <a:r>
                  <a:rPr lang="hu-HU" dirty="0"/>
                  <a:t>Példák:</a:t>
                </a:r>
              </a:p>
              <a:p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𝑃𝑜𝑧𝑖𝑡𝑖𝑣𝐸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𝑁𝑎𝑔𝑦𝑜𝑏𝑏𝐸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𝑆𝑡𝑟𝑖𝑛𝑔𝐻𝑜𝑠𝑠𝑧𝑎𝑏𝑏𝐸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Fontos:</a:t>
                </a:r>
                <a:r>
                  <a:rPr lang="hu-HU" dirty="0"/>
                  <a:t> </a:t>
                </a:r>
                <a:r>
                  <a:rPr lang="hu-HU" dirty="0" smtClean="0"/>
                  <a:t>Predikátumok paraméterei termek (objektumok).</a:t>
                </a:r>
              </a:p>
              <a:p>
                <a:pPr marL="0" indent="0">
                  <a:buNone/>
                </a:pPr>
                <a:r>
                  <a:rPr lang="hu-HU" u="sng" dirty="0" smtClean="0"/>
                  <a:t>Következmény:</a:t>
                </a:r>
                <a:r>
                  <a:rPr lang="hu-HU" dirty="0" smtClean="0"/>
                  <a:t> </a:t>
                </a:r>
                <a:r>
                  <a:rPr lang="hu-HU" dirty="0"/>
                  <a:t>Predikátumok </a:t>
                </a:r>
                <a:r>
                  <a:rPr lang="hu-HU" dirty="0" smtClean="0"/>
                  <a:t>nem </a:t>
                </a:r>
                <a:r>
                  <a:rPr lang="hu-HU" dirty="0"/>
                  <a:t>ágyazhatók egymásba! Típushibát eredményezne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Kvantorok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Hogyan fejezzük ki?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dirty="0"/>
                  <a:t> változót „kötni” kell a két kvantor közül valamelyikkel: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u-HU" dirty="0"/>
                  <a:t>: </a:t>
                </a:r>
                <a:r>
                  <a:rPr lang="hu-HU" b="1" dirty="0"/>
                  <a:t>univerzális kvantor</a:t>
                </a:r>
                <a:r>
                  <a:rPr lang="hu-HU" dirty="0"/>
                  <a:t> = „minden”, „mindegyik”, „bármelyik”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u-HU" dirty="0"/>
                  <a:t>: </a:t>
                </a:r>
                <a:r>
                  <a:rPr lang="hu-HU" b="1" dirty="0"/>
                  <a:t>egzisztenciális kvantor</a:t>
                </a:r>
                <a:r>
                  <a:rPr lang="hu-HU" dirty="0"/>
                  <a:t> = „létezik”, „van olyan”, „valamelyik</a:t>
                </a:r>
                <a:r>
                  <a:rPr lang="hu-HU" dirty="0" smtClean="0"/>
                  <a:t>”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1405344" y="2231136"/>
                <a:ext cx="9076512" cy="12424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dirty="0" smtClean="0">
                    <a:solidFill>
                      <a:schemeClr val="tx1"/>
                    </a:solidFill>
                  </a:rPr>
                  <a:t>Gábor mindent/valamit</a:t>
                </a:r>
                <a:r>
                  <a:rPr lang="hu-HU" b="0" dirty="0" smtClean="0">
                    <a:solidFill>
                      <a:schemeClr val="tx1"/>
                    </a:solidFill>
                  </a:rPr>
                  <a:t> szeret: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</a:rPr>
                  <a:t>Gábort mindenki/valaki szereti: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44" y="2231136"/>
                <a:ext cx="9076512" cy="1242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Kvantorok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1712725" y="1828799"/>
                <a:ext cx="8461750" cy="410445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Gábor mindent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 szeret: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dirty="0">
                    <a:solidFill>
                      <a:schemeClr val="tx1"/>
                    </a:solidFill>
                    <a:latin typeface="+mj-lt"/>
                  </a:rPr>
                  <a:t>Van, aki szereti Gábort: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Gábor valamit szeret: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hu-HU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Gábort mindenki szereti: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hu-HU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Mindenki szeret valakit: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Van olyan ember, aki mindenkit szeret: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hu-HU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25" y="1828799"/>
                <a:ext cx="8461750" cy="410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7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Kvantorok programozói szemmel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Kvantor = </a:t>
                </a:r>
                <a:r>
                  <a:rPr lang="hu-HU" b="1" dirty="0" err="1"/>
                  <a:t>bool</a:t>
                </a:r>
                <a:r>
                  <a:rPr lang="hu-HU" b="1" dirty="0"/>
                  <a:t> függvény ciklussal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Példa:</a:t>
                </a:r>
                <a:r>
                  <a:rPr lang="hu-HU" dirty="0"/>
                  <a:t> Egzisztenciális kvantor –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2091172" y="3131840"/>
            <a:ext cx="7704856" cy="351155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P(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ExistsP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in 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(P(x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operátorok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A már ismert operátorok: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¬, ∧,∨,⇒,⇔,⨁</m:t>
                    </m:r>
                  </m:oMath>
                </a14:m>
                <a:endParaRPr lang="hu-HU" dirty="0"/>
              </a:p>
              <a:p>
                <a:r>
                  <a:rPr lang="hu-HU" dirty="0"/>
                  <a:t>Kvantor hatáskörében: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Kvantoros formulák összekapcsolására</a:t>
                </a:r>
                <a:r>
                  <a:rPr lang="hu-HU" dirty="0" smtClean="0"/>
                  <a:t>: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1540108" y="2598373"/>
                <a:ext cx="8806983" cy="160973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Van olyan ember, akit Gábor 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>szeret, de aki őt nem szereti:</a:t>
                </a:r>
                <a:br>
                  <a:rPr lang="hu-HU" b="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𝑆𝑧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)∧¬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𝑆𝑧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08" y="2598373"/>
                <a:ext cx="8806983" cy="160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1540108" y="4869362"/>
                <a:ext cx="8806983" cy="16334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dirty="0" smtClean="0">
                    <a:solidFill>
                      <a:schemeClr val="tx1"/>
                    </a:solidFill>
                    <a:latin typeface="+mj-lt"/>
                  </a:rPr>
                  <a:t>Ha nincs 2-vel osztható szám, akkor nincs 4-gyel osztható sem:</a:t>
                </a:r>
                <a:r>
                  <a:rPr lang="hu-HU" b="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hu-HU" b="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¬∃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𝑥𝑂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,2)⇒¬∃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𝑥𝑂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,4)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08" y="4869362"/>
                <a:ext cx="8806983" cy="1633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0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Formalizálási feladatok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067821" y="3423547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1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3. egyéni sém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2060"/>
      </a:hlink>
      <a:folHlink>
        <a:srgbClr val="002060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279CE0FF-84D3-46F1-A6E3-31EA507990A2}" vid="{71FCA2A7-D78C-42B2-81E4-DB9491E092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312</TotalTime>
  <Words>688</Words>
  <Application>Microsoft Office PowerPoint</Application>
  <PresentationFormat>Szélesvásznú</PresentationFormat>
  <Paragraphs>159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Courier New</vt:lpstr>
      <vt:lpstr>Georgia</vt:lpstr>
      <vt:lpstr>Trebuchet MS</vt:lpstr>
      <vt:lpstr>Wingdings 2</vt:lpstr>
      <vt:lpstr>Bemutató1_sablon</vt:lpstr>
      <vt:lpstr>Az informatika logikai alapjai</vt:lpstr>
      <vt:lpstr>0. rendű VS 1. rendű logika</vt:lpstr>
      <vt:lpstr>Predikátumok, konstansok, változók</vt:lpstr>
      <vt:lpstr>Predikátum programozói szemmel</vt:lpstr>
      <vt:lpstr>Kvantorok</vt:lpstr>
      <vt:lpstr>Kvantorok</vt:lpstr>
      <vt:lpstr>Kvantorok programozói szemmel</vt:lpstr>
      <vt:lpstr>Logikai operátorok</vt:lpstr>
      <vt:lpstr>Formalizálási feladatok</vt:lpstr>
      <vt:lpstr>Függvények</vt:lpstr>
      <vt:lpstr>Formalizálási feladatok függvényekkel</vt:lpstr>
      <vt:lpstr>Definíciók</vt:lpstr>
      <vt:lpstr>Definíciók</vt:lpstr>
      <vt:lpstr>Termek szintaktikai helyessége</vt:lpstr>
      <vt:lpstr>Definíciók</vt:lpstr>
      <vt:lpstr>Definíciók</vt:lpstr>
      <vt:lpstr>Formulák szintaktikai helyessége</vt:lpstr>
      <vt:lpstr>Kvantoros formulák</vt:lpstr>
      <vt:lpstr>Kvantor hatásköre</vt:lpstr>
      <vt:lpstr>Kötött változók átnevezése</vt:lpstr>
      <vt:lpstr>Kötött és szabad változó-előfordulások</vt:lpstr>
      <vt:lpstr>Formula paraméterei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informatika logikai alapjai</dc:title>
  <dc:creator>Gergely Kovasznai</dc:creator>
  <cp:lastModifiedBy>Gergely Kovasznai</cp:lastModifiedBy>
  <cp:revision>63</cp:revision>
  <dcterms:created xsi:type="dcterms:W3CDTF">2018-09-19T09:10:10Z</dcterms:created>
  <dcterms:modified xsi:type="dcterms:W3CDTF">2019-11-07T14:51:48Z</dcterms:modified>
</cp:coreProperties>
</file>