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B602"/>
    <a:srgbClr val="FFED01"/>
    <a:srgbClr val="F0A510"/>
    <a:srgbClr val="E1D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éma alapján készült stílus 1 – 4. jelölőszín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églalap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Lekerekített téglalap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Cím 7"/>
          <p:cNvSpPr>
            <a:spLocks noGrp="1"/>
          </p:cNvSpPr>
          <p:nvPr>
            <p:ph type="ctrTitle" hasCustomPrompt="1"/>
          </p:nvPr>
        </p:nvSpPr>
        <p:spPr>
          <a:xfrm>
            <a:off x="609600" y="2401887"/>
            <a:ext cx="11277600" cy="1046440"/>
          </a:xfrm>
        </p:spPr>
        <p:txBody>
          <a:bodyPr anchor="t" anchorCtr="0">
            <a:sp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hu-HU" dirty="0"/>
              <a:t>Az informatika logikai alapjai</a:t>
            </a:r>
            <a:endParaRPr kumimoji="0" lang="en-US" dirty="0"/>
          </a:p>
        </p:txBody>
      </p:sp>
      <p:sp>
        <p:nvSpPr>
          <p:cNvPr id="9" name="Alcím 8"/>
          <p:cNvSpPr>
            <a:spLocks noGrp="1"/>
          </p:cNvSpPr>
          <p:nvPr>
            <p:ph type="subTitle" idx="1"/>
          </p:nvPr>
        </p:nvSpPr>
        <p:spPr>
          <a:xfrm>
            <a:off x="609600" y="4149080"/>
            <a:ext cx="6604000" cy="1752600"/>
          </a:xfrm>
          <a:solidFill>
            <a:srgbClr val="E2F0D7">
              <a:alpha val="50196"/>
            </a:srgbClr>
          </a:solidFill>
        </p:spPr>
        <p:txBody>
          <a:bodyPr>
            <a:normAutofit/>
          </a:bodyPr>
          <a:lstStyle>
            <a:lvl1pPr marL="64008" indent="0" algn="l">
              <a:buNone/>
              <a:defRPr sz="32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/>
              <a:t>Kattintson ide az alcím mintájának szerkesztéséhez</a:t>
            </a:r>
            <a:endParaRPr kumimoji="0" lang="en-US" dirty="0"/>
          </a:p>
        </p:txBody>
      </p:sp>
      <p:sp>
        <p:nvSpPr>
          <p:cNvPr id="29" name="Dia számának helye 28"/>
          <p:cNvSpPr>
            <a:spLocks noGrp="1"/>
          </p:cNvSpPr>
          <p:nvPr>
            <p:ph type="sldNum" sz="quarter" idx="12"/>
          </p:nvPr>
        </p:nvSpPr>
        <p:spPr>
          <a:xfrm>
            <a:off x="9753600" y="6492240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3C73545F-054C-46B0-9E45-564F30F31FFF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Alcím 8"/>
          <p:cNvSpPr txBox="1">
            <a:spLocks/>
          </p:cNvSpPr>
          <p:nvPr/>
        </p:nvSpPr>
        <p:spPr>
          <a:xfrm>
            <a:off x="6532880" y="207850"/>
            <a:ext cx="5354320" cy="1752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64008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kumimoji="0" sz="260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2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00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hu-HU" sz="2000" i="1" dirty="0" err="1"/>
              <a:t>Kovásznai</a:t>
            </a:r>
            <a:r>
              <a:rPr lang="hu-HU" sz="2000" i="1" dirty="0"/>
              <a:t> Gergely</a:t>
            </a:r>
          </a:p>
          <a:p>
            <a:pPr algn="r"/>
            <a:r>
              <a:rPr lang="hu-HU" sz="2000" i="1" dirty="0"/>
              <a:t>Eszterházy</a:t>
            </a:r>
            <a:r>
              <a:rPr lang="hu-HU" sz="2000" i="1" baseline="0" dirty="0"/>
              <a:t> Károly Egyetem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416184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Ins="365760">
            <a:normAutofit/>
          </a:bodyPr>
          <a:lstStyle>
            <a:lvl1pPr>
              <a:defRPr sz="3200"/>
            </a:lvl1pPr>
          </a:lstStyle>
          <a:p>
            <a:r>
              <a:rPr kumimoji="0" lang="hu-HU"/>
              <a:t>Mintacím szerkesztése</a:t>
            </a:r>
            <a:endParaRPr kumimoji="0"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4000" y="1584001"/>
            <a:ext cx="11376000" cy="4980051"/>
          </a:xfrm>
          <a:solidFill>
            <a:srgbClr val="E2F0D7">
              <a:alpha val="50196"/>
            </a:srgbClr>
          </a:solidFill>
        </p:spPr>
        <p:txBody>
          <a:bodyPr lIns="0" tIns="0" rIns="0" bIns="0">
            <a:normAutofit/>
          </a:bodyPr>
          <a:lstStyle>
            <a:lvl1pPr>
              <a:spcAft>
                <a:spcPts val="600"/>
              </a:spcAft>
              <a:defRPr sz="2800"/>
            </a:lvl1pPr>
            <a:lvl2pPr>
              <a:spcAft>
                <a:spcPts val="600"/>
              </a:spcAft>
              <a:defRPr sz="2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2400"/>
            </a:lvl3pPr>
            <a:lvl4pPr>
              <a:spcAft>
                <a:spcPts val="600"/>
              </a:spcAft>
              <a:defRPr sz="2400"/>
            </a:lvl4pPr>
            <a:lvl5pPr>
              <a:spcAft>
                <a:spcPts val="600"/>
              </a:spcAft>
              <a:defRPr sz="2000"/>
            </a:lvl5pPr>
          </a:lstStyle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AD6C-3BB5-42A0-A9C1-7845BDA18F64}" type="datetimeFigureOut">
              <a:rPr lang="hu-HU" smtClean="0"/>
              <a:t>2020. 11. 20.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3545F-054C-46B0-9E45-564F30F31FF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0588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Ins="365760">
            <a:normAutofit/>
          </a:bodyPr>
          <a:lstStyle>
            <a:lvl1pPr>
              <a:defRPr sz="3200"/>
            </a:lvl1pPr>
          </a:lstStyle>
          <a:p>
            <a:r>
              <a:rPr kumimoji="0" lang="hu-HU"/>
              <a:t>Mintacím szerkesztése</a:t>
            </a:r>
            <a:endParaRPr kumimoji="0"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AD6C-3BB5-42A0-A9C1-7845BDA18F64}" type="datetimeFigureOut">
              <a:rPr lang="hu-HU" smtClean="0"/>
              <a:t>2020. 11. 20.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3545F-054C-46B0-9E45-564F30F31FFF}" type="slidenum">
              <a:rPr lang="hu-HU" smtClean="0"/>
              <a:t>‹#›</a:t>
            </a:fld>
            <a:endParaRPr lang="hu-HU"/>
          </a:p>
        </p:txBody>
      </p:sp>
      <p:sp>
        <p:nvSpPr>
          <p:cNvPr id="8" name="Tartalom helye 2"/>
          <p:cNvSpPr txBox="1">
            <a:spLocks/>
          </p:cNvSpPr>
          <p:nvPr/>
        </p:nvSpPr>
        <p:spPr>
          <a:xfrm>
            <a:off x="3442562" y="3573017"/>
            <a:ext cx="5002076" cy="798195"/>
          </a:xfrm>
          <a:prstGeom prst="rect">
            <a:avLst/>
          </a:prstGeom>
          <a:gradFill flip="none" rotWithShape="1">
            <a:gsLst>
              <a:gs pos="0">
                <a:srgbClr val="F0A510"/>
              </a:gs>
              <a:gs pos="48000">
                <a:srgbClr val="FEB602"/>
              </a:gs>
              <a:gs pos="100000">
                <a:srgbClr val="FFC000"/>
              </a:gs>
            </a:gsLst>
            <a:path path="rect">
              <a:fillToRect t="100000" r="100000"/>
            </a:path>
            <a:tileRect l="-100000" b="-10000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sz="3200" dirty="0">
                <a:solidFill>
                  <a:schemeClr val="tx1"/>
                </a:solidFill>
                <a:latin typeface="+mj-lt"/>
              </a:rPr>
              <a:t>Feladatmegoldás</a:t>
            </a:r>
            <a:r>
              <a:rPr lang="hu-HU" sz="3600" dirty="0">
                <a:solidFill>
                  <a:schemeClr val="tx1"/>
                </a:solidFill>
                <a:latin typeface="+mj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70486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églalap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Téglalap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Téglalap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Téglalap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Téglalap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Téglalap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Cím helye 21"/>
          <p:cNvSpPr>
            <a:spLocks noGrp="1"/>
          </p:cNvSpPr>
          <p:nvPr>
            <p:ph type="title"/>
          </p:nvPr>
        </p:nvSpPr>
        <p:spPr>
          <a:xfrm>
            <a:off x="0" y="304801"/>
            <a:ext cx="11887200" cy="984885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vert="horz" lIns="640080" tIns="0" bIns="365760" anchor="t" anchorCtr="0">
            <a:normAutofit/>
          </a:bodyPr>
          <a:lstStyle/>
          <a:p>
            <a:r>
              <a:rPr kumimoji="0" lang="hu-HU" dirty="0"/>
              <a:t>Mintacím szerkesztése</a:t>
            </a:r>
            <a:endParaRPr kumimoji="0" lang="en-US" dirty="0"/>
          </a:p>
        </p:txBody>
      </p:sp>
      <p:sp>
        <p:nvSpPr>
          <p:cNvPr id="13" name="Szöveg helye 1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10972800" cy="48981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u-HU" dirty="0"/>
              <a:t>Mintaszöveg szerkesztése</a:t>
            </a:r>
          </a:p>
          <a:p>
            <a:pPr lvl="1" eaLnBrk="1" latinLnBrk="0" hangingPunct="1"/>
            <a:r>
              <a:rPr kumimoji="0" lang="hu-HU" dirty="0"/>
              <a:t>Második szint</a:t>
            </a:r>
          </a:p>
          <a:p>
            <a:pPr lvl="2" eaLnBrk="1" latinLnBrk="0" hangingPunct="1"/>
            <a:r>
              <a:rPr kumimoji="0" lang="hu-HU" dirty="0"/>
              <a:t>Harmadik szint</a:t>
            </a:r>
          </a:p>
          <a:p>
            <a:pPr lvl="3" eaLnBrk="1" latinLnBrk="0" hangingPunct="1"/>
            <a:r>
              <a:rPr kumimoji="0" lang="hu-HU" dirty="0"/>
              <a:t>Negyedik szint</a:t>
            </a:r>
          </a:p>
          <a:p>
            <a:pPr lvl="4" eaLnBrk="1" latinLnBrk="0" hangingPunct="1"/>
            <a:r>
              <a:rPr kumimoji="0" lang="hu-HU" dirty="0"/>
              <a:t>Ötödik szint</a:t>
            </a:r>
            <a:endParaRPr kumimoji="0" lang="en-US" dirty="0"/>
          </a:p>
        </p:txBody>
      </p:sp>
      <p:sp>
        <p:nvSpPr>
          <p:cNvPr id="14" name="Dátum helye 13"/>
          <p:cNvSpPr>
            <a:spLocks noGrp="1"/>
          </p:cNvSpPr>
          <p:nvPr>
            <p:ph type="dt" sz="half" idx="2"/>
          </p:nvPr>
        </p:nvSpPr>
        <p:spPr>
          <a:xfrm>
            <a:off x="10915648" y="0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516AD6C-3BB5-42A0-A9C1-7845BDA18F64}" type="datetimeFigureOut">
              <a:rPr lang="hu-HU" smtClean="0"/>
              <a:t>2020. 11. 20.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3"/>
          </p:nvPr>
        </p:nvSpPr>
        <p:spPr>
          <a:xfrm>
            <a:off x="9144000" y="0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hu-HU"/>
          </a:p>
        </p:txBody>
      </p:sp>
      <p:sp>
        <p:nvSpPr>
          <p:cNvPr id="23" name="Dia számának helye 22"/>
          <p:cNvSpPr>
            <a:spLocks noGrp="1"/>
          </p:cNvSpPr>
          <p:nvPr>
            <p:ph type="sldNum" sz="quarter" idx="4"/>
          </p:nvPr>
        </p:nvSpPr>
        <p:spPr>
          <a:xfrm>
            <a:off x="9855200" y="6492240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3C73545F-054C-46B0-9E45-564F30F31FF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2892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accent2">
              <a:lumMod val="50000"/>
            </a:schemeClr>
          </a:solidFill>
          <a:latin typeface="+mj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j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j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j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j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Az informatika logikai alapjai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Normálformák elsőrendű logikában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1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KNF-re hozás algoritmusa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hu-HU" dirty="0"/>
                  <a:t>Prenexizálás =&gt;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u-HU">
                        <a:latin typeface="Cambria Math" panose="02040503050406030204" pitchFamily="18" charset="0"/>
                      </a:rPr>
                      <m:t>O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u-HU" i="1">
                        <a:latin typeface="Cambria Math" panose="02040503050406030204" pitchFamily="18" charset="0"/>
                      </a:rPr>
                      <m:t>…</m:t>
                    </m:r>
                    <m:r>
                      <m:rPr>
                        <m:sty m:val="p"/>
                      </m:rPr>
                      <a:rPr lang="hu-HU">
                        <a:latin typeface="Cambria Math" panose="02040503050406030204" pitchFamily="18" charset="0"/>
                      </a:rPr>
                      <m:t>O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hu-HU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hu-HU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hu-HU" dirty="0" err="1"/>
                  <a:t>Skolemizálás</a:t>
                </a:r>
                <a:r>
                  <a:rPr lang="hu-HU" dirty="0"/>
                  <a:t> =&gt;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u-HU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hu-HU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hu-HU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hu-HU" dirty="0"/>
                  <a:t>Az </a:t>
                </a:r>
                <a14:m>
                  <m:oMath xmlns:m="http://schemas.openxmlformats.org/officeDocument/2006/math">
                    <m:r>
                      <a:rPr lang="hu-HU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hu-HU" dirty="0"/>
                  <a:t> KNF-re hozása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hu-HU" dirty="0" err="1"/>
                  <a:t>Klózokra</a:t>
                </a:r>
                <a:r>
                  <a:rPr lang="hu-HU" dirty="0"/>
                  <a:t> bontás</a:t>
                </a:r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:r>
                  <a:rPr lang="hu-HU" u="sng" dirty="0" err="1"/>
                  <a:t>Klózokra</a:t>
                </a:r>
                <a:r>
                  <a:rPr lang="hu-HU" u="sng" dirty="0"/>
                  <a:t> bontás azonossága: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⟺    ∀</m:t>
                      </m:r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𝑥𝐴</m:t>
                      </m:r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∧∀</m:t>
                      </m:r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𝑥𝐵</m:t>
                      </m:r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:r>
                  <a:rPr lang="hu-HU" u="sng" dirty="0"/>
                  <a:t>Felesleges kvantor eltüntetése: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u-HU">
                        <a:latin typeface="Cambria Math" panose="02040503050406030204" pitchFamily="18" charset="0"/>
                      </a:rPr>
                      <m:t>O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    ⟺    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hu-HU" dirty="0"/>
                  <a:t>, ha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𝑃𝑎𝑟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9" t="-2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0983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KNF-re hozás optimális algoritmusa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hu-HU" dirty="0"/>
                  <a:t>XOR/ekvivalencia/implikáció eltüntetése, negációk bevitele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hu-HU"/>
                  <a:t>Változótiszta alakra hozás</a:t>
                </a:r>
                <a:endParaRPr lang="hu-HU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hu-HU" dirty="0" err="1"/>
                  <a:t>Prenexizálás</a:t>
                </a:r>
                <a:r>
                  <a:rPr lang="hu-HU" dirty="0"/>
                  <a:t>: kvantorok előre (sorrendet tartva!)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hu-HU" dirty="0" err="1"/>
                  <a:t>Skolemizálás</a:t>
                </a:r>
                <a:r>
                  <a:rPr lang="hu-HU" dirty="0"/>
                  <a:t> =&gt;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u-HU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hu-HU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hu-HU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hu-HU" dirty="0"/>
                  <a:t>Az </a:t>
                </a:r>
                <a14:m>
                  <m:oMath xmlns:m="http://schemas.openxmlformats.org/officeDocument/2006/math">
                    <m:r>
                      <a:rPr lang="hu-HU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hu-HU" dirty="0"/>
                  <a:t> KNF-re hozása: disztributivitás alkalmazása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hu-HU" dirty="0" err="1"/>
                  <a:t>Klózokra</a:t>
                </a:r>
                <a:r>
                  <a:rPr lang="hu-HU" dirty="0"/>
                  <a:t> bontás</a:t>
                </a:r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:r>
                  <a:rPr lang="hu-HU" u="sng" dirty="0"/>
                  <a:t>Változótiszta alak:</a:t>
                </a:r>
                <a:r>
                  <a:rPr lang="hu-HU" dirty="0"/>
                  <a:t> A formulában minden kvantor különböző változót köt, illetve ezeknek a változóknak nincs szabad előfordulása.</a:t>
                </a:r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9" t="-2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7571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Mik a célok?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hu-HU" dirty="0"/>
              <a:t>A KNF/DNF „kiterjesztése” 1. rendű logikára</a:t>
            </a:r>
          </a:p>
          <a:p>
            <a:pPr>
              <a:spcAft>
                <a:spcPts val="1200"/>
              </a:spcAft>
            </a:pPr>
            <a:endParaRPr lang="hu-HU" dirty="0"/>
          </a:p>
          <a:p>
            <a:pPr>
              <a:spcAft>
                <a:spcPts val="1200"/>
              </a:spcAft>
            </a:pPr>
            <a:r>
              <a:rPr lang="hu-HU" dirty="0"/>
              <a:t>Kvantorok kezelésére azonosságok tanulása</a:t>
            </a:r>
          </a:p>
          <a:p>
            <a:pPr>
              <a:spcAft>
                <a:spcPts val="1200"/>
              </a:spcAft>
            </a:pPr>
            <a:endParaRPr lang="hu-HU" dirty="0"/>
          </a:p>
          <a:p>
            <a:pPr>
              <a:spcAft>
                <a:spcPts val="1200"/>
              </a:spcAft>
            </a:pPr>
            <a:r>
              <a:rPr lang="hu-HU" dirty="0"/>
              <a:t>KNF-re hozás =&gt; </a:t>
            </a:r>
            <a:r>
              <a:rPr lang="hu-HU"/>
              <a:t>rezolúció használata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27980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az, ami nem változik?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hu-HU" dirty="0"/>
                  <a:t>Ha nincsenek a formulában kvantorok, az összes eddig használt azonosság használható, pl.:</a:t>
                </a:r>
              </a:p>
              <a:p>
                <a:r>
                  <a:rPr lang="hu-HU" dirty="0"/>
                  <a:t>XOR/ekvivalencia/implikáció eltüntetése</a:t>
                </a:r>
              </a:p>
              <a:p>
                <a:endParaRPr lang="hu-HU" dirty="0"/>
              </a:p>
              <a:p>
                <a:r>
                  <a:rPr lang="hu-HU" dirty="0"/>
                  <a:t>De Morgan azonosságok</a:t>
                </a:r>
                <a:br>
                  <a:rPr lang="hu-HU" dirty="0"/>
                </a:br>
                <a14:m>
                  <m:oMath xmlns:m="http://schemas.openxmlformats.org/officeDocument/2006/math">
                    <m:r>
                      <a:rPr lang="hu-HU" sz="240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d>
                      <m:dPr>
                        <m:ctrlPr>
                          <a:rPr lang="hu-HU" sz="24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4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hu-HU" sz="24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hu-HU" sz="24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hu-HU" sz="24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≡   ¬</m:t>
                    </m:r>
                    <m:r>
                      <a:rPr lang="hu-HU" sz="24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hu-HU" sz="24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∨¬</m:t>
                    </m:r>
                    <m:r>
                      <a:rPr lang="hu-HU" sz="24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br>
                  <a:rPr lang="hu-HU" sz="2400" dirty="0">
                    <a:solidFill>
                      <a:schemeClr val="accent2">
                        <a:lumMod val="50000"/>
                      </a:schemeClr>
                    </a:solidFill>
                  </a:rPr>
                </a:br>
                <a14:m>
                  <m:oMath xmlns:m="http://schemas.openxmlformats.org/officeDocument/2006/math">
                    <m:r>
                      <a:rPr lang="hu-HU" sz="24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¬(</m:t>
                    </m:r>
                    <m:r>
                      <a:rPr lang="hu-HU" sz="24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hu-HU" sz="24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hu-HU" sz="24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hu-HU" sz="24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  ≡   ¬</m:t>
                    </m:r>
                    <m:r>
                      <a:rPr lang="hu-HU" sz="24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hu-HU" sz="24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∧¬</m:t>
                    </m:r>
                    <m:r>
                      <a:rPr lang="hu-HU" sz="24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hu-HU" sz="2400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endParaRPr lang="hu-HU" dirty="0"/>
              </a:p>
              <a:p>
                <a:r>
                  <a:rPr lang="hu-HU" dirty="0"/>
                  <a:t>Disztributivitás azonosságai</a:t>
                </a:r>
                <a:br>
                  <a:rPr lang="hu-HU" dirty="0"/>
                </a:br>
                <a14:m>
                  <m:oMath xmlns:m="http://schemas.openxmlformats.org/officeDocument/2006/math">
                    <m:r>
                      <a:rPr lang="hu-HU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hu-H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hu-H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hu-H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hu-H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hu-H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≡   </m:t>
                    </m:r>
                    <m:d>
                      <m:dPr>
                        <m:ctrlPr>
                          <a:rPr lang="hu-H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hu-H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hu-H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hu-H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hu-H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hu-H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hu-H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br>
                  <a:rPr lang="hu-HU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hu-HU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hu-H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∨(</m:t>
                    </m:r>
                    <m:r>
                      <a:rPr lang="hu-H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hu-H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hu-H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hu-H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  ≡   (</m:t>
                    </m:r>
                    <m:r>
                      <a:rPr lang="hu-H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hu-H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hu-H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hu-H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)∧(</m:t>
                    </m:r>
                    <m:r>
                      <a:rPr lang="hu-H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hu-H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hu-H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hu-H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hu-HU" sz="2400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9" t="-293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404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Mi legyen a kvantorokkal? – </a:t>
            </a:r>
            <a:r>
              <a:rPr lang="hu-HU" dirty="0" err="1"/>
              <a:t>Prenex</a:t>
            </a:r>
            <a:r>
              <a:rPr lang="hu-HU" dirty="0"/>
              <a:t> normálforma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hu-HU" dirty="0"/>
                  <a:t>Mielőtt KNF/DNF-re hozunk, </a:t>
                </a:r>
                <a:r>
                  <a:rPr lang="hu-HU" b="1" dirty="0" err="1"/>
                  <a:t>prenex</a:t>
                </a:r>
                <a:r>
                  <a:rPr lang="hu-HU" b="1" dirty="0"/>
                  <a:t> normálformára</a:t>
                </a:r>
                <a:r>
                  <a:rPr lang="hu-HU" dirty="0"/>
                  <a:t> hozzuk a formulát.</a:t>
                </a:r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:r>
                  <a:rPr lang="hu-HU" b="1" u="sng" dirty="0"/>
                  <a:t>Definíció (</a:t>
                </a:r>
                <a:r>
                  <a:rPr lang="hu-HU" b="1" u="sng" dirty="0" err="1"/>
                  <a:t>Prenex</a:t>
                </a:r>
                <a:r>
                  <a:rPr lang="hu-HU" b="1" u="sng" dirty="0"/>
                  <a:t> normálforma):</a:t>
                </a:r>
              </a:p>
              <a:p>
                <a:pPr marL="0" indent="0">
                  <a:buNone/>
                </a:pPr>
                <a:r>
                  <a:rPr lang="hu-HU" dirty="0"/>
                  <a:t>Egy formula </a:t>
                </a:r>
                <a:r>
                  <a:rPr lang="hu-HU" dirty="0" err="1"/>
                  <a:t>prenex</a:t>
                </a:r>
                <a:r>
                  <a:rPr lang="hu-HU" dirty="0"/>
                  <a:t> normálformában van, ha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hu-HU">
                          <a:latin typeface="Cambria Math" panose="02040503050406030204" pitchFamily="18" charset="0"/>
                        </a:rPr>
                        <m:t>O</m:t>
                      </m:r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hu-HU" i="1">
                          <a:latin typeface="Cambria Math" panose="02040503050406030204" pitchFamily="18" charset="0"/>
                        </a:rPr>
                        <m:t>…</m:t>
                      </m:r>
                      <m:r>
                        <m:rPr>
                          <m:sty m:val="p"/>
                        </m:rPr>
                        <a:rPr lang="hu-HU">
                          <a:latin typeface="Cambria Math" panose="02040503050406030204" pitchFamily="18" charset="0"/>
                        </a:rPr>
                        <m:t>O</m:t>
                      </m:r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hu-H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:r>
                  <a:rPr lang="hu-HU" dirty="0"/>
                  <a:t>alakú, ahol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u-HU">
                        <a:latin typeface="Cambria Math" panose="02040503050406030204" pitchFamily="18" charset="0"/>
                      </a:rPr>
                      <m:t>O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∀,∃</m:t>
                        </m:r>
                      </m:e>
                    </m:d>
                  </m:oMath>
                </a14:m>
                <a:r>
                  <a:rPr lang="hu-HU" dirty="0"/>
                  <a:t> és </a:t>
                </a:r>
                <a14:m>
                  <m:oMath xmlns:m="http://schemas.openxmlformats.org/officeDocument/2006/math">
                    <m:r>
                      <a:rPr lang="hu-HU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hu-HU" dirty="0"/>
                  <a:t> kvantormentes.</a:t>
                </a:r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9" t="-2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2260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Prenexizálás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hu-HU" b="1" u="sng" dirty="0"/>
                  <a:t>(Kvantoros) De Morgan azonosságok:</a:t>
                </a:r>
                <a:br>
                  <a:rPr lang="hu-HU" b="1" u="sng" dirty="0"/>
                </a:br>
                <a:br>
                  <a:rPr lang="hu-HU" b="1" u="sng" dirty="0"/>
                </a:b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¬∀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⟺     ∃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¬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br>
                  <a:rPr lang="hu-HU" dirty="0"/>
                </a:b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¬∃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⟺     ∀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¬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hu-HU" dirty="0"/>
              </a:p>
              <a:p>
                <a:pPr marL="514350" indent="-514350">
                  <a:buFont typeface="+mj-lt"/>
                  <a:buAutoNum type="arabicPeriod"/>
                </a:pPr>
                <a:endParaRPr lang="hu-HU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hu-HU" b="1" u="sng" dirty="0"/>
                  <a:t>Kvantorkiemelés:</a:t>
                </a:r>
                <a:br>
                  <a:rPr lang="hu-HU" dirty="0"/>
                </a:br>
                <a:br>
                  <a:rPr lang="hu-HU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u-HU">
                        <a:latin typeface="Cambria Math" panose="02040503050406030204" pitchFamily="18" charset="0"/>
                      </a:rPr>
                      <m:t>O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 ∘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⟺     </m:t>
                    </m:r>
                    <m:r>
                      <m:rPr>
                        <m:sty m:val="p"/>
                      </m:rPr>
                      <a:rPr lang="hu-HU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 ∘</m:t>
                        </m:r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br>
                  <a:rPr lang="hu-HU" dirty="0"/>
                </a:br>
                <a:br>
                  <a:rPr lang="hu-HU" dirty="0"/>
                </a:br>
                <a:r>
                  <a:rPr lang="hu-HU" dirty="0"/>
                  <a:t>ahol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u-HU">
                        <a:latin typeface="Cambria Math" panose="02040503050406030204" pitchFamily="18" charset="0"/>
                      </a:rPr>
                      <m:t>O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∀,∃</m:t>
                        </m:r>
                      </m:e>
                    </m:d>
                  </m:oMath>
                </a14:m>
                <a:r>
                  <a:rPr lang="hu-HU" dirty="0"/>
                  <a:t>,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∘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∧,∨</m:t>
                        </m:r>
                      </m:e>
                    </m:d>
                  </m:oMath>
                </a14:m>
                <a:r>
                  <a:rPr lang="hu-HU" dirty="0"/>
                  <a:t> és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𝑃𝑎𝑟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22" t="-2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155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KNF/DNF-re hozás algoritmusa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hu-HU" dirty="0"/>
                  <a:t>Prenexizálás =&gt;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u-HU">
                        <a:latin typeface="Cambria Math" panose="02040503050406030204" pitchFamily="18" charset="0"/>
                      </a:rPr>
                      <m:t>O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u-HU" i="1">
                        <a:latin typeface="Cambria Math" panose="02040503050406030204" pitchFamily="18" charset="0"/>
                      </a:rPr>
                      <m:t>…</m:t>
                    </m:r>
                    <m:r>
                      <m:rPr>
                        <m:sty m:val="p"/>
                      </m:rPr>
                      <a:rPr lang="hu-HU">
                        <a:latin typeface="Cambria Math" panose="02040503050406030204" pitchFamily="18" charset="0"/>
                      </a:rPr>
                      <m:t>O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hu-HU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hu-HU" dirty="0"/>
              </a:p>
              <a:p>
                <a:pPr marL="514350" indent="-514350">
                  <a:buFont typeface="+mj-lt"/>
                  <a:buAutoNum type="arabicPeriod"/>
                </a:pPr>
                <a:endParaRPr lang="hu-HU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hu-HU" dirty="0" err="1"/>
                  <a:t>Skolemizálás</a:t>
                </a:r>
                <a:r>
                  <a:rPr lang="hu-HU" dirty="0"/>
                  <a:t> =&gt;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u-HU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hu-HU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hu-HU" dirty="0"/>
              </a:p>
              <a:p>
                <a:pPr marL="514350" indent="-514350">
                  <a:buFont typeface="+mj-lt"/>
                  <a:buAutoNum type="arabicPeriod"/>
                </a:pPr>
                <a:endParaRPr lang="hu-HU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hu-HU" dirty="0"/>
                  <a:t>Az </a:t>
                </a:r>
                <a14:m>
                  <m:oMath xmlns:m="http://schemas.openxmlformats.org/officeDocument/2006/math">
                    <m:r>
                      <a:rPr lang="hu-HU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hu-HU" dirty="0"/>
                  <a:t> KNF/DNF-re hozása</a:t>
                </a:r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:r>
                  <a:rPr lang="hu-HU" b="1" u="sng" dirty="0" err="1"/>
                  <a:t>Skolemizálás</a:t>
                </a:r>
                <a:r>
                  <a:rPr lang="hu-HU" b="1" u="sng" dirty="0"/>
                  <a:t>:</a:t>
                </a:r>
                <a:r>
                  <a:rPr lang="hu-HU" dirty="0"/>
                  <a:t> Egzisztenciális kvantorok (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hu-HU" dirty="0"/>
                  <a:t>) eltüntetése</a:t>
                </a:r>
              </a:p>
              <a:p>
                <a:pPr marL="0" indent="0">
                  <a:buNone/>
                </a:pPr>
                <a:r>
                  <a:rPr lang="hu-HU" sz="2400" i="1" dirty="0"/>
                  <a:t>(</a:t>
                </a:r>
                <a:r>
                  <a:rPr lang="hu-HU" sz="2400" i="1" dirty="0" err="1"/>
                  <a:t>Thoralf</a:t>
                </a:r>
                <a:r>
                  <a:rPr lang="hu-HU" sz="2400" i="1" dirty="0"/>
                  <a:t> </a:t>
                </a:r>
                <a:r>
                  <a:rPr lang="hu-HU" sz="2400" i="1" dirty="0" err="1"/>
                  <a:t>Skolem</a:t>
                </a:r>
                <a:r>
                  <a:rPr lang="hu-HU" sz="2400" i="1" dirty="0"/>
                  <a:t> </a:t>
                </a:r>
                <a:r>
                  <a:rPr lang="en-US" sz="2400" i="1" dirty="0" err="1"/>
                  <a:t>norvég</a:t>
                </a:r>
                <a:r>
                  <a:rPr lang="hu-HU" sz="2400" i="1" dirty="0"/>
                  <a:t> matematikus nyomán)</a:t>
                </a:r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9" t="-2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1440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Skolemizálás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hu-HU" b="1" u="sng" dirty="0"/>
                  <a:t>Egzisztenciális kvantor eliminálása: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…∀</m:t>
                      </m:r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hu-HU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⇕</m:t>
                      </m:r>
                    </m:oMath>
                  </m:oMathPara>
                </a14:m>
                <a:endParaRPr lang="hu-HU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…∀</m:t>
                      </m:r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hu-HU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{"/>
                          <m:endChr m:val="}"/>
                          <m:ctrlP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hu-H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hu-H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hu-H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:r>
                  <a:rPr lang="hu-HU" dirty="0"/>
                  <a:t>ahol </a:t>
                </a:r>
                <a14:m>
                  <m:oMath xmlns:m="http://schemas.openxmlformats.org/officeDocument/2006/math">
                    <m:r>
                      <a:rPr lang="hu-HU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hu-HU" dirty="0"/>
                  <a:t> </a:t>
                </a:r>
                <a:r>
                  <a:rPr lang="hu-HU" u="sng" dirty="0"/>
                  <a:t>új</a:t>
                </a:r>
                <a:r>
                  <a:rPr lang="hu-HU" dirty="0"/>
                  <a:t> függvény.</a:t>
                </a:r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:r>
                  <a:rPr lang="hu-HU" u="sng" dirty="0"/>
                  <a:t>Speciális eset: </a:t>
                </a:r>
                <a:r>
                  <a:rPr lang="hu-HU" dirty="0"/>
                  <a:t>Ha az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dirty="0"/>
                  <a:t>a legkülső kvantor, akkor </a:t>
                </a:r>
                <a14:m>
                  <m:oMath xmlns:m="http://schemas.openxmlformats.org/officeDocument/2006/math">
                    <m:r>
                      <a:rPr lang="hu-HU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hu-HU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hu-HU" dirty="0"/>
                  <a:t>, azaz </a:t>
                </a:r>
                <a14:m>
                  <m:oMath xmlns:m="http://schemas.openxmlformats.org/officeDocument/2006/math">
                    <m:r>
                      <a:rPr lang="hu-HU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hu-HU" dirty="0"/>
                  <a:t> konstans lesz.</a:t>
                </a:r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9" t="-2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artalom helye 2"/>
          <p:cNvSpPr txBox="1">
            <a:spLocks/>
          </p:cNvSpPr>
          <p:nvPr/>
        </p:nvSpPr>
        <p:spPr>
          <a:xfrm>
            <a:off x="4196221" y="5765857"/>
            <a:ext cx="3751557" cy="798195"/>
          </a:xfrm>
          <a:prstGeom prst="rect">
            <a:avLst/>
          </a:prstGeom>
          <a:gradFill flip="none" rotWithShape="1">
            <a:gsLst>
              <a:gs pos="0">
                <a:srgbClr val="F0A510"/>
              </a:gs>
              <a:gs pos="48000">
                <a:srgbClr val="FEB602"/>
              </a:gs>
              <a:gs pos="100000">
                <a:srgbClr val="FFC000"/>
              </a:gs>
            </a:gsLst>
            <a:path path="rect">
              <a:fillToRect t="100000" r="100000"/>
            </a:path>
            <a:tileRect l="-100000" b="-10000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dirty="0">
                <a:solidFill>
                  <a:schemeClr val="tx1"/>
                </a:solidFill>
                <a:latin typeface="+mj-lt"/>
              </a:rPr>
              <a:t>Feladatmegoldás</a:t>
            </a:r>
            <a:r>
              <a:rPr lang="hu-HU" sz="3600" dirty="0">
                <a:solidFill>
                  <a:schemeClr val="tx1"/>
                </a:solidFill>
                <a:latin typeface="+mj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09231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KNF = </a:t>
            </a:r>
            <a:r>
              <a:rPr lang="hu-HU" dirty="0" err="1"/>
              <a:t>Klóz</a:t>
            </a:r>
            <a:r>
              <a:rPr lang="hu-HU" dirty="0"/>
              <a:t> normálforma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/>
                  <a:t>A </a:t>
                </a:r>
                <a:r>
                  <a:rPr lang="hu-HU" dirty="0" err="1"/>
                  <a:t>szolverek</a:t>
                </a:r>
                <a:r>
                  <a:rPr lang="hu-HU" dirty="0"/>
                  <a:t> standard input formátuma</a:t>
                </a:r>
              </a:p>
              <a:p>
                <a:endParaRPr lang="hu-HU" dirty="0"/>
              </a:p>
              <a:p>
                <a:r>
                  <a:rPr lang="hu-HU" dirty="0"/>
                  <a:t>Mi változik a KNF definíciójában 1. rendű logika esetén?</a:t>
                </a:r>
              </a:p>
              <a:p>
                <a:pPr lvl="1"/>
                <a:r>
                  <a:rPr lang="hu-HU" dirty="0"/>
                  <a:t>Ítéletváltozó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</m:oMath>
                </a14:m>
                <a:r>
                  <a:rPr lang="hu-HU" dirty="0"/>
                  <a:t> Atom</a:t>
                </a:r>
              </a:p>
              <a:p>
                <a:pPr lvl="1"/>
                <a:r>
                  <a:rPr lang="hu-HU" dirty="0" err="1"/>
                  <a:t>Klóz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 </m:t>
                    </m:r>
                  </m:oMath>
                </a14:m>
                <a:r>
                  <a:rPr lang="hu-HU" dirty="0"/>
                  <a:t>Univerzális kvantorokat az elejére „gyűjtjük”</a:t>
                </a:r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7" t="-2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0427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Definíciók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hu-HU" b="1" u="sng" dirty="0"/>
                  <a:t>Definíció (Literál):</a:t>
                </a:r>
              </a:p>
              <a:p>
                <a:pPr marL="0" indent="0">
                  <a:buNone/>
                </a:pPr>
                <a:r>
                  <a:rPr lang="hu-HU" dirty="0"/>
                  <a:t>A literál egy atom vagy annak negáltja.</a:t>
                </a:r>
              </a:p>
              <a:p>
                <a:pPr marL="0" indent="0">
                  <a:buNone/>
                </a:pPr>
                <a:r>
                  <a:rPr lang="hu-HU" b="1" u="sng" dirty="0"/>
                  <a:t>Definíció (Elemi </a:t>
                </a:r>
                <a:r>
                  <a:rPr lang="hu-HU" b="1" u="sng" dirty="0" err="1"/>
                  <a:t>diszjunkció</a:t>
                </a:r>
                <a:r>
                  <a:rPr lang="hu-HU" b="1" u="sng" dirty="0"/>
                  <a:t>, </a:t>
                </a:r>
                <a:r>
                  <a:rPr lang="hu-HU" b="1" u="sng" dirty="0" err="1"/>
                  <a:t>klóz</a:t>
                </a:r>
                <a:r>
                  <a:rPr lang="hu-HU" b="1" u="sng" dirty="0"/>
                  <a:t>):</a:t>
                </a:r>
              </a:p>
              <a:p>
                <a:pPr marL="0" indent="0">
                  <a:buNone/>
                </a:pPr>
                <a:r>
                  <a:rPr lang="hu-HU" dirty="0" err="1"/>
                  <a:t>Klóznak</a:t>
                </a:r>
                <a:r>
                  <a:rPr lang="hu-HU" dirty="0"/>
                  <a:t> nevezünk egy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…∀</m:t>
                      </m:r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∨…∨</m:t>
                          </m:r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:r>
                  <a:rPr lang="hu-HU" dirty="0"/>
                  <a:t>formulát, ahol minden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u-HU" dirty="0"/>
                  <a:t> literál.</a:t>
                </a:r>
              </a:p>
              <a:p>
                <a:pPr marL="0" indent="0">
                  <a:buNone/>
                </a:pPr>
                <a:r>
                  <a:rPr lang="hu-HU" b="1" u="sng" dirty="0"/>
                  <a:t>Definíció (Konjunktív normálforma):</a:t>
                </a:r>
              </a:p>
              <a:p>
                <a:pPr marL="0" indent="0">
                  <a:buNone/>
                </a:pPr>
                <a:r>
                  <a:rPr lang="hu-HU" dirty="0"/>
                  <a:t>Egy formula KNF-</a:t>
                </a:r>
                <a:r>
                  <a:rPr lang="hu-HU" dirty="0" err="1"/>
                  <a:t>ben</a:t>
                </a:r>
                <a:r>
                  <a:rPr lang="hu-HU" dirty="0"/>
                  <a:t> van, ha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∧…∧</m:t>
                      </m:r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:r>
                  <a:rPr lang="hu-HU" dirty="0"/>
                  <a:t>alakú, ahol minden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u-HU" dirty="0"/>
                  <a:t> </a:t>
                </a:r>
                <a:r>
                  <a:rPr lang="hu-HU" dirty="0" err="1"/>
                  <a:t>klóz</a:t>
                </a:r>
                <a:r>
                  <a:rPr lang="hu-HU" dirty="0"/>
                  <a:t>.</a:t>
                </a:r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9" t="-2938" b="-232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67372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mutató1_sablon">
  <a:themeElements>
    <a:clrScheme name="3. egyéni séma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002060"/>
      </a:hlink>
      <a:folHlink>
        <a:srgbClr val="002060"/>
      </a:folHlink>
    </a:clrScheme>
    <a:fontScheme name="Urbánus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ánus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mutató1" id="{279CE0FF-84D3-46F1-A6E3-31EA507990A2}" vid="{71FCA2A7-D78C-42B2-81E4-DB9491E092A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sablon</Template>
  <TotalTime>338</TotalTime>
  <Words>517</Words>
  <Application>Microsoft Office PowerPoint</Application>
  <PresentationFormat>Szélesvásznú</PresentationFormat>
  <Paragraphs>81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7" baseType="lpstr">
      <vt:lpstr>Arial</vt:lpstr>
      <vt:lpstr>Cambria Math</vt:lpstr>
      <vt:lpstr>Georgia</vt:lpstr>
      <vt:lpstr>Trebuchet MS</vt:lpstr>
      <vt:lpstr>Wingdings 2</vt:lpstr>
      <vt:lpstr>Bemutató1_sablon</vt:lpstr>
      <vt:lpstr>Az informatika logikai alapjai</vt:lpstr>
      <vt:lpstr>Mik a célok?</vt:lpstr>
      <vt:lpstr>Mi az, ami nem változik?</vt:lpstr>
      <vt:lpstr>Mi legyen a kvantorokkal? – Prenex normálforma</vt:lpstr>
      <vt:lpstr>Prenexizálás</vt:lpstr>
      <vt:lpstr>KNF/DNF-re hozás algoritmusa</vt:lpstr>
      <vt:lpstr>Skolemizálás</vt:lpstr>
      <vt:lpstr>KNF = Klóz normálforma</vt:lpstr>
      <vt:lpstr>Definíciók</vt:lpstr>
      <vt:lpstr>KNF-re hozás algoritmusa</vt:lpstr>
      <vt:lpstr>KNF-re hozás optimális algoritmusa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 informatika logikai alapjai</dc:title>
  <dc:creator>Gergely Kovasznai</dc:creator>
  <cp:lastModifiedBy>Gergely Kovasznai</cp:lastModifiedBy>
  <cp:revision>73</cp:revision>
  <dcterms:created xsi:type="dcterms:W3CDTF">2018-09-19T09:10:10Z</dcterms:created>
  <dcterms:modified xsi:type="dcterms:W3CDTF">2020-11-20T09:48:38Z</dcterms:modified>
</cp:coreProperties>
</file>