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9" r:id="rId3"/>
    <p:sldId id="273" r:id="rId4"/>
    <p:sldId id="274" r:id="rId5"/>
    <p:sldId id="261" r:id="rId6"/>
    <p:sldId id="262" r:id="rId7"/>
    <p:sldId id="263" r:id="rId8"/>
    <p:sldId id="275" r:id="rId9"/>
    <p:sldId id="276" r:id="rId10"/>
    <p:sldId id="264" r:id="rId11"/>
    <p:sldId id="277" r:id="rId12"/>
    <p:sldId id="265" r:id="rId13"/>
    <p:sldId id="266" r:id="rId14"/>
    <p:sldId id="278" r:id="rId15"/>
    <p:sldId id="279" r:id="rId16"/>
    <p:sldId id="271" r:id="rId17"/>
    <p:sldId id="272" r:id="rId18"/>
    <p:sldId id="280" r:id="rId19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B602"/>
    <a:srgbClr val="FFED01"/>
    <a:srgbClr val="F0A510"/>
    <a:srgbClr val="E1D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éma alapján készült stílus 1 – 4. jelölőszín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5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églalap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Lekerekített téglalap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Cím 7"/>
          <p:cNvSpPr>
            <a:spLocks noGrp="1"/>
          </p:cNvSpPr>
          <p:nvPr>
            <p:ph type="ctrTitle" hasCustomPrompt="1"/>
          </p:nvPr>
        </p:nvSpPr>
        <p:spPr>
          <a:xfrm>
            <a:off x="609600" y="2401887"/>
            <a:ext cx="11277600" cy="1046440"/>
          </a:xfrm>
        </p:spPr>
        <p:txBody>
          <a:bodyPr anchor="t" anchorCtr="0">
            <a:spAutoFit/>
          </a:bodyPr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hu-HU" dirty="0"/>
              <a:t>Az informatika logikai alapjai</a:t>
            </a:r>
            <a:endParaRPr kumimoji="0" lang="en-US" dirty="0"/>
          </a:p>
        </p:txBody>
      </p:sp>
      <p:sp>
        <p:nvSpPr>
          <p:cNvPr id="9" name="Alcím 8"/>
          <p:cNvSpPr>
            <a:spLocks noGrp="1"/>
          </p:cNvSpPr>
          <p:nvPr>
            <p:ph type="subTitle" idx="1"/>
          </p:nvPr>
        </p:nvSpPr>
        <p:spPr>
          <a:xfrm>
            <a:off x="609600" y="4149080"/>
            <a:ext cx="6604000" cy="1752600"/>
          </a:xfrm>
          <a:solidFill>
            <a:srgbClr val="E2F0D7">
              <a:alpha val="50196"/>
            </a:srgbClr>
          </a:solidFill>
        </p:spPr>
        <p:txBody>
          <a:bodyPr>
            <a:normAutofit/>
          </a:bodyPr>
          <a:lstStyle>
            <a:lvl1pPr marL="64008" indent="0" algn="l">
              <a:buNone/>
              <a:defRPr sz="32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hu-HU"/>
              <a:t>Kattintson ide az alcím mintájának szerkesztéséhez</a:t>
            </a:r>
            <a:endParaRPr kumimoji="0" lang="en-US" dirty="0"/>
          </a:p>
        </p:txBody>
      </p:sp>
      <p:sp>
        <p:nvSpPr>
          <p:cNvPr id="29" name="Dia számának helye 28"/>
          <p:cNvSpPr>
            <a:spLocks noGrp="1"/>
          </p:cNvSpPr>
          <p:nvPr>
            <p:ph type="sldNum" sz="quarter" idx="12"/>
          </p:nvPr>
        </p:nvSpPr>
        <p:spPr>
          <a:xfrm>
            <a:off x="9753600" y="6492240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3C73545F-054C-46B0-9E45-564F30F31FFF}" type="slidenum">
              <a:rPr lang="hu-HU" smtClean="0"/>
              <a:t>‹#›</a:t>
            </a:fld>
            <a:endParaRPr lang="hu-HU"/>
          </a:p>
        </p:txBody>
      </p:sp>
      <p:sp>
        <p:nvSpPr>
          <p:cNvPr id="10" name="Alcím 8"/>
          <p:cNvSpPr txBox="1">
            <a:spLocks/>
          </p:cNvSpPr>
          <p:nvPr/>
        </p:nvSpPr>
        <p:spPr>
          <a:xfrm>
            <a:off x="6532880" y="207850"/>
            <a:ext cx="5354320" cy="17526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64008" indent="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400" kern="120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Font typeface="Georgia"/>
              <a:buNone/>
              <a:defRPr kumimoji="0" sz="2600" kern="120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4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300"/>
              </a:spcBef>
              <a:buClr>
                <a:schemeClr val="accent1"/>
              </a:buClr>
              <a:buFont typeface="Wingdings 2"/>
              <a:buNone/>
              <a:defRPr kumimoji="0" sz="2200" kern="120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2000" kern="1200">
                <a:solidFill>
                  <a:schemeClr val="accent3"/>
                </a:solidFill>
                <a:latin typeface="+mj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None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hu-HU" sz="2000" i="1" dirty="0" err="1"/>
              <a:t>Kovásznai</a:t>
            </a:r>
            <a:r>
              <a:rPr lang="hu-HU" sz="2000" i="1" dirty="0"/>
              <a:t> Gergely</a:t>
            </a:r>
          </a:p>
          <a:p>
            <a:pPr algn="r"/>
            <a:r>
              <a:rPr lang="hu-HU" sz="2000" i="1" dirty="0"/>
              <a:t>Eszterházy</a:t>
            </a:r>
            <a:r>
              <a:rPr lang="hu-HU" sz="2000" i="1" baseline="0" dirty="0"/>
              <a:t> Károly Egyetem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16184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Ins="365760">
            <a:normAutofit/>
          </a:bodyPr>
          <a:lstStyle>
            <a:lvl1pPr>
              <a:defRPr sz="3200"/>
            </a:lvl1pPr>
          </a:lstStyle>
          <a:p>
            <a:r>
              <a:rPr kumimoji="0" lang="hu-HU"/>
              <a:t>Mintacím szerkesztése</a:t>
            </a:r>
            <a:endParaRPr kumimoji="0" lang="en-US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84000" y="1584001"/>
            <a:ext cx="11376000" cy="4980051"/>
          </a:xfrm>
          <a:solidFill>
            <a:srgbClr val="E2F0D7">
              <a:alpha val="50196"/>
            </a:srgbClr>
          </a:solidFill>
        </p:spPr>
        <p:txBody>
          <a:bodyPr lIns="0" tIns="0" rIns="0" bIns="0">
            <a:normAutofit/>
          </a:bodyPr>
          <a:lstStyle>
            <a:lvl1pPr>
              <a:spcAft>
                <a:spcPts val="600"/>
              </a:spcAft>
              <a:defRPr sz="2800"/>
            </a:lvl1pPr>
            <a:lvl2pPr>
              <a:spcAft>
                <a:spcPts val="6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600"/>
              </a:spcAft>
              <a:defRPr sz="2400"/>
            </a:lvl3pPr>
            <a:lvl4pPr>
              <a:spcAft>
                <a:spcPts val="600"/>
              </a:spcAft>
              <a:defRPr sz="2400"/>
            </a:lvl4pPr>
            <a:lvl5pPr>
              <a:spcAft>
                <a:spcPts val="600"/>
              </a:spcAft>
              <a:defRPr sz="2000"/>
            </a:lvl5pPr>
          </a:lstStyle>
          <a:p>
            <a:pPr lvl="0" eaLnBrk="1" latinLnBrk="0" hangingPunct="1"/>
            <a:r>
              <a:rPr lang="hu-HU"/>
              <a:t>Mintaszöveg szerkesztése</a:t>
            </a:r>
          </a:p>
          <a:p>
            <a:pPr lvl="1" eaLnBrk="1" latinLnBrk="0" hangingPunct="1"/>
            <a:r>
              <a:rPr lang="hu-HU"/>
              <a:t>Második szint</a:t>
            </a:r>
          </a:p>
          <a:p>
            <a:pPr lvl="2" eaLnBrk="1" latinLnBrk="0" hangingPunct="1"/>
            <a:r>
              <a:rPr lang="hu-HU"/>
              <a:t>Harmadik szint</a:t>
            </a:r>
          </a:p>
          <a:p>
            <a:pPr lvl="3" eaLnBrk="1" latinLnBrk="0" hangingPunct="1"/>
            <a:r>
              <a:rPr lang="hu-HU"/>
              <a:t>Negyedik szint</a:t>
            </a:r>
          </a:p>
          <a:p>
            <a:pPr lvl="4" eaLnBrk="1" latinLnBrk="0" hangingPunct="1"/>
            <a:r>
              <a:rPr lang="hu-HU"/>
              <a:t>Ötödik szint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AD6C-3BB5-42A0-A9C1-7845BDA18F64}" type="datetimeFigureOut">
              <a:rPr lang="hu-HU" smtClean="0"/>
              <a:t>2020. 11. 20.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3545F-054C-46B0-9E45-564F30F31F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0588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 rIns="365760">
            <a:normAutofit/>
          </a:bodyPr>
          <a:lstStyle>
            <a:lvl1pPr>
              <a:defRPr sz="3200"/>
            </a:lvl1pPr>
          </a:lstStyle>
          <a:p>
            <a:r>
              <a:rPr kumimoji="0" lang="hu-HU"/>
              <a:t>Mintacím szerkesztése</a:t>
            </a:r>
            <a:endParaRPr kumimoji="0" lang="en-US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AD6C-3BB5-42A0-A9C1-7845BDA18F64}" type="datetimeFigureOut">
              <a:rPr lang="hu-HU" smtClean="0"/>
              <a:t>2020. 11. 20.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3545F-054C-46B0-9E45-564F30F31FFF}" type="slidenum">
              <a:rPr lang="hu-HU" smtClean="0"/>
              <a:t>‹#›</a:t>
            </a:fld>
            <a:endParaRPr lang="hu-HU"/>
          </a:p>
        </p:txBody>
      </p:sp>
      <p:sp>
        <p:nvSpPr>
          <p:cNvPr id="8" name="Tartalom helye 2"/>
          <p:cNvSpPr txBox="1">
            <a:spLocks/>
          </p:cNvSpPr>
          <p:nvPr/>
        </p:nvSpPr>
        <p:spPr>
          <a:xfrm>
            <a:off x="3442562" y="3573017"/>
            <a:ext cx="5002076" cy="798195"/>
          </a:xfrm>
          <a:prstGeom prst="rect">
            <a:avLst/>
          </a:prstGeom>
          <a:gradFill flip="none" rotWithShape="1">
            <a:gsLst>
              <a:gs pos="0">
                <a:srgbClr val="F0A510"/>
              </a:gs>
              <a:gs pos="48000">
                <a:srgbClr val="FEB602"/>
              </a:gs>
              <a:gs pos="100000">
                <a:srgbClr val="FFC000"/>
              </a:gs>
            </a:gsLst>
            <a:path path="rect">
              <a:fillToRect t="100000" r="100000"/>
            </a:path>
            <a:tileRect l="-100000" b="-100000"/>
          </a:gra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3200" dirty="0">
                <a:solidFill>
                  <a:schemeClr val="tx1"/>
                </a:solidFill>
                <a:latin typeface="+mj-lt"/>
              </a:rPr>
              <a:t>Feladatmegoldás</a:t>
            </a:r>
            <a:r>
              <a:rPr lang="hu-HU" sz="3600" dirty="0">
                <a:solidFill>
                  <a:schemeClr val="tx1"/>
                </a:solidFill>
                <a:latin typeface="+mj-lt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70486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églalap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Téglalap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Téglalap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Téglalap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Téglalap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Téglalap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Cím helye 21"/>
          <p:cNvSpPr>
            <a:spLocks noGrp="1"/>
          </p:cNvSpPr>
          <p:nvPr>
            <p:ph type="title"/>
          </p:nvPr>
        </p:nvSpPr>
        <p:spPr>
          <a:xfrm>
            <a:off x="0" y="304801"/>
            <a:ext cx="11887200" cy="984885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 vert="horz" lIns="640080" tIns="0" bIns="365760" anchor="t" anchorCtr="0">
            <a:normAutofit/>
          </a:bodyPr>
          <a:lstStyle/>
          <a:p>
            <a:r>
              <a:rPr kumimoji="0" lang="hu-HU" dirty="0"/>
              <a:t>Mintacím szerkesztése</a:t>
            </a:r>
            <a:endParaRPr kumimoji="0" lang="en-US" dirty="0"/>
          </a:p>
        </p:txBody>
      </p:sp>
      <p:sp>
        <p:nvSpPr>
          <p:cNvPr id="13" name="Szöveg helye 1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10972800" cy="489813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hu-HU" dirty="0"/>
              <a:t>Mintaszöveg szerkesztése</a:t>
            </a:r>
          </a:p>
          <a:p>
            <a:pPr lvl="1" eaLnBrk="1" latinLnBrk="0" hangingPunct="1"/>
            <a:r>
              <a:rPr kumimoji="0" lang="hu-HU" dirty="0"/>
              <a:t>Második szint</a:t>
            </a:r>
          </a:p>
          <a:p>
            <a:pPr lvl="2" eaLnBrk="1" latinLnBrk="0" hangingPunct="1"/>
            <a:r>
              <a:rPr kumimoji="0" lang="hu-HU" dirty="0"/>
              <a:t>Harmadik szint</a:t>
            </a:r>
          </a:p>
          <a:p>
            <a:pPr lvl="3" eaLnBrk="1" latinLnBrk="0" hangingPunct="1"/>
            <a:r>
              <a:rPr kumimoji="0" lang="hu-HU" dirty="0"/>
              <a:t>Negyedik szint</a:t>
            </a:r>
          </a:p>
          <a:p>
            <a:pPr lvl="4" eaLnBrk="1" latinLnBrk="0" hangingPunct="1"/>
            <a:r>
              <a:rPr kumimoji="0" lang="hu-HU" dirty="0"/>
              <a:t>Ötödik szint</a:t>
            </a:r>
            <a:endParaRPr kumimoji="0" lang="en-US" dirty="0"/>
          </a:p>
        </p:txBody>
      </p:sp>
      <p:sp>
        <p:nvSpPr>
          <p:cNvPr id="14" name="Dátum helye 13"/>
          <p:cNvSpPr>
            <a:spLocks noGrp="1"/>
          </p:cNvSpPr>
          <p:nvPr>
            <p:ph type="dt" sz="half" idx="2"/>
          </p:nvPr>
        </p:nvSpPr>
        <p:spPr>
          <a:xfrm>
            <a:off x="10915648" y="0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6516AD6C-3BB5-42A0-A9C1-7845BDA18F64}" type="datetimeFigureOut">
              <a:rPr lang="hu-HU" smtClean="0"/>
              <a:t>2020. 11. 20.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3"/>
          </p:nvPr>
        </p:nvSpPr>
        <p:spPr>
          <a:xfrm>
            <a:off x="9144000" y="0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hu-HU"/>
          </a:p>
        </p:txBody>
      </p:sp>
      <p:sp>
        <p:nvSpPr>
          <p:cNvPr id="23" name="Dia számának helye 22"/>
          <p:cNvSpPr>
            <a:spLocks noGrp="1"/>
          </p:cNvSpPr>
          <p:nvPr>
            <p:ph type="sldNum" sz="quarter" idx="4"/>
          </p:nvPr>
        </p:nvSpPr>
        <p:spPr>
          <a:xfrm>
            <a:off x="9855200" y="6492240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3C73545F-054C-46B0-9E45-564F30F31FF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42892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accent2">
              <a:lumMod val="50000"/>
            </a:schemeClr>
          </a:solidFill>
          <a:latin typeface="+mj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j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j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j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j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00.png"/><Relationship Id="rId7" Type="http://schemas.openxmlformats.org/officeDocument/2006/relationships/image" Target="../media/image14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11" Type="http://schemas.openxmlformats.org/officeDocument/2006/relationships/image" Target="../media/image180.png"/><Relationship Id="rId5" Type="http://schemas.openxmlformats.org/officeDocument/2006/relationships/image" Target="../media/image120.png"/><Relationship Id="rId10" Type="http://schemas.openxmlformats.org/officeDocument/2006/relationships/image" Target="../media/image170.png"/><Relationship Id="rId4" Type="http://schemas.openxmlformats.org/officeDocument/2006/relationships/image" Target="../media/image110.png"/><Relationship Id="rId9" Type="http://schemas.openxmlformats.org/officeDocument/2006/relationships/image" Target="../media/image16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4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18.png"/><Relationship Id="rId1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Az informatika logikai alapjai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Rezolúció elsőrendű logikában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1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Rezolúció 1. rendű logikában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dirty="0"/>
                  <a:t>Kiterjesztjük a </a:t>
                </a:r>
                <a:r>
                  <a:rPr lang="hu-HU" dirty="0" err="1"/>
                  <a:t>rezolvensképzést</a:t>
                </a:r>
                <a:r>
                  <a:rPr lang="hu-HU" dirty="0"/>
                  <a:t> az </a:t>
                </a:r>
                <a:r>
                  <a:rPr lang="hu-HU" b="1" dirty="0"/>
                  <a:t>unifikáció </a:t>
                </a:r>
                <a:r>
                  <a:rPr lang="hu-HU" dirty="0"/>
                  <a:t>lépésével.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r>
                  <a:rPr lang="hu-HU" b="1" u="sng" dirty="0"/>
                  <a:t>Definíció (</a:t>
                </a:r>
                <a:r>
                  <a:rPr lang="hu-HU" b="1" u="sng" dirty="0" err="1"/>
                  <a:t>Rezolvens</a:t>
                </a:r>
                <a:r>
                  <a:rPr lang="hu-HU" b="1" u="sng" dirty="0"/>
                  <a:t>):</a:t>
                </a:r>
              </a:p>
              <a:p>
                <a:pPr marL="0" indent="0">
                  <a:buNone/>
                </a:pPr>
                <a:r>
                  <a:rPr lang="hu-HU" dirty="0"/>
                  <a:t>Adottak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dirty="0"/>
                  <a:t> és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klózok</a:t>
                </a:r>
                <a:r>
                  <a:rPr lang="hu-HU" dirty="0"/>
                  <a:t>, ahol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unikálhatóak</a:t>
                </a:r>
                <a:r>
                  <a:rPr lang="hu-HU" dirty="0"/>
                  <a:t> és </a:t>
                </a:r>
                <a:r>
                  <a:rPr lang="hu-HU" dirty="0" err="1"/>
                  <a:t>unifikátoruk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hu-HU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rezolvense</a:t>
                </a:r>
                <a:r>
                  <a:rPr lang="hu-HU" dirty="0"/>
                  <a:t>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hu-H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hu-HU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hu-HU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hu-HU" dirty="0">
                  <a:ea typeface="Cambria Math" panose="02040503050406030204" pitchFamily="18" charset="0"/>
                </a:endParaRPr>
              </a:p>
              <a:p>
                <a:pPr marL="109728"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9994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Bizonyítás rezolúcióval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1800"/>
                  </a:spcAft>
                </a:pPr>
                <a:r>
                  <a:rPr lang="hu-HU" b="1" dirty="0"/>
                  <a:t>Logikai ellentmondás/kielégíthetetlen (UNSAT):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hu-HU" dirty="0"/>
                  <a:t> formulából levezethető az üres </a:t>
                </a:r>
                <a:r>
                  <a:rPr lang="hu-HU" dirty="0" err="1"/>
                  <a:t>klóz</a:t>
                </a:r>
                <a:r>
                  <a:rPr lang="hu-HU" dirty="0"/>
                  <a:t>?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7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artalom helye 2"/>
              <p:cNvSpPr txBox="1">
                <a:spLocks/>
              </p:cNvSpPr>
              <p:nvPr/>
            </p:nvSpPr>
            <p:spPr>
              <a:xfrm>
                <a:off x="910980" y="2724539"/>
                <a:ext cx="4426130" cy="370425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hu-HU" sz="2800" b="1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Input </a:t>
                </a:r>
                <a:r>
                  <a:rPr lang="hu-HU" sz="2800" b="1" dirty="0" err="1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klózok</a:t>
                </a:r>
                <a:r>
                  <a:rPr lang="hu-HU" sz="2800" b="1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  <a:tabLst>
                    <a:tab pos="719138" algn="l"/>
                  </a:tabLst>
                </a:pPr>
                <a:r>
                  <a:rPr lang="hu-HU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1:	</a:t>
                </a:r>
                <a:r>
                  <a:rPr lang="hu-HU" sz="28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)∨</m:t>
                    </m:r>
                    <m:r>
                      <a:rPr lang="hu-HU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)∨</m:t>
                    </m:r>
                    <m:r>
                      <a:rPr lang="hu-HU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tabLst>
                    <a:tab pos="719138" algn="l"/>
                  </a:tabLst>
                </a:pPr>
                <a:r>
                  <a:rPr lang="hu-HU" sz="2800" b="0" dirty="0">
                    <a:solidFill>
                      <a:schemeClr val="tx1"/>
                    </a:solidFill>
                  </a:rPr>
                  <a:t>2:	 </a:t>
                </a:r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sz="28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tabLst>
                    <a:tab pos="719138" algn="l"/>
                  </a:tabLst>
                </a:pPr>
                <a:r>
                  <a:rPr lang="hu-HU" sz="2800" dirty="0">
                    <a:solidFill>
                      <a:schemeClr val="tx1"/>
                    </a:solidFill>
                  </a:rPr>
                  <a:t>3:	 </a:t>
                </a:r>
                <a14:m>
                  <m:oMath xmlns:m="http://schemas.openxmlformats.org/officeDocument/2006/math">
                    <m:r>
                      <a:rPr lang="hu-HU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tabLst>
                    <a:tab pos="719138" algn="l"/>
                  </a:tabLst>
                </a:pPr>
                <a:r>
                  <a:rPr lang="hu-HU" sz="2800" dirty="0">
                    <a:solidFill>
                      <a:schemeClr val="tx1"/>
                    </a:solidFill>
                  </a:rPr>
                  <a:t>4:	 </a:t>
                </a:r>
                <a14:m>
                  <m:oMath xmlns:m="http://schemas.openxmlformats.org/officeDocument/2006/math"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)∨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tabLst>
                    <a:tab pos="719138" algn="l"/>
                  </a:tabLst>
                </a:pPr>
                <a:r>
                  <a:rPr lang="hu-HU" sz="2800" dirty="0">
                    <a:solidFill>
                      <a:schemeClr val="tx1"/>
                    </a:solidFill>
                  </a:rPr>
                  <a:t>5:	 </a:t>
                </a:r>
                <a14:m>
                  <m:oMath xmlns:m="http://schemas.openxmlformats.org/officeDocument/2006/math"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hu-HU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hu-H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hu-HU" sz="28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  <a:tabLst>
                    <a:tab pos="719138" algn="l"/>
                  </a:tabLst>
                </a:pPr>
                <a:r>
                  <a:rPr lang="hu-HU" sz="2800" dirty="0">
                    <a:solidFill>
                      <a:schemeClr val="tx1"/>
                    </a:solidFill>
                  </a:rPr>
                  <a:t>6:	 </a:t>
                </a:r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)∨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980" y="2724539"/>
                <a:ext cx="4426130" cy="37042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artalom helye 2"/>
              <p:cNvSpPr txBox="1">
                <a:spLocks/>
              </p:cNvSpPr>
              <p:nvPr/>
            </p:nvSpPr>
            <p:spPr>
              <a:xfrm>
                <a:off x="6529200" y="2724539"/>
                <a:ext cx="4331633" cy="370425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hu-HU" sz="2800" b="1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Rezolvensek:</a:t>
                </a:r>
              </a:p>
              <a:p>
                <a:pPr marL="0" indent="0">
                  <a:buNone/>
                  <a:tabLst>
                    <a:tab pos="1790700" algn="l"/>
                  </a:tabLst>
                </a:pPr>
                <a:r>
                  <a:rPr lang="hu-HU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7 (3,4):	</a:t>
                </a:r>
                <a:r>
                  <a:rPr lang="hu-HU" sz="28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hu-HU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tabLst>
                    <a:tab pos="1790700" algn="l"/>
                  </a:tabLst>
                </a:pPr>
                <a:r>
                  <a:rPr lang="hu-HU" sz="2800" dirty="0">
                    <a:solidFill>
                      <a:schemeClr val="tx1"/>
                    </a:solidFill>
                  </a:rPr>
                  <a:t>8 (7,1)</a:t>
                </a:r>
                <a:r>
                  <a:rPr lang="hu-HU" sz="2800" b="0" dirty="0">
                    <a:solidFill>
                      <a:schemeClr val="tx1"/>
                    </a:solidFill>
                  </a:rPr>
                  <a:t>:	 </a:t>
                </a:r>
                <a14:m>
                  <m:oMath xmlns:m="http://schemas.openxmlformats.org/officeDocument/2006/math">
                    <m:r>
                      <a:rPr lang="hu-HU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)∨</m:t>
                    </m:r>
                    <m:r>
                      <a:rPr lang="hu-HU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sz="28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tabLst>
                    <a:tab pos="1790700" algn="l"/>
                  </a:tabLst>
                </a:pPr>
                <a:r>
                  <a:rPr lang="hu-HU" sz="2800" dirty="0">
                    <a:solidFill>
                      <a:schemeClr val="tx1"/>
                    </a:solidFill>
                  </a:rPr>
                  <a:t>9 (8,2):	 </a:t>
                </a:r>
                <a14:m>
                  <m:oMath xmlns:m="http://schemas.openxmlformats.org/officeDocument/2006/math">
                    <m:r>
                      <a:rPr lang="hu-HU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hu-H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hu-HU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tabLst>
                    <a:tab pos="1790700" algn="l"/>
                  </a:tabLst>
                </a:pPr>
                <a:r>
                  <a:rPr lang="hu-HU" sz="2800" dirty="0">
                    <a:solidFill>
                      <a:schemeClr val="tx1"/>
                    </a:solidFill>
                  </a:rPr>
                  <a:t>10 (9,6):	 </a:t>
                </a:r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sz="28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tabLst>
                    <a:tab pos="1790700" algn="l"/>
                  </a:tabLst>
                </a:pPr>
                <a:r>
                  <a:rPr lang="hu-HU" sz="2800" dirty="0">
                    <a:solidFill>
                      <a:schemeClr val="tx1"/>
                    </a:solidFill>
                  </a:rPr>
                  <a:t>11 (10,5):	 </a:t>
                </a:r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sz="28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tabLst>
                    <a:tab pos="1790700" algn="l"/>
                  </a:tabLst>
                </a:pPr>
                <a:r>
                  <a:rPr lang="hu-HU" sz="2800" dirty="0">
                    <a:solidFill>
                      <a:schemeClr val="tx1"/>
                    </a:solidFill>
                  </a:rPr>
                  <a:t>12 (11,3):	 □</a:t>
                </a:r>
              </a:p>
            </p:txBody>
          </p:sp>
        </mc:Choice>
        <mc:Fallback xmlns="">
          <p:sp>
            <p:nvSpPr>
              <p:cNvPr id="5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200" y="2724539"/>
                <a:ext cx="4331633" cy="37042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0418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Bizonyítás rezolúcióval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Aft>
                    <a:spcPts val="1800"/>
                  </a:spcAft>
                </a:pPr>
                <a:r>
                  <a:rPr lang="hu-HU" b="1" dirty="0"/>
                  <a:t>Logikai törvény: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u-HU" dirty="0"/>
                  <a:t> formula logikai törvény?</a:t>
                </a:r>
              </a:p>
              <a:p>
                <a:pPr lvl="1">
                  <a:spcAft>
                    <a:spcPts val="1800"/>
                  </a:spcAft>
                </a:pPr>
                <a:r>
                  <a:rPr lang="hu-HU" u="sng" dirty="0"/>
                  <a:t>Helyette: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u-HU" dirty="0"/>
                  <a:t> formula UNSAT?</a:t>
                </a:r>
              </a:p>
              <a:p>
                <a:pPr>
                  <a:spcAft>
                    <a:spcPts val="1800"/>
                  </a:spcAft>
                </a:pPr>
                <a:endParaRPr lang="hu-HU" b="1" dirty="0"/>
              </a:p>
              <a:p>
                <a:pPr>
                  <a:spcAft>
                    <a:spcPts val="1800"/>
                  </a:spcAft>
                </a:pPr>
                <a:r>
                  <a:rPr lang="hu-HU" b="1" dirty="0"/>
                  <a:t>Logikai következmény: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hu-HU" dirty="0"/>
                  <a:t> formuláknak 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hu-HU" dirty="0"/>
                  <a:t> formula logikai következménye?</a:t>
                </a:r>
              </a:p>
              <a:p>
                <a:pPr lvl="1">
                  <a:spcAft>
                    <a:spcPts val="1800"/>
                  </a:spcAft>
                </a:pPr>
                <a:r>
                  <a:rPr lang="hu-HU" u="sng" dirty="0"/>
                  <a:t>Helyette: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∧…∧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∧¬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hu-HU" dirty="0"/>
                  <a:t> formula UNSAT?</a:t>
                </a:r>
              </a:p>
              <a:p>
                <a:pPr marL="109728" indent="0">
                  <a:buNone/>
                </a:pP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7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5499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Rezolúciós stratégiák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u="sng" dirty="0"/>
              <a:t>A cél:</a:t>
            </a:r>
            <a:r>
              <a:rPr lang="hu-HU" dirty="0"/>
              <a:t> A rezolúciós levezetés minél célirányosabb legyen!</a:t>
            </a:r>
          </a:p>
          <a:p>
            <a:pPr lvl="1"/>
            <a:r>
              <a:rPr lang="hu-HU" dirty="0"/>
              <a:t>Az üres </a:t>
            </a:r>
            <a:r>
              <a:rPr lang="hu-HU" dirty="0" err="1"/>
              <a:t>klóz</a:t>
            </a:r>
            <a:r>
              <a:rPr lang="hu-HU" dirty="0"/>
              <a:t> minél gyorsabb levezetése.</a:t>
            </a:r>
          </a:p>
          <a:p>
            <a:pPr lvl="1"/>
            <a:r>
              <a:rPr lang="hu-HU" dirty="0"/>
              <a:t>Minél automatikusabb legyen!</a:t>
            </a:r>
          </a:p>
          <a:p>
            <a:endParaRPr lang="hu-HU" dirty="0"/>
          </a:p>
          <a:p>
            <a:pPr marL="0" indent="0">
              <a:buNone/>
            </a:pPr>
            <a:r>
              <a:rPr lang="hu-HU" dirty="0"/>
              <a:t>2 rezolúciós stratégiát tanulunk: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/>
              <a:t>Lineáris rezolúció</a:t>
            </a:r>
          </a:p>
          <a:p>
            <a:pPr marL="971550" lvl="1" indent="-514350">
              <a:buFont typeface="+mj-lt"/>
              <a:buAutoNum type="arabicPeriod"/>
            </a:pPr>
            <a:r>
              <a:rPr lang="hu-HU" dirty="0"/>
              <a:t>SLD rezolúció</a:t>
            </a:r>
          </a:p>
          <a:p>
            <a:pPr marL="1371600" lvl="2" indent="-514350"/>
            <a:r>
              <a:rPr lang="hu-HU" dirty="0"/>
              <a:t>Célirányosabb, de egyes </a:t>
            </a:r>
            <a:r>
              <a:rPr lang="hu-HU" dirty="0" err="1"/>
              <a:t>klózhalmazokon</a:t>
            </a:r>
            <a:r>
              <a:rPr lang="hu-HU" dirty="0"/>
              <a:t> nem működik.</a:t>
            </a:r>
          </a:p>
        </p:txBody>
      </p:sp>
    </p:spTree>
    <p:extLst>
      <p:ext uri="{BB962C8B-B14F-4D97-AF65-F5344CB8AC3E}">
        <p14:creationId xmlns:p14="http://schemas.microsoft.com/office/powerpoint/2010/main" val="626219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Lineáris rezolúció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>
              <a:xfrm>
                <a:off x="384000" y="1584001"/>
                <a:ext cx="9388903" cy="4980051"/>
              </a:xfrm>
            </p:spPr>
            <p:txBody>
              <a:bodyPr/>
              <a:lstStyle/>
              <a:p>
                <a:r>
                  <a:rPr lang="hu-HU" dirty="0"/>
                  <a:t>Lineáris = a következő lépés mindig épül az aktuális lépésre</a:t>
                </a:r>
              </a:p>
              <a:p>
                <a:r>
                  <a:rPr lang="hu-HU" dirty="0"/>
                  <a:t>A levezetés vonalszerű (lineáris)</a:t>
                </a:r>
              </a:p>
              <a:p>
                <a:pPr marL="109728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r>
                  <a:rPr lang="hu-HU" b="1" u="sng" dirty="0"/>
                  <a:t>Definíció (Lineáris rezolúciós levezetés):</a:t>
                </a:r>
              </a:p>
              <a:p>
                <a:pPr marL="0" indent="0">
                  <a:buNone/>
                </a:pPr>
                <a:r>
                  <a:rPr lang="hu-HU" dirty="0"/>
                  <a:t>Olyan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hu-HU" dirty="0"/>
                  <a:t> rezolúciós levezetés, melyben minden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hu-HU" i="1" dirty="0">
                        <a:latin typeface="Cambria Math" panose="02040503050406030204" pitchFamily="18" charset="0"/>
                      </a:rPr>
                      <m:t>=2,3,…,</m:t>
                    </m:r>
                    <m:r>
                      <a:rPr lang="hu-HU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hu-HU" dirty="0"/>
                  <a:t> esetén</a:t>
                </a:r>
                <a14:m>
                  <m:oMath xmlns:m="http://schemas.openxmlformats.org/officeDocument/2006/math">
                    <m:r>
                      <a:rPr lang="hu-HU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 dirty="0"/>
                  <a:t>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hu-HU" dirty="0"/>
                  <a:t> </a:t>
                </a:r>
                <a:r>
                  <a:rPr lang="hu-HU" dirty="0" err="1"/>
                  <a:t>rezolvense</a:t>
                </a:r>
                <a:r>
                  <a:rPr lang="hu-HU" dirty="0"/>
                  <a:t>.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  <a:tabLst>
                    <a:tab pos="4660900" algn="l"/>
                  </a:tabLst>
                </a:pPr>
                <a:r>
                  <a:rPr lang="hu-HU" dirty="0"/>
                  <a:t>Centrális </a:t>
                </a:r>
                <a:r>
                  <a:rPr lang="hu-HU" dirty="0" err="1"/>
                  <a:t>klózok</a:t>
                </a:r>
                <a:r>
                  <a:rPr lang="hu-HU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 dirty="0"/>
                  <a:t>	Mellékklózok: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4000" y="1584001"/>
                <a:ext cx="9388903" cy="4980051"/>
              </a:xfrm>
              <a:blipFill>
                <a:blip r:embed="rId2"/>
                <a:stretch>
                  <a:fillRect l="-2338" t="-2081" r="-1558" b="-379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3" name="Csoportba foglalás 32"/>
          <p:cNvGrpSpPr/>
          <p:nvPr/>
        </p:nvGrpSpPr>
        <p:grpSpPr>
          <a:xfrm>
            <a:off x="9897187" y="1921831"/>
            <a:ext cx="1990013" cy="3558009"/>
            <a:chOff x="3298755" y="3156644"/>
            <a:chExt cx="1990013" cy="3558009"/>
          </a:xfrm>
        </p:grpSpPr>
        <p:grpSp>
          <p:nvGrpSpPr>
            <p:cNvPr id="15" name="Csoportba foglalás 14"/>
            <p:cNvGrpSpPr/>
            <p:nvPr/>
          </p:nvGrpSpPr>
          <p:grpSpPr>
            <a:xfrm>
              <a:off x="3298755" y="3156644"/>
              <a:ext cx="1990013" cy="3558009"/>
              <a:chOff x="2604885" y="3140968"/>
              <a:chExt cx="1990013" cy="3558009"/>
            </a:xfrm>
            <a:solidFill>
              <a:srgbClr val="FFC000"/>
            </a:solidFill>
          </p:grpSpPr>
          <p:sp>
            <p:nvSpPr>
              <p:cNvPr id="16" name="Tartalom helye 2"/>
              <p:cNvSpPr txBox="1">
                <a:spLocks/>
              </p:cNvSpPr>
              <p:nvPr/>
            </p:nvSpPr>
            <p:spPr>
              <a:xfrm>
                <a:off x="2604885" y="3140968"/>
                <a:ext cx="1990013" cy="3558009"/>
              </a:xfrm>
              <a:prstGeom prst="rect">
                <a:avLst/>
              </a:prstGeom>
              <a:grpFill/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endParaRPr lang="hu-HU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Szövegdoboz 16"/>
                  <p:cNvSpPr txBox="1"/>
                  <p:nvPr/>
                </p:nvSpPr>
                <p:spPr>
                  <a:xfrm>
                    <a:off x="2771800" y="3140968"/>
                    <a:ext cx="432048" cy="461665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hu-HU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hu-HU" sz="2400" dirty="0"/>
                  </a:p>
                </p:txBody>
              </p:sp>
            </mc:Choice>
            <mc:Fallback xmlns="">
              <p:sp>
                <p:nvSpPr>
                  <p:cNvPr id="4" name="Szövegdoboz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1800" y="3140968"/>
                    <a:ext cx="432048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286" r="-5714"/>
                    </a:stretch>
                  </a:blipFill>
                </p:spPr>
                <p:txBody>
                  <a:bodyPr/>
                  <a:lstStyle/>
                  <a:p>
                    <a:r>
                      <a:rPr lang="hu-H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Szövegdoboz 17"/>
                  <p:cNvSpPr txBox="1"/>
                  <p:nvPr/>
                </p:nvSpPr>
                <p:spPr>
                  <a:xfrm>
                    <a:off x="3779912" y="3140968"/>
                    <a:ext cx="432048" cy="461665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hu-HU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hu-HU" sz="2400" dirty="0"/>
                  </a:p>
                </p:txBody>
              </p:sp>
            </mc:Choice>
            <mc:Fallback xmlns="">
              <p:sp>
                <p:nvSpPr>
                  <p:cNvPr id="5" name="Szövegdoboz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9912" y="3140968"/>
                    <a:ext cx="432048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4225" r="-22535"/>
                    </a:stretch>
                  </a:blipFill>
                </p:spPr>
                <p:txBody>
                  <a:bodyPr/>
                  <a:lstStyle/>
                  <a:p>
                    <a:r>
                      <a:rPr lang="hu-H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Szövegdoboz 18"/>
                  <p:cNvSpPr txBox="1"/>
                  <p:nvPr/>
                </p:nvSpPr>
                <p:spPr>
                  <a:xfrm>
                    <a:off x="2771800" y="3861048"/>
                    <a:ext cx="432048" cy="461665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hu-HU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hu-HU" sz="2400" dirty="0"/>
                  </a:p>
                </p:txBody>
              </p:sp>
            </mc:Choice>
            <mc:Fallback xmlns="">
              <p:sp>
                <p:nvSpPr>
                  <p:cNvPr id="6" name="Szövegdoboz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1800" y="3861048"/>
                    <a:ext cx="432048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286" r="-7143"/>
                    </a:stretch>
                  </a:blipFill>
                </p:spPr>
                <p:txBody>
                  <a:bodyPr/>
                  <a:lstStyle/>
                  <a:p>
                    <a:r>
                      <a:rPr lang="hu-H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Szövegdoboz 19"/>
                  <p:cNvSpPr txBox="1"/>
                  <p:nvPr/>
                </p:nvSpPr>
                <p:spPr>
                  <a:xfrm>
                    <a:off x="3779912" y="3861048"/>
                    <a:ext cx="432048" cy="461665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hu-HU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hu-HU" sz="2400" dirty="0"/>
                  </a:p>
                </p:txBody>
              </p:sp>
            </mc:Choice>
            <mc:Fallback xmlns="">
              <p:sp>
                <p:nvSpPr>
                  <p:cNvPr id="7" name="Szövegdoboz 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9912" y="3861048"/>
                    <a:ext cx="432048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4225" r="-23944"/>
                    </a:stretch>
                  </a:blipFill>
                </p:spPr>
                <p:txBody>
                  <a:bodyPr/>
                  <a:lstStyle/>
                  <a:p>
                    <a:r>
                      <a:rPr lang="hu-H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Szövegdoboz 20"/>
                  <p:cNvSpPr txBox="1"/>
                  <p:nvPr/>
                </p:nvSpPr>
                <p:spPr>
                  <a:xfrm>
                    <a:off x="2771800" y="4581128"/>
                    <a:ext cx="432048" cy="461665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hu-HU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hu-HU" sz="2400" dirty="0"/>
                  </a:p>
                </p:txBody>
              </p:sp>
            </mc:Choice>
            <mc:Fallback xmlns="">
              <p:sp>
                <p:nvSpPr>
                  <p:cNvPr id="8" name="Szövegdoboz 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1800" y="4581128"/>
                    <a:ext cx="432048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4286" r="-7143" b="-1316"/>
                    </a:stretch>
                  </a:blipFill>
                </p:spPr>
                <p:txBody>
                  <a:bodyPr/>
                  <a:lstStyle/>
                  <a:p>
                    <a:r>
                      <a:rPr lang="hu-H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Szövegdoboz 21"/>
                  <p:cNvSpPr txBox="1"/>
                  <p:nvPr/>
                </p:nvSpPr>
                <p:spPr>
                  <a:xfrm>
                    <a:off x="3779912" y="4581128"/>
                    <a:ext cx="432048" cy="461665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hu-HU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hu-HU" sz="2400" dirty="0"/>
                  </a:p>
                </p:txBody>
              </p:sp>
            </mc:Choice>
            <mc:Fallback xmlns="">
              <p:sp>
                <p:nvSpPr>
                  <p:cNvPr id="9" name="Szövegdoboz 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9912" y="4581128"/>
                    <a:ext cx="432048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225" r="-23944" b="-1316"/>
                    </a:stretch>
                  </a:blipFill>
                </p:spPr>
                <p:txBody>
                  <a:bodyPr/>
                  <a:lstStyle/>
                  <a:p>
                    <a:r>
                      <a:rPr lang="hu-H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Szövegdoboz 22"/>
                  <p:cNvSpPr txBox="1"/>
                  <p:nvPr/>
                </p:nvSpPr>
                <p:spPr>
                  <a:xfrm>
                    <a:off x="2771800" y="5517232"/>
                    <a:ext cx="432048" cy="461665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hu-HU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hu-HU" sz="2400" dirty="0"/>
                  </a:p>
                </p:txBody>
              </p:sp>
            </mc:Choice>
            <mc:Fallback xmlns="">
              <p:sp>
                <p:nvSpPr>
                  <p:cNvPr id="10" name="Szövegdoboz 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1800" y="5517232"/>
                    <a:ext cx="432048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4286" r="-80000" b="-1333"/>
                    </a:stretch>
                  </a:blipFill>
                </p:spPr>
                <p:txBody>
                  <a:bodyPr/>
                  <a:lstStyle/>
                  <a:p>
                    <a:r>
                      <a:rPr lang="hu-H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Szövegdoboz 23"/>
                  <p:cNvSpPr txBox="1"/>
                  <p:nvPr/>
                </p:nvSpPr>
                <p:spPr>
                  <a:xfrm>
                    <a:off x="3779912" y="5517232"/>
                    <a:ext cx="432048" cy="461665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hu-HU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hu-HU" sz="2400" dirty="0"/>
                  </a:p>
                </p:txBody>
              </p:sp>
            </mc:Choice>
            <mc:Fallback xmlns="">
              <p:sp>
                <p:nvSpPr>
                  <p:cNvPr id="11" name="Szövegdoboz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79912" y="5517232"/>
                    <a:ext cx="432048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4225" r="-95775" b="-1333"/>
                    </a:stretch>
                  </a:blipFill>
                </p:spPr>
                <p:txBody>
                  <a:bodyPr/>
                  <a:lstStyle/>
                  <a:p>
                    <a:r>
                      <a:rPr lang="hu-H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Szövegdoboz 24"/>
                  <p:cNvSpPr txBox="1"/>
                  <p:nvPr/>
                </p:nvSpPr>
                <p:spPr>
                  <a:xfrm>
                    <a:off x="2771800" y="6237312"/>
                    <a:ext cx="432048" cy="461665"/>
                  </a:xfrm>
                  <a:prstGeom prst="rect">
                    <a:avLst/>
                  </a:prstGeom>
                  <a:grp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hu-HU" sz="24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hu-HU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hu-HU" sz="2400" dirty="0"/>
                  </a:p>
                </p:txBody>
              </p:sp>
            </mc:Choice>
            <mc:Fallback xmlns="">
              <p:sp>
                <p:nvSpPr>
                  <p:cNvPr id="12" name="Szövegdoboz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1800" y="6237312"/>
                    <a:ext cx="432048" cy="46166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4286" r="-7143"/>
                    </a:stretch>
                  </a:blipFill>
                </p:spPr>
                <p:txBody>
                  <a:bodyPr/>
                  <a:lstStyle/>
                  <a:p>
                    <a:r>
                      <a:rPr lang="hu-HU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6" name="Egyenes összekötő 25"/>
            <p:cNvCxnSpPr>
              <a:stCxn id="17" idx="2"/>
              <a:endCxn id="19" idx="0"/>
            </p:cNvCxnSpPr>
            <p:nvPr/>
          </p:nvCxnSpPr>
          <p:spPr>
            <a:xfrm>
              <a:off x="3681694" y="3618309"/>
              <a:ext cx="0" cy="258415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Egyenes összekötő 26"/>
            <p:cNvCxnSpPr>
              <a:stCxn id="18" idx="2"/>
              <a:endCxn id="19" idx="3"/>
            </p:cNvCxnSpPr>
            <p:nvPr/>
          </p:nvCxnSpPr>
          <p:spPr>
            <a:xfrm flipH="1">
              <a:off x="3897718" y="3618309"/>
              <a:ext cx="792088" cy="48924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Egyenes összekötő 27"/>
            <p:cNvCxnSpPr>
              <a:stCxn id="19" idx="2"/>
              <a:endCxn id="21" idx="0"/>
            </p:cNvCxnSpPr>
            <p:nvPr/>
          </p:nvCxnSpPr>
          <p:spPr>
            <a:xfrm>
              <a:off x="3681694" y="4338389"/>
              <a:ext cx="0" cy="258415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Egyenes összekötő 28"/>
            <p:cNvCxnSpPr>
              <a:endCxn id="21" idx="3"/>
            </p:cNvCxnSpPr>
            <p:nvPr/>
          </p:nvCxnSpPr>
          <p:spPr>
            <a:xfrm flipH="1">
              <a:off x="3897718" y="4410397"/>
              <a:ext cx="792088" cy="417240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Egyenes összekötő 29"/>
            <p:cNvCxnSpPr>
              <a:endCxn id="23" idx="0"/>
            </p:cNvCxnSpPr>
            <p:nvPr/>
          </p:nvCxnSpPr>
          <p:spPr>
            <a:xfrm>
              <a:off x="3681694" y="4944071"/>
              <a:ext cx="0" cy="588837"/>
            </a:xfrm>
            <a:prstGeom prst="line">
              <a:avLst/>
            </a:prstGeom>
            <a:ln w="254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1" name="Egyenes összekötő 30"/>
            <p:cNvCxnSpPr>
              <a:stCxn id="23" idx="2"/>
              <a:endCxn id="25" idx="0"/>
            </p:cNvCxnSpPr>
            <p:nvPr/>
          </p:nvCxnSpPr>
          <p:spPr>
            <a:xfrm>
              <a:off x="3681694" y="5994573"/>
              <a:ext cx="0" cy="258415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Egyenes összekötő 31"/>
            <p:cNvCxnSpPr>
              <a:stCxn id="24" idx="2"/>
              <a:endCxn id="25" idx="3"/>
            </p:cNvCxnSpPr>
            <p:nvPr/>
          </p:nvCxnSpPr>
          <p:spPr>
            <a:xfrm flipH="1">
              <a:off x="3897718" y="5994573"/>
              <a:ext cx="792088" cy="489248"/>
            </a:xfrm>
            <a:prstGeom prst="line">
              <a:avLst/>
            </a:prstGeom>
            <a:ln w="254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4533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SLD-rezolúció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hu-HU" dirty="0"/>
                  <a:t>SLD = </a:t>
                </a:r>
                <a:r>
                  <a:rPr lang="hu-HU" i="1" dirty="0" err="1"/>
                  <a:t>Selective</a:t>
                </a:r>
                <a:r>
                  <a:rPr lang="hu-HU" i="1" dirty="0"/>
                  <a:t> </a:t>
                </a:r>
                <a:r>
                  <a:rPr lang="hu-HU" i="1" dirty="0" err="1"/>
                  <a:t>Linear</a:t>
                </a:r>
                <a:r>
                  <a:rPr lang="hu-HU" i="1" dirty="0"/>
                  <a:t> </a:t>
                </a:r>
                <a:r>
                  <a:rPr lang="hu-HU" i="1" dirty="0" err="1"/>
                  <a:t>Definite</a:t>
                </a:r>
                <a:endParaRPr lang="hu-HU" i="1" dirty="0"/>
              </a:p>
              <a:p>
                <a:endParaRPr lang="hu-HU" dirty="0"/>
              </a:p>
              <a:p>
                <a:r>
                  <a:rPr lang="hu-HU" dirty="0"/>
                  <a:t>Tovább szigorítja a lineáris rezolúciót =&gt; még célirányosabb</a:t>
                </a:r>
              </a:p>
              <a:p>
                <a:endParaRPr lang="hu-HU" dirty="0"/>
              </a:p>
              <a:p>
                <a:r>
                  <a:rPr lang="hu-HU" dirty="0"/>
                  <a:t>Az összes </a:t>
                </a:r>
                <a:r>
                  <a:rPr lang="hu-HU" dirty="0" err="1"/>
                  <a:t>mellékklóznak</a:t>
                </a:r>
                <a:r>
                  <a:rPr lang="hu-HU" dirty="0"/>
                  <a:t> </a:t>
                </a:r>
                <a:r>
                  <a:rPr lang="hu-HU" b="1" dirty="0"/>
                  <a:t>input </a:t>
                </a:r>
                <a:r>
                  <a:rPr lang="hu-HU" b="1" dirty="0" err="1"/>
                  <a:t>klóznak</a:t>
                </a:r>
                <a:r>
                  <a:rPr lang="hu-HU" dirty="0"/>
                  <a:t> kell lennie</a:t>
                </a:r>
              </a:p>
              <a:p>
                <a:pPr lvl="1"/>
                <a:r>
                  <a:rPr lang="hu-HU" dirty="0"/>
                  <a:t>azaz csak az eredeti </a:t>
                </a:r>
                <a:r>
                  <a:rPr lang="hu-HU" dirty="0" err="1"/>
                  <a:t>klózok</a:t>
                </a:r>
                <a:r>
                  <a:rPr lang="hu-HU" dirty="0"/>
                  <a:t> közül lehet választani</a:t>
                </a:r>
              </a:p>
              <a:p>
                <a:pPr lvl="1"/>
                <a:endParaRPr lang="hu-HU" dirty="0"/>
              </a:p>
              <a:p>
                <a:pPr marL="0" indent="0">
                  <a:buNone/>
                </a:pPr>
                <a:r>
                  <a:rPr lang="hu-HU" b="1" u="sng" dirty="0"/>
                  <a:t>Definíció (SLD-rezolúciós levezetés):</a:t>
                </a:r>
              </a:p>
              <a:p>
                <a:pPr marL="0" indent="0">
                  <a:buNone/>
                </a:pPr>
                <a:r>
                  <a:rPr lang="hu-HU" dirty="0"/>
                  <a:t>Olyan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hu-HU" dirty="0"/>
                  <a:t> lineáris rezolúciós levezetés, melyben minden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hu-HU" dirty="0"/>
                  <a:t> input </a:t>
                </a:r>
                <a:r>
                  <a:rPr lang="hu-HU" dirty="0" err="1"/>
                  <a:t>klóz</a:t>
                </a:r>
                <a:r>
                  <a:rPr lang="hu-HU" dirty="0"/>
                  <a:t>.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 t="-293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07567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Horn </a:t>
            </a:r>
            <a:r>
              <a:rPr lang="hu-HU" dirty="0" err="1"/>
              <a:t>klózok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hu-HU" dirty="0"/>
                  <a:t>Az SLD-rezolúció nem teljes</a:t>
                </a:r>
              </a:p>
              <a:p>
                <a:pPr lvl="1"/>
                <a:r>
                  <a:rPr lang="hu-HU" dirty="0"/>
                  <a:t>Nem minden UNSAT </a:t>
                </a:r>
                <a:r>
                  <a:rPr lang="hu-HU" dirty="0" err="1"/>
                  <a:t>klózhalmazból</a:t>
                </a:r>
                <a:r>
                  <a:rPr lang="hu-HU" dirty="0"/>
                  <a:t> vezethető le az üres </a:t>
                </a:r>
                <a:r>
                  <a:rPr lang="hu-HU" dirty="0" err="1"/>
                  <a:t>klóz</a:t>
                </a:r>
                <a:endParaRPr lang="hu-HU" dirty="0"/>
              </a:p>
              <a:p>
                <a:pPr lvl="1"/>
                <a:r>
                  <a:rPr lang="hu-HU" dirty="0"/>
                  <a:t>Pl.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hu-HU" dirty="0"/>
                  <a:t>, 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∨¬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hu-HU" dirty="0"/>
                  <a:t>, 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hu-HU" dirty="0"/>
                  <a:t>, 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∨¬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endParaRPr lang="hu-HU" dirty="0">
                  <a:ea typeface="Cambria Math" panose="02040503050406030204" pitchFamily="18" charset="0"/>
                </a:endParaRPr>
              </a:p>
              <a:p>
                <a:pPr lvl="1"/>
                <a:endParaRPr lang="hu-HU" dirty="0"/>
              </a:p>
              <a:p>
                <a:r>
                  <a:rPr lang="hu-HU" b="1" dirty="0"/>
                  <a:t>Horn </a:t>
                </a:r>
                <a:r>
                  <a:rPr lang="hu-HU" b="1" dirty="0" err="1"/>
                  <a:t>klózok</a:t>
                </a:r>
                <a:r>
                  <a:rPr lang="hu-HU" b="1" dirty="0"/>
                  <a:t> </a:t>
                </a:r>
                <a:r>
                  <a:rPr lang="hu-HU" dirty="0"/>
                  <a:t>esetén teljes!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r>
                  <a:rPr lang="hu-HU" b="1" u="sng" dirty="0"/>
                  <a:t>Definíció (Horn </a:t>
                </a:r>
                <a:r>
                  <a:rPr lang="hu-HU" b="1" u="sng" dirty="0" err="1"/>
                  <a:t>klóz</a:t>
                </a:r>
                <a:r>
                  <a:rPr lang="hu-HU" b="1" u="sng" dirty="0"/>
                  <a:t>):</a:t>
                </a:r>
              </a:p>
              <a:p>
                <a:pPr marL="0" indent="0">
                  <a:buNone/>
                </a:pPr>
                <a:r>
                  <a:rPr lang="hu-HU" dirty="0"/>
                  <a:t>Olyan </a:t>
                </a:r>
                <a:r>
                  <a:rPr lang="hu-HU" dirty="0" err="1"/>
                  <a:t>klóz</a:t>
                </a:r>
                <a:r>
                  <a:rPr lang="hu-HU" dirty="0"/>
                  <a:t>, ami </a:t>
                </a:r>
                <a:r>
                  <a:rPr lang="hu-HU" dirty="0" err="1"/>
                  <a:t>max</a:t>
                </a:r>
                <a:r>
                  <a:rPr lang="hu-HU" dirty="0"/>
                  <a:t>. 1 db. pozitív literált tartalmaz.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88563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Bizonyítás SLD-rezolúcióval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hu-HU" dirty="0"/>
              <a:t>Vizsgáljuk meg, hogy az input </a:t>
            </a:r>
            <a:r>
              <a:rPr lang="hu-HU" dirty="0" err="1"/>
              <a:t>klózok</a:t>
            </a:r>
            <a:r>
              <a:rPr lang="hu-HU" dirty="0"/>
              <a:t> mindegyike Horn </a:t>
            </a:r>
            <a:r>
              <a:rPr lang="hu-HU" dirty="0" err="1"/>
              <a:t>klóz</a:t>
            </a:r>
            <a:r>
              <a:rPr lang="hu-HU" dirty="0"/>
              <a:t>-e!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Ha nem, akkor próbáljuk </a:t>
            </a:r>
            <a:r>
              <a:rPr lang="hu-HU" b="1" dirty="0"/>
              <a:t>negálni a predikátumaink jelentését</a:t>
            </a:r>
            <a:r>
              <a:rPr lang="hu-HU" dirty="0"/>
              <a:t> úgy, hogy az input </a:t>
            </a:r>
            <a:r>
              <a:rPr lang="hu-HU" dirty="0" err="1"/>
              <a:t>klózok</a:t>
            </a:r>
            <a:r>
              <a:rPr lang="hu-HU" dirty="0"/>
              <a:t> Horn </a:t>
            </a:r>
            <a:r>
              <a:rPr lang="hu-HU" dirty="0" err="1"/>
              <a:t>klózokká</a:t>
            </a:r>
            <a:r>
              <a:rPr lang="hu-HU" dirty="0"/>
              <a:t> </a:t>
            </a:r>
            <a:r>
              <a:rPr lang="hu-HU"/>
              <a:t>alakuljanak!</a:t>
            </a:r>
          </a:p>
          <a:p>
            <a:pPr marL="514350" indent="-514350">
              <a:buFont typeface="+mj-lt"/>
              <a:buAutoNum type="arabicPeriod"/>
            </a:pPr>
            <a:endParaRPr lang="hu-HU" dirty="0"/>
          </a:p>
          <a:p>
            <a:pPr marL="514350" indent="-514350">
              <a:buFont typeface="+mj-lt"/>
              <a:buAutoNum type="arabicPeriod"/>
            </a:pPr>
            <a:r>
              <a:rPr lang="hu-HU" dirty="0"/>
              <a:t>Alkalmazzuk az SLD-rezolúciót!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hu-HU" dirty="0" err="1"/>
              <a:t>Mellékklózt</a:t>
            </a:r>
            <a:r>
              <a:rPr lang="hu-HU" dirty="0"/>
              <a:t> csak az input </a:t>
            </a:r>
            <a:r>
              <a:rPr lang="hu-HU" dirty="0" err="1"/>
              <a:t>klózok</a:t>
            </a:r>
            <a:r>
              <a:rPr lang="hu-HU" dirty="0"/>
              <a:t> közül </a:t>
            </a:r>
            <a:r>
              <a:rPr lang="hu-HU" dirty="0" err="1"/>
              <a:t>válasszunk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63414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Bizonyítás SLD-rezolúcióval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artalom helye 2"/>
              <p:cNvSpPr txBox="1">
                <a:spLocks/>
              </p:cNvSpPr>
              <p:nvPr/>
            </p:nvSpPr>
            <p:spPr>
              <a:xfrm>
                <a:off x="892321" y="1576874"/>
                <a:ext cx="4426130" cy="370425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hu-HU" sz="2800" b="1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Input </a:t>
                </a:r>
                <a:r>
                  <a:rPr lang="hu-HU" sz="2800" b="1" dirty="0" err="1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klózok</a:t>
                </a:r>
                <a:r>
                  <a:rPr lang="hu-HU" sz="2800" b="1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  <a:tabLst>
                    <a:tab pos="719138" algn="l"/>
                  </a:tabLst>
                </a:pPr>
                <a:r>
                  <a:rPr lang="hu-HU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1:	</a:t>
                </a:r>
                <a:r>
                  <a:rPr lang="hu-HU" sz="28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)∨</m:t>
                    </m:r>
                    <m:r>
                      <a:rPr lang="hu-HU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)∨</m:t>
                    </m:r>
                    <m:r>
                      <a:rPr lang="hu-HU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tabLst>
                    <a:tab pos="719138" algn="l"/>
                  </a:tabLst>
                </a:pPr>
                <a:r>
                  <a:rPr lang="hu-HU" sz="2800" b="0" dirty="0">
                    <a:solidFill>
                      <a:schemeClr val="tx1"/>
                    </a:solidFill>
                  </a:rPr>
                  <a:t>2:	 </a:t>
                </a:r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sz="28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tabLst>
                    <a:tab pos="719138" algn="l"/>
                  </a:tabLst>
                </a:pPr>
                <a:r>
                  <a:rPr lang="hu-HU" sz="2800" dirty="0">
                    <a:solidFill>
                      <a:schemeClr val="tx1"/>
                    </a:solidFill>
                  </a:rPr>
                  <a:t>3:	 </a:t>
                </a:r>
                <a14:m>
                  <m:oMath xmlns:m="http://schemas.openxmlformats.org/officeDocument/2006/math">
                    <m:r>
                      <a:rPr lang="hu-HU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tabLst>
                    <a:tab pos="719138" algn="l"/>
                  </a:tabLst>
                </a:pPr>
                <a:r>
                  <a:rPr lang="hu-HU" sz="2800" dirty="0">
                    <a:solidFill>
                      <a:schemeClr val="tx1"/>
                    </a:solidFill>
                  </a:rPr>
                  <a:t>4:	 </a:t>
                </a:r>
                <a14:m>
                  <m:oMath xmlns:m="http://schemas.openxmlformats.org/officeDocument/2006/math"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)∨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tabLst>
                    <a:tab pos="719138" algn="l"/>
                  </a:tabLst>
                </a:pPr>
                <a:r>
                  <a:rPr lang="hu-HU" sz="2800" dirty="0">
                    <a:solidFill>
                      <a:schemeClr val="tx1"/>
                    </a:solidFill>
                  </a:rPr>
                  <a:t>5:	 </a:t>
                </a:r>
                <a14:m>
                  <m:oMath xmlns:m="http://schemas.openxmlformats.org/officeDocument/2006/math"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hu-HU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hu-H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hu-HU" sz="28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  <a:tabLst>
                    <a:tab pos="719138" algn="l"/>
                  </a:tabLst>
                </a:pPr>
                <a:r>
                  <a:rPr lang="hu-HU" sz="2800" dirty="0">
                    <a:solidFill>
                      <a:schemeClr val="tx1"/>
                    </a:solidFill>
                  </a:rPr>
                  <a:t>6:	 </a:t>
                </a:r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)∨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321" y="1576874"/>
                <a:ext cx="4426130" cy="37042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artalom helye 2"/>
              <p:cNvSpPr txBox="1">
                <a:spLocks/>
              </p:cNvSpPr>
              <p:nvPr/>
            </p:nvSpPr>
            <p:spPr>
              <a:xfrm>
                <a:off x="6939748" y="1576874"/>
                <a:ext cx="4331633" cy="370425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hu-HU" sz="2800" b="1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Rezolvensek:</a:t>
                </a:r>
              </a:p>
              <a:p>
                <a:pPr marL="0" indent="0">
                  <a:buNone/>
                  <a:tabLst>
                    <a:tab pos="1790700" algn="l"/>
                  </a:tabLst>
                </a:pPr>
                <a:r>
                  <a:rPr lang="hu-HU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7 (3,4):	</a:t>
                </a:r>
                <a:r>
                  <a:rPr lang="hu-HU" sz="28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hu-HU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tabLst>
                    <a:tab pos="1790700" algn="l"/>
                  </a:tabLst>
                </a:pPr>
                <a:r>
                  <a:rPr lang="hu-HU" sz="2800" dirty="0">
                    <a:solidFill>
                      <a:schemeClr val="tx1"/>
                    </a:solidFill>
                  </a:rPr>
                  <a:t>8 (7,1)</a:t>
                </a:r>
                <a:r>
                  <a:rPr lang="hu-HU" sz="2800" b="0" dirty="0">
                    <a:solidFill>
                      <a:schemeClr val="tx1"/>
                    </a:solidFill>
                  </a:rPr>
                  <a:t>:	 </a:t>
                </a:r>
                <a14:m>
                  <m:oMath xmlns:m="http://schemas.openxmlformats.org/officeDocument/2006/math">
                    <m:r>
                      <a:rPr lang="hu-HU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)∨</m:t>
                    </m:r>
                    <m:r>
                      <a:rPr lang="hu-HU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sz="28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tabLst>
                    <a:tab pos="1790700" algn="l"/>
                  </a:tabLst>
                </a:pPr>
                <a:r>
                  <a:rPr lang="hu-HU" sz="2800" dirty="0">
                    <a:solidFill>
                      <a:schemeClr val="tx1"/>
                    </a:solidFill>
                  </a:rPr>
                  <a:t>9 (8,2):	 </a:t>
                </a:r>
                <a14:m>
                  <m:oMath xmlns:m="http://schemas.openxmlformats.org/officeDocument/2006/math">
                    <m:r>
                      <a:rPr lang="hu-HU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hu-H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hu-HU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tabLst>
                    <a:tab pos="1790700" algn="l"/>
                  </a:tabLst>
                </a:pPr>
                <a:r>
                  <a:rPr lang="hu-HU" sz="2800" dirty="0">
                    <a:solidFill>
                      <a:schemeClr val="tx1"/>
                    </a:solidFill>
                  </a:rPr>
                  <a:t>10 (9,6):	</a:t>
                </a:r>
                <a14:m>
                  <m:oMath xmlns:m="http://schemas.openxmlformats.org/officeDocument/2006/math">
                    <m:r>
                      <a:rPr lang="hu-HU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sz="28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tabLst>
                    <a:tab pos="1790700" algn="l"/>
                  </a:tabLst>
                </a:pPr>
                <a:r>
                  <a:rPr lang="hu-HU" sz="2800" dirty="0">
                    <a:solidFill>
                      <a:schemeClr val="tx1"/>
                    </a:solidFill>
                  </a:rPr>
                  <a:t>11 (10,5):	</a:t>
                </a:r>
                <a14:m>
                  <m:oMath xmlns:m="http://schemas.openxmlformats.org/officeDocument/2006/math">
                    <m:r>
                      <a:rPr lang="hu-HU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sz="28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tabLst>
                    <a:tab pos="1790700" algn="l"/>
                  </a:tabLst>
                </a:pPr>
                <a:r>
                  <a:rPr lang="hu-HU" sz="2800" dirty="0">
                    <a:solidFill>
                      <a:schemeClr val="tx1"/>
                    </a:solidFill>
                  </a:rPr>
                  <a:t>12 (11,3):	 □</a:t>
                </a:r>
              </a:p>
            </p:txBody>
          </p:sp>
        </mc:Choice>
        <mc:Fallback xmlns="">
          <p:sp>
            <p:nvSpPr>
              <p:cNvPr id="5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9748" y="1576874"/>
                <a:ext cx="4331633" cy="370425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artalom helye 2"/>
              <p:cNvSpPr txBox="1">
                <a:spLocks/>
              </p:cNvSpPr>
              <p:nvPr/>
            </p:nvSpPr>
            <p:spPr>
              <a:xfrm>
                <a:off x="6521790" y="1576874"/>
                <a:ext cx="4426130" cy="370425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:r>
                  <a:rPr lang="hu-HU" sz="2800" b="1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Átalakított input </a:t>
                </a:r>
                <a:r>
                  <a:rPr lang="hu-HU" sz="2800" b="1" dirty="0" err="1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klózok</a:t>
                </a:r>
                <a:r>
                  <a:rPr lang="hu-HU" sz="2800" b="1" dirty="0">
                    <a:solidFill>
                      <a:schemeClr val="tx1"/>
                    </a:solidFill>
                    <a:latin typeface="+mj-lt"/>
                    <a:ea typeface="Cambria Math" panose="02040503050406030204" pitchFamily="18" charset="0"/>
                  </a:rPr>
                  <a:t>:</a:t>
                </a:r>
              </a:p>
              <a:p>
                <a:pPr marL="0" indent="0">
                  <a:buNone/>
                  <a:tabLst>
                    <a:tab pos="719138" algn="l"/>
                  </a:tabLst>
                </a:pPr>
                <a:r>
                  <a:rPr lang="hu-HU" sz="2800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1:	</a:t>
                </a:r>
                <a:r>
                  <a:rPr lang="hu-HU" sz="2800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2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)∨</m:t>
                    </m:r>
                    <m:r>
                      <a:rPr lang="hu-HU" sz="28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)∨</m:t>
                    </m:r>
                    <m:r>
                      <a:rPr lang="hu-HU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tabLst>
                    <a:tab pos="719138" algn="l"/>
                  </a:tabLst>
                </a:pPr>
                <a:r>
                  <a:rPr lang="hu-HU" sz="2800" b="0" dirty="0">
                    <a:solidFill>
                      <a:schemeClr val="tx1"/>
                    </a:solidFill>
                  </a:rPr>
                  <a:t>2:	 </a:t>
                </a:r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hu-HU" sz="2800" b="1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tabLst>
                    <a:tab pos="719138" algn="l"/>
                  </a:tabLst>
                </a:pPr>
                <a:r>
                  <a:rPr lang="hu-HU" sz="2800" dirty="0">
                    <a:solidFill>
                      <a:schemeClr val="tx1"/>
                    </a:solidFill>
                  </a:rPr>
                  <a:t>3:	 </a:t>
                </a:r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tabLst>
                    <a:tab pos="719138" algn="l"/>
                  </a:tabLst>
                </a:pPr>
                <a:r>
                  <a:rPr lang="hu-HU" sz="2800" dirty="0">
                    <a:solidFill>
                      <a:schemeClr val="tx1"/>
                    </a:solidFill>
                  </a:rPr>
                  <a:t>4:	 </a:t>
                </a:r>
                <a14:m>
                  <m:oMath xmlns:m="http://schemas.openxmlformats.org/officeDocument/2006/math"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)∨¬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sz="2800" dirty="0">
                  <a:solidFill>
                    <a:schemeClr val="tx1"/>
                  </a:solidFill>
                </a:endParaRPr>
              </a:p>
              <a:p>
                <a:pPr marL="0" indent="0">
                  <a:buNone/>
                  <a:tabLst>
                    <a:tab pos="719138" algn="l"/>
                  </a:tabLst>
                </a:pPr>
                <a:r>
                  <a:rPr lang="hu-HU" sz="2800" dirty="0">
                    <a:solidFill>
                      <a:schemeClr val="tx1"/>
                    </a:solidFill>
                  </a:rPr>
                  <a:t>5:	 </a:t>
                </a:r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hu-HU" sz="28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∨¬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hu-H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hu-HU" sz="280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marL="0" indent="0">
                  <a:buNone/>
                  <a:tabLst>
                    <a:tab pos="719138" algn="l"/>
                  </a:tabLst>
                </a:pPr>
                <a:r>
                  <a:rPr lang="hu-HU" sz="2800" dirty="0">
                    <a:solidFill>
                      <a:schemeClr val="tx1"/>
                    </a:solidFill>
                  </a:rPr>
                  <a:t>6:	 </a:t>
                </a:r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)∨¬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hu-HU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790" y="1576874"/>
                <a:ext cx="4426130" cy="37042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1333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 L -0.46237 0.00069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125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6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Mik a célok?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hu-HU" dirty="0"/>
              <a:t>A rezolúció 0. rendű logikában egy tök könnyen alkalmazható algoritmus =&gt; </a:t>
            </a:r>
            <a:r>
              <a:rPr lang="hu-HU" b="1" dirty="0"/>
              <a:t>Terjesszük ki 1. rendű logikára!</a:t>
            </a:r>
          </a:p>
          <a:p>
            <a:pPr lvl="1">
              <a:spcAft>
                <a:spcPts val="1200"/>
              </a:spcAft>
            </a:pPr>
            <a:r>
              <a:rPr lang="hu-HU" dirty="0"/>
              <a:t>0. rendű logikában mindig véges, 1. rendű logikában nem mindig! (Csak függvények használata esetén fordulhat elő.)</a:t>
            </a:r>
          </a:p>
          <a:p>
            <a:pPr lvl="1">
              <a:spcAft>
                <a:spcPts val="1200"/>
              </a:spcAft>
            </a:pPr>
            <a:endParaRPr lang="hu-HU" dirty="0"/>
          </a:p>
          <a:p>
            <a:pPr>
              <a:spcAft>
                <a:spcPts val="1200"/>
              </a:spcAft>
            </a:pPr>
            <a:r>
              <a:rPr lang="hu-HU" dirty="0"/>
              <a:t>Ismerjük meg a hatékony </a:t>
            </a:r>
            <a:r>
              <a:rPr lang="hu-HU" b="1" dirty="0"/>
              <a:t>rezolúciós stratégiákat</a:t>
            </a:r>
            <a:r>
              <a:rPr lang="hu-HU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27980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Mit kell </a:t>
            </a:r>
            <a:r>
              <a:rPr lang="hu-HU" dirty="0" err="1"/>
              <a:t>továbbfejleszteni</a:t>
            </a:r>
            <a:r>
              <a:rPr lang="hu-HU" dirty="0"/>
              <a:t> a </a:t>
            </a:r>
            <a:r>
              <a:rPr lang="hu-HU" dirty="0" err="1"/>
              <a:t>nulladrendű</a:t>
            </a:r>
            <a:r>
              <a:rPr lang="hu-HU" dirty="0"/>
              <a:t> rezolúcióban?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</a:t>
            </a:r>
            <a:r>
              <a:rPr lang="hu-HU" dirty="0" err="1"/>
              <a:t>rezolvensképzés</a:t>
            </a:r>
            <a:r>
              <a:rPr lang="hu-HU" dirty="0"/>
              <a:t> a literálok karakterről karakterre való egyezését követeli meg.</a:t>
            </a:r>
          </a:p>
          <a:p>
            <a:pPr lvl="1"/>
            <a:r>
              <a:rPr lang="hu-HU" dirty="0" err="1"/>
              <a:t>Nulladrendű</a:t>
            </a:r>
            <a:r>
              <a:rPr lang="hu-HU" dirty="0"/>
              <a:t> logikában:</a:t>
            </a:r>
          </a:p>
          <a:p>
            <a:pPr marL="411480" lvl="1" indent="0">
              <a:buNone/>
            </a:pPr>
            <a:endParaRPr lang="hu-HU" dirty="0"/>
          </a:p>
          <a:p>
            <a:pPr lvl="1"/>
            <a:r>
              <a:rPr lang="hu-HU" dirty="0"/>
              <a:t>Elsőrendű logikában?</a:t>
            </a:r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  <a:p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artalom helye 2"/>
              <p:cNvSpPr txBox="1">
                <a:spLocks/>
              </p:cNvSpPr>
              <p:nvPr/>
            </p:nvSpPr>
            <p:spPr>
              <a:xfrm>
                <a:off x="5119086" y="2361322"/>
                <a:ext cx="2610972" cy="1003670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hu-HU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r>
                        <a:rPr lang="hu-H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hu-H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hu-H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∨¬</m:t>
                      </m:r>
                      <m:r>
                        <a:rPr lang="hu-H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hu-HU" sz="28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hu-HU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hu-HU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</m:oMath>
                  </m:oMathPara>
                </a14:m>
                <a:endParaRPr lang="hu-HU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9086" y="2361322"/>
                <a:ext cx="2610972" cy="10036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Jobbra nyíl 6"/>
          <p:cNvSpPr/>
          <p:nvPr/>
        </p:nvSpPr>
        <p:spPr>
          <a:xfrm>
            <a:off x="7906860" y="2345107"/>
            <a:ext cx="1984248" cy="87673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>
                <a:solidFill>
                  <a:sysClr val="windowText" lastClr="000000"/>
                </a:solidFill>
                <a:latin typeface="+mj-lt"/>
              </a:rPr>
              <a:t>Rezolvens</a:t>
            </a:r>
            <a:endParaRPr lang="hu-HU" sz="2400" dirty="0">
              <a:solidFill>
                <a:sysClr val="windowText" lastClr="0000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artalom helye 2"/>
              <p:cNvSpPr txBox="1">
                <a:spLocks/>
              </p:cNvSpPr>
              <p:nvPr/>
            </p:nvSpPr>
            <p:spPr>
              <a:xfrm>
                <a:off x="493776" y="4148327"/>
                <a:ext cx="5578224" cy="102304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i="1" strike="sngStrik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hu-HU" sz="2800" i="1" strike="sngStrik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hu-HU" sz="2800" i="1" strike="sngStrik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hu-HU" sz="2800" i="1" strike="sngStrik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hu-H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hu-HU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hu-HU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r>
                        <a:rPr lang="hu-HU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hu-HU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hu-HU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hu-HU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r>
                        <a:rPr lang="hu-HU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hu-H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hu-H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hu-H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hu-H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hu-H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)∨¬</m:t>
                      </m:r>
                      <m:r>
                        <a:rPr lang="hu-H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hu-H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hu-H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hu-H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hu-H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hu-H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hu-HU" sz="28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i="1" strike="sngStrike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 </m:t>
                      </m:r>
                      <m:r>
                        <a:rPr lang="hu-HU" sz="2800" b="0" i="1" strike="sngStrike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hu-H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hu-H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hu-H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u-H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hu-H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)∨</m:t>
                      </m:r>
                      <m:r>
                        <a:rPr lang="hu-HU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r>
                        <a:rPr lang="hu-HU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hu-HU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hu-HU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hu-HU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hu-HU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</m:t>
                      </m:r>
                      <m:r>
                        <a:rPr lang="hu-HU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hu-HU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76" y="4148327"/>
                <a:ext cx="5578224" cy="10230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artalom helye 2"/>
              <p:cNvSpPr txBox="1">
                <a:spLocks/>
              </p:cNvSpPr>
              <p:nvPr/>
            </p:nvSpPr>
            <p:spPr>
              <a:xfrm>
                <a:off x="8670984" y="4406285"/>
                <a:ext cx="2610972" cy="4866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hu-H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0984" y="4406285"/>
                <a:ext cx="2610972" cy="486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Jobbra nyíl 9"/>
          <p:cNvSpPr/>
          <p:nvPr/>
        </p:nvSpPr>
        <p:spPr>
          <a:xfrm>
            <a:off x="6424572" y="4243358"/>
            <a:ext cx="1984248" cy="87673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>
                <a:solidFill>
                  <a:sysClr val="windowText" lastClr="000000"/>
                </a:solidFill>
                <a:latin typeface="+mj-lt"/>
              </a:rPr>
              <a:t>Rezolvens</a:t>
            </a:r>
            <a:endParaRPr lang="hu-HU" sz="2400" dirty="0">
              <a:solidFill>
                <a:sysClr val="windowText" lastClr="0000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artalom helye 2"/>
              <p:cNvSpPr txBox="1">
                <a:spLocks/>
              </p:cNvSpPr>
              <p:nvPr/>
            </p:nvSpPr>
            <p:spPr>
              <a:xfrm>
                <a:off x="493776" y="5244523"/>
                <a:ext cx="5578224" cy="1572768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u-H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𝑄</m:t>
                    </m:r>
                    <m:r>
                      <a:rPr lang="hu-H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hu-H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hu-HU" sz="2000" b="0" dirty="0">
                    <a:solidFill>
                      <a:schemeClr val="tx1"/>
                    </a:solidFill>
                    <a:latin typeface="+mj-lt"/>
                  </a:rPr>
                  <a:t>: predikátumok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u-H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hu-H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hu-HU" sz="2000" b="0" dirty="0">
                    <a:solidFill>
                      <a:schemeClr val="tx1"/>
                    </a:solidFill>
                    <a:latin typeface="+mj-lt"/>
                  </a:rPr>
                  <a:t>: változók</a:t>
                </a:r>
                <a:endParaRPr lang="hu-HU" sz="2000" b="0" i="1" dirty="0">
                  <a:solidFill>
                    <a:schemeClr val="tx1"/>
                  </a:solidFill>
                  <a:latin typeface="+mj-lt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u-H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hu-H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hu-HU" sz="2000" dirty="0">
                    <a:solidFill>
                      <a:schemeClr val="tx1"/>
                    </a:solidFill>
                    <a:latin typeface="+mj-lt"/>
                  </a:rPr>
                  <a:t>: konstansok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u-H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hu-H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hu-HU" sz="2000" dirty="0">
                    <a:solidFill>
                      <a:schemeClr val="tx1"/>
                    </a:solidFill>
                    <a:latin typeface="+mj-lt"/>
                  </a:rPr>
                  <a:t>: függvények</a:t>
                </a:r>
              </a:p>
            </p:txBody>
          </p:sp>
        </mc:Choice>
        <mc:Fallback xmlns="">
          <p:sp>
            <p:nvSpPr>
              <p:cNvPr id="11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76" y="5244523"/>
                <a:ext cx="5578224" cy="15727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artalom helye 2"/>
              <p:cNvSpPr txBox="1">
                <a:spLocks/>
              </p:cNvSpPr>
              <p:nvPr/>
            </p:nvSpPr>
            <p:spPr>
              <a:xfrm>
                <a:off x="10067910" y="2499892"/>
                <a:ext cx="1778172" cy="56716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hu-H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∨¬</m:t>
                      </m:r>
                      <m:r>
                        <a:rPr lang="hu-H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hu-H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hu-H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hu-H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7910" y="2499892"/>
                <a:ext cx="1778172" cy="5671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0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Mit kell </a:t>
            </a:r>
            <a:r>
              <a:rPr lang="hu-HU" dirty="0" err="1"/>
              <a:t>továbbfejleszteni</a:t>
            </a:r>
            <a:r>
              <a:rPr lang="hu-HU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hu-HU" dirty="0"/>
                  <a:t>A </a:t>
                </a:r>
                <a:r>
                  <a:rPr lang="hu-HU" dirty="0" err="1"/>
                  <a:t>rezolvensképzés</a:t>
                </a:r>
                <a:r>
                  <a:rPr lang="hu-HU" dirty="0"/>
                  <a:t> a literálok karakterről karakterre való egyezést követeli meg.</a:t>
                </a:r>
              </a:p>
              <a:p>
                <a:endParaRPr lang="hu-HU" dirty="0"/>
              </a:p>
              <a:p>
                <a:endParaRPr lang="hu-HU" dirty="0"/>
              </a:p>
              <a:p>
                <a:endParaRPr lang="hu-HU" dirty="0"/>
              </a:p>
              <a:p>
                <a:r>
                  <a:rPr lang="hu-HU" dirty="0"/>
                  <a:t>Mi a helyzet, ha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i="1" dirty="0" err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hu-HU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r>
                      <a:rPr lang="hu-HU" b="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hu-HU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hu-HU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hu-HU" i="1" dirty="0" err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hu-HU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hu-HU" i="1" dirty="0" err="1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b="0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hu-HU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literálokkal kell </a:t>
                </a:r>
                <a:r>
                  <a:rPr lang="hu-HU" dirty="0" err="1"/>
                  <a:t>rezolválni</a:t>
                </a:r>
                <a:r>
                  <a:rPr lang="hu-HU" dirty="0"/>
                  <a:t>?</a:t>
                </a:r>
              </a:p>
              <a:p>
                <a:pPr lvl="1"/>
                <a:r>
                  <a:rPr lang="hu-HU" u="sng" dirty="0"/>
                  <a:t>Illesztjük</a:t>
                </a:r>
                <a:r>
                  <a:rPr lang="hu-HU" dirty="0"/>
                  <a:t> a </a:t>
                </a:r>
                <a:r>
                  <a:rPr lang="hu-HU" dirty="0" err="1"/>
                  <a:t>literálokat</a:t>
                </a:r>
                <a:r>
                  <a:rPr lang="hu-HU" dirty="0"/>
                  <a:t> a következő helyettesítéssel:</a:t>
                </a:r>
                <a:br>
                  <a:rPr lang="hu-HU" dirty="0"/>
                </a:b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hu-H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57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artalom helye 2"/>
              <p:cNvSpPr txBox="1">
                <a:spLocks/>
              </p:cNvSpPr>
              <p:nvPr/>
            </p:nvSpPr>
            <p:spPr>
              <a:xfrm>
                <a:off x="792356" y="2580784"/>
                <a:ext cx="5578224" cy="1023044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hu-HU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r>
                        <a:rPr lang="hu-HU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hu-HU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hu-HU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hu-HU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𝒄</m:t>
                      </m:r>
                      <m:r>
                        <a:rPr lang="hu-HU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hu-H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hu-H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hu-H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hu-H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hu-H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)∨¬</m:t>
                      </m:r>
                      <m:r>
                        <a:rPr lang="hu-H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  <m:r>
                        <a:rPr lang="hu-H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hu-H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hu-H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hu-H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hu-H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hu-HU" sz="2800" dirty="0">
                  <a:solidFill>
                    <a:schemeClr val="tx1"/>
                  </a:solidFill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hu-H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hu-H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hu-HU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)∨</m:t>
                      </m:r>
                      <m:r>
                        <a:rPr lang="hu-HU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𝑷</m:t>
                      </m:r>
                      <m:r>
                        <a:rPr lang="hu-HU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hu-HU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𝒈</m:t>
                      </m:r>
                      <m:r>
                        <a:rPr lang="hu-HU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hu-HU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𝒅</m:t>
                      </m:r>
                      <m:r>
                        <a:rPr lang="hu-HU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),</m:t>
                      </m:r>
                      <m:r>
                        <a:rPr lang="hu-HU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𝒛</m:t>
                      </m:r>
                      <m:r>
                        <a:rPr lang="hu-HU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sz="28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356" y="2580784"/>
                <a:ext cx="5578224" cy="102304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artalom helye 2"/>
              <p:cNvSpPr txBox="1">
                <a:spLocks/>
              </p:cNvSpPr>
              <p:nvPr/>
            </p:nvSpPr>
            <p:spPr>
              <a:xfrm>
                <a:off x="8969564" y="2838742"/>
                <a:ext cx="2610972" cy="486663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hu-H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9564" y="2838742"/>
                <a:ext cx="2610972" cy="486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Jobbra nyíl 6"/>
          <p:cNvSpPr/>
          <p:nvPr/>
        </p:nvSpPr>
        <p:spPr>
          <a:xfrm>
            <a:off x="6723152" y="2675815"/>
            <a:ext cx="1984248" cy="87673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>
                <a:solidFill>
                  <a:sysClr val="windowText" lastClr="000000"/>
                </a:solidFill>
                <a:latin typeface="+mj-lt"/>
              </a:rPr>
              <a:t>Rezolvens</a:t>
            </a:r>
            <a:endParaRPr lang="hu-HU" sz="2400" dirty="0">
              <a:solidFill>
                <a:sysClr val="windowText" lastClr="00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461928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Unifikáció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hu-HU" u="sng" dirty="0"/>
                  <a:t>Unifikáció:</a:t>
                </a:r>
                <a:r>
                  <a:rPr lang="hu-HU" dirty="0"/>
                  <a:t> Két atom illesztése úgy, hogy azok karakterről karakterre megegyezővé váljanak.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r>
                  <a:rPr lang="hu-HU" u="sng" dirty="0" err="1"/>
                  <a:t>Unifikátor</a:t>
                </a:r>
                <a:r>
                  <a:rPr lang="hu-HU" u="sng" dirty="0"/>
                  <a:t>:</a:t>
                </a:r>
                <a:r>
                  <a:rPr lang="hu-HU" dirty="0"/>
                  <a:t> Az illesztést elvégző helyettesítés.</a:t>
                </a:r>
              </a:p>
              <a:p>
                <a:pPr marL="0" indent="0">
                  <a:buNone/>
                </a:pPr>
                <a:endParaRPr lang="hu-HU" dirty="0"/>
              </a:p>
              <a:p>
                <a:pPr marL="0" indent="0">
                  <a:buNone/>
                </a:pPr>
                <a:r>
                  <a:rPr lang="hu-HU" b="1" u="sng" dirty="0"/>
                  <a:t>Definíció (</a:t>
                </a:r>
                <a:r>
                  <a:rPr lang="hu-HU" b="1" u="sng" dirty="0" err="1"/>
                  <a:t>Unifikátor</a:t>
                </a:r>
                <a:r>
                  <a:rPr lang="hu-HU" b="1" u="sng" dirty="0"/>
                  <a:t>):</a:t>
                </a:r>
              </a:p>
              <a:p>
                <a:pPr marL="0" indent="0">
                  <a:buNone/>
                </a:pPr>
                <a:r>
                  <a:rPr lang="hu-HU" dirty="0"/>
                  <a:t>Az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hu-HU" dirty="0"/>
                  <a:t> atomok </a:t>
                </a:r>
                <a:r>
                  <a:rPr lang="hu-HU" dirty="0" err="1"/>
                  <a:t>unifikátora</a:t>
                </a:r>
                <a:r>
                  <a:rPr lang="hu-HU" dirty="0"/>
                  <a:t> 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hu-HU" dirty="0"/>
                  <a:t> helyettesítés, ha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hu-HU" dirty="0"/>
                  <a:t>.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29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243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Unifikációs algoritmus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hu-HU" dirty="0"/>
                  <a:t>Ha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r>
                      <a:rPr lang="hu-HU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hu-HU" dirty="0"/>
                  <a:t> nem ugyanazzal a predikátummal kezdődik =&gt; </a:t>
                </a:r>
                <a:r>
                  <a:rPr lang="hu-HU" dirty="0">
                    <a:sym typeface="Wingdings" panose="05000000000000000000" pitchFamily="2" charset="2"/>
                  </a:rPr>
                  <a:t> (vége)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hu-HU" dirty="0">
                  <a:sym typeface="Wingdings" panose="05000000000000000000" pitchFamily="2" charset="2"/>
                </a:endParaRP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≔∅</m:t>
                    </m:r>
                  </m:oMath>
                </a14:m>
                <a:endParaRPr lang="hu-HU" dirty="0"/>
              </a:p>
              <a:p>
                <a:pPr marL="514350" indent="-514350">
                  <a:buFont typeface="+mj-lt"/>
                  <a:buAutoNum type="arabicPeriod"/>
                </a:pPr>
                <a:endParaRPr lang="hu-H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dirty="0"/>
                  <a:t>Ha nincs eltérés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u-HU" dirty="0"/>
                  <a:t>-ban és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hu-HU" dirty="0"/>
                  <a:t>-ben =&gt; </a:t>
                </a:r>
                <a:r>
                  <a:rPr lang="hu-HU" dirty="0">
                    <a:sym typeface="Wingdings" panose="05000000000000000000" pitchFamily="2" charset="2"/>
                  </a:rPr>
                  <a:t> (vége)</a:t>
                </a:r>
                <a:br>
                  <a:rPr lang="hu-HU" dirty="0">
                    <a:sym typeface="Wingdings" panose="05000000000000000000" pitchFamily="2" charset="2"/>
                  </a:rPr>
                </a:br>
                <a:r>
                  <a:rPr lang="hu-HU" dirty="0">
                    <a:sym typeface="Wingdings" panose="05000000000000000000" pitchFamily="2" charset="2"/>
                  </a:rPr>
                  <a:t>Az </a:t>
                </a:r>
                <a:r>
                  <a:rPr lang="hu-HU" dirty="0" err="1">
                    <a:sym typeface="Wingdings" panose="05000000000000000000" pitchFamily="2" charset="2"/>
                  </a:rPr>
                  <a:t>unifikátor</a:t>
                </a:r>
                <a:r>
                  <a:rPr lang="hu-HU" dirty="0">
                    <a:sym typeface="Wingdings" panose="05000000000000000000" pitchFamily="2" charset="2"/>
                  </a:rPr>
                  <a:t>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𝜎</m:t>
                    </m:r>
                  </m:oMath>
                </a14:m>
                <a:endParaRPr lang="hu-HU" dirty="0">
                  <a:ea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marL="514350" indent="-514350">
                  <a:buFont typeface="+mj-lt"/>
                  <a:buAutoNum type="arabicPeriod"/>
                </a:pPr>
                <a:endParaRPr lang="hu-HU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hu-HU" dirty="0"/>
                  <a:t>Jelölje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dirty="0"/>
                  <a:t> az első eltérő karakteren kezdődő termet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hu-HU" dirty="0"/>
                  <a:t>-ban, illetve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hu-HU" dirty="0"/>
                  <a:t>-ben! </a:t>
                </a:r>
              </a:p>
              <a:p>
                <a:pPr marL="914400" lvl="1" indent="-514350">
                  <a:buFont typeface="+mj-lt"/>
                  <a:buAutoNum type="alphaLcPeriod"/>
                </a:pPr>
                <a:r>
                  <a:rPr lang="hu-HU" dirty="0"/>
                  <a:t>Ha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dirty="0"/>
                  <a:t> és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hu-HU" dirty="0"/>
                  <a:t> egyike sem változó =&gt; </a:t>
                </a:r>
                <a:r>
                  <a:rPr lang="hu-HU" dirty="0">
                    <a:sym typeface="Wingdings" panose="05000000000000000000" pitchFamily="2" charset="2"/>
                  </a:rPr>
                  <a:t> (vége)</a:t>
                </a:r>
                <a:endParaRPr lang="hu-HU" dirty="0"/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2" t="-306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461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Unifikációs algoritmus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lphaLcPeriod" startAt="2"/>
                  <a:tabLst>
                    <a:tab pos="3948113" algn="l"/>
                  </a:tabLst>
                </a:pPr>
                <a:r>
                  <a:rPr lang="hu-HU" dirty="0"/>
                  <a:t>Ha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dirty="0"/>
                  <a:t> változó =&gt; 	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hu-HU" dirty="0"/>
                </a:br>
                <a:r>
                  <a:rPr lang="hu-HU" dirty="0"/>
                  <a:t>Egyébként =&gt; 	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hu-HU" dirty="0">
                  <a:sym typeface="Wingdings" panose="05000000000000000000" pitchFamily="2" charset="2"/>
                </a:endParaRPr>
              </a:p>
              <a:p>
                <a:pPr marL="514350" indent="-514350">
                  <a:buFont typeface="+mj-lt"/>
                  <a:buAutoNum type="alphaLcPeriod" startAt="2"/>
                  <a:tabLst>
                    <a:tab pos="3948113" algn="l"/>
                  </a:tabLst>
                </a:pPr>
                <a:endParaRPr lang="hu-HU" dirty="0">
                  <a:sym typeface="Wingdings" panose="05000000000000000000" pitchFamily="2" charset="2"/>
                </a:endParaRPr>
              </a:p>
              <a:p>
                <a:pPr marL="514350" indent="-514350">
                  <a:buFont typeface="+mj-lt"/>
                  <a:buAutoNum type="alphaLcPeriod" startAt="2"/>
                  <a:tabLst>
                    <a:tab pos="3948113" algn="l"/>
                  </a:tabLst>
                </a:pP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begChr m:val="{"/>
                        <m:endChr m:val="}"/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hu-HU" dirty="0"/>
              </a:p>
              <a:p>
                <a:pPr marL="514350" indent="-514350">
                  <a:buFont typeface="+mj-lt"/>
                  <a:buAutoNum type="alphaLcPeriod" startAt="2"/>
                  <a:tabLst>
                    <a:tab pos="3948113" algn="l"/>
                  </a:tabLst>
                </a:pP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hu-HU" dirty="0"/>
                  <a:t>,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hu-HU" dirty="0"/>
              </a:p>
              <a:p>
                <a:pPr marL="514350" indent="-514350">
                  <a:buFont typeface="+mj-lt"/>
                  <a:buAutoNum type="alphaLcPeriod" startAt="2"/>
                  <a:tabLst>
                    <a:tab pos="3948113" algn="l"/>
                  </a:tabLst>
                </a:pPr>
                <a:endParaRPr lang="hu-HU" dirty="0"/>
              </a:p>
              <a:p>
                <a:pPr marL="514350" indent="-514350">
                  <a:buFont typeface="+mj-lt"/>
                  <a:buAutoNum type="alphaLcPeriod" startAt="2"/>
                  <a:tabLst>
                    <a:tab pos="3948113" algn="l"/>
                  </a:tabLst>
                </a:pPr>
                <a:r>
                  <a:rPr lang="hu-HU" dirty="0"/>
                  <a:t>Menj vissza a 3-ra!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2" t="-20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8700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-9330" y="220825"/>
            <a:ext cx="11887200" cy="984885"/>
          </a:xfrm>
        </p:spPr>
        <p:txBody>
          <a:bodyPr/>
          <a:lstStyle/>
          <a:p>
            <a:r>
              <a:rPr lang="hu-HU" dirty="0"/>
              <a:t>Példa unifikációra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artalom helye 2"/>
              <p:cNvSpPr txBox="1">
                <a:spLocks/>
              </p:cNvSpPr>
              <p:nvPr/>
            </p:nvSpPr>
            <p:spPr>
              <a:xfrm>
                <a:off x="223935" y="1433111"/>
                <a:ext cx="5589037" cy="54497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hu-HU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hu-H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hu-H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hu-HU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hu-H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hu-H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hu-HU" sz="28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35" y="1433111"/>
                <a:ext cx="5589037" cy="54497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Egyenes összekötő nyíllal 9"/>
          <p:cNvCxnSpPr/>
          <p:nvPr/>
        </p:nvCxnSpPr>
        <p:spPr>
          <a:xfrm flipV="1">
            <a:off x="1399596" y="2084512"/>
            <a:ext cx="18661" cy="21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églalap 10"/>
              <p:cNvSpPr/>
              <p:nvPr/>
            </p:nvSpPr>
            <p:spPr>
              <a:xfrm>
                <a:off x="1212984" y="2345775"/>
                <a:ext cx="373224" cy="354563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hu-HU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1" name="Téglalap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984" y="2345775"/>
                <a:ext cx="373224" cy="354563"/>
              </a:xfrm>
              <a:prstGeom prst="rect">
                <a:avLst/>
              </a:prstGeom>
              <a:blipFill>
                <a:blip r:embed="rId3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Egyenes összekötő nyíllal 15"/>
          <p:cNvCxnSpPr/>
          <p:nvPr/>
        </p:nvCxnSpPr>
        <p:spPr>
          <a:xfrm flipV="1">
            <a:off x="4145906" y="2084512"/>
            <a:ext cx="18661" cy="21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églalap 16"/>
              <p:cNvSpPr/>
              <p:nvPr/>
            </p:nvSpPr>
            <p:spPr>
              <a:xfrm>
                <a:off x="3959294" y="2345775"/>
                <a:ext cx="373224" cy="354563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hu-HU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7" name="Téglalap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9294" y="2345775"/>
                <a:ext cx="373224" cy="3545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Jobbra nyíl 17"/>
          <p:cNvSpPr/>
          <p:nvPr/>
        </p:nvSpPr>
        <p:spPr>
          <a:xfrm>
            <a:off x="6404631" y="1318734"/>
            <a:ext cx="1984248" cy="87673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>
                <a:solidFill>
                  <a:sysClr val="windowText" lastClr="000000"/>
                </a:solidFill>
                <a:latin typeface="+mj-lt"/>
              </a:rPr>
              <a:t>Unifikátor</a:t>
            </a:r>
            <a:endParaRPr lang="hu-HU" sz="2400" dirty="0">
              <a:solidFill>
                <a:sysClr val="windowText" lastClr="0000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artalom helye 2"/>
              <p:cNvSpPr txBox="1">
                <a:spLocks/>
              </p:cNvSpPr>
              <p:nvPr/>
            </p:nvSpPr>
            <p:spPr>
              <a:xfrm>
                <a:off x="8565680" y="1473519"/>
                <a:ext cx="3312189" cy="56716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hu-H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hu-H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hu-H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680" y="1473519"/>
                <a:ext cx="3312189" cy="5671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artalom helye 2"/>
              <p:cNvSpPr txBox="1">
                <a:spLocks/>
              </p:cNvSpPr>
              <p:nvPr/>
            </p:nvSpPr>
            <p:spPr>
              <a:xfrm>
                <a:off x="223935" y="2946727"/>
                <a:ext cx="5589036" cy="54497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hu-HU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hu-H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hu-H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hu-HU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hu-H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hu-H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hu-HU" sz="28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hu-H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35" y="2946727"/>
                <a:ext cx="5589036" cy="54497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Egyenes összekötő nyíllal 20"/>
          <p:cNvCxnSpPr/>
          <p:nvPr/>
        </p:nvCxnSpPr>
        <p:spPr>
          <a:xfrm flipV="1">
            <a:off x="1810140" y="3598128"/>
            <a:ext cx="18661" cy="21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églalap 21"/>
              <p:cNvSpPr/>
              <p:nvPr/>
            </p:nvSpPr>
            <p:spPr>
              <a:xfrm>
                <a:off x="1623528" y="3859391"/>
                <a:ext cx="373224" cy="354563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hu-HU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2" name="Téglalap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3528" y="3859391"/>
                <a:ext cx="373224" cy="3545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Egyenes összekötő nyíllal 22"/>
          <p:cNvCxnSpPr/>
          <p:nvPr/>
        </p:nvCxnSpPr>
        <p:spPr>
          <a:xfrm flipV="1">
            <a:off x="4491141" y="3598128"/>
            <a:ext cx="18661" cy="21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églalap 23"/>
              <p:cNvSpPr/>
              <p:nvPr/>
            </p:nvSpPr>
            <p:spPr>
              <a:xfrm>
                <a:off x="4304529" y="3859391"/>
                <a:ext cx="373224" cy="354563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hu-HU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4" name="Téglalap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529" y="3859391"/>
                <a:ext cx="373224" cy="354563"/>
              </a:xfrm>
              <a:prstGeom prst="rect">
                <a:avLst/>
              </a:prstGeom>
              <a:blipFill>
                <a:blip r:embed="rId8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Jobbra nyíl 24"/>
          <p:cNvSpPr/>
          <p:nvPr/>
        </p:nvSpPr>
        <p:spPr>
          <a:xfrm>
            <a:off x="6404631" y="2832350"/>
            <a:ext cx="1984248" cy="87673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>
                <a:solidFill>
                  <a:sysClr val="windowText" lastClr="000000"/>
                </a:solidFill>
                <a:latin typeface="+mj-lt"/>
              </a:rPr>
              <a:t>Unifikátor</a:t>
            </a:r>
            <a:endParaRPr lang="hu-HU" sz="2400" dirty="0">
              <a:solidFill>
                <a:sysClr val="windowText" lastClr="0000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artalom helye 2"/>
              <p:cNvSpPr txBox="1">
                <a:spLocks/>
              </p:cNvSpPr>
              <p:nvPr/>
            </p:nvSpPr>
            <p:spPr>
              <a:xfrm>
                <a:off x="8565680" y="2987135"/>
                <a:ext cx="3312189" cy="56716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hu-H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hu-H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hu-H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hu-H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hu-H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hu-H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hu-H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hu-H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hu-H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hu-HU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680" y="2987135"/>
                <a:ext cx="3312189" cy="56716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artalom helye 2"/>
              <p:cNvSpPr txBox="1">
                <a:spLocks/>
              </p:cNvSpPr>
              <p:nvPr/>
            </p:nvSpPr>
            <p:spPr>
              <a:xfrm>
                <a:off x="223935" y="4468563"/>
                <a:ext cx="5589036" cy="54497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hu-HU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hu-H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hu-H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hu-HU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hu-H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hu-H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hu-HU" sz="28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),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</m:t>
                    </m:r>
                  </m:oMath>
                </a14:m>
                <a:endParaRPr lang="hu-H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35" y="4468563"/>
                <a:ext cx="5589036" cy="54497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Egyenes összekötő nyíllal 27"/>
          <p:cNvCxnSpPr/>
          <p:nvPr/>
        </p:nvCxnSpPr>
        <p:spPr>
          <a:xfrm flipV="1">
            <a:off x="2062072" y="5129295"/>
            <a:ext cx="18661" cy="21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églalap 28"/>
              <p:cNvSpPr/>
              <p:nvPr/>
            </p:nvSpPr>
            <p:spPr>
              <a:xfrm>
                <a:off x="1875460" y="5390558"/>
                <a:ext cx="373224" cy="354563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hu-HU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29" name="Téglalap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5460" y="5390558"/>
                <a:ext cx="373224" cy="354563"/>
              </a:xfrm>
              <a:prstGeom prst="rect">
                <a:avLst/>
              </a:prstGeom>
              <a:blipFill>
                <a:blip r:embed="rId11"/>
                <a:stretch>
                  <a:fillRect l="-312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Egyenes összekötő nyíllal 29"/>
          <p:cNvCxnSpPr/>
          <p:nvPr/>
        </p:nvCxnSpPr>
        <p:spPr>
          <a:xfrm flipV="1">
            <a:off x="4976332" y="5119964"/>
            <a:ext cx="18661" cy="2146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églalap 30"/>
              <p:cNvSpPr/>
              <p:nvPr/>
            </p:nvSpPr>
            <p:spPr>
              <a:xfrm>
                <a:off x="4789720" y="5381227"/>
                <a:ext cx="373224" cy="354563"/>
              </a:xfrm>
              <a:prstGeom prst="rect">
                <a:avLst/>
              </a:prstGeom>
              <a:solidFill>
                <a:srgbClr val="92D05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b="0" i="1" smtClean="0">
                          <a:solidFill>
                            <a:sysClr val="windowText" lastClr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hu-HU" sz="24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31" name="Téglalap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720" y="5381227"/>
                <a:ext cx="373224" cy="3545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Jobbra nyíl 31"/>
          <p:cNvSpPr/>
          <p:nvPr/>
        </p:nvSpPr>
        <p:spPr>
          <a:xfrm>
            <a:off x="6404631" y="4354186"/>
            <a:ext cx="1984248" cy="876739"/>
          </a:xfrm>
          <a:prstGeom prst="right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400" dirty="0" err="1">
                <a:solidFill>
                  <a:sysClr val="windowText" lastClr="000000"/>
                </a:solidFill>
                <a:latin typeface="+mj-lt"/>
              </a:rPr>
              <a:t>Unifikátor</a:t>
            </a:r>
            <a:endParaRPr lang="hu-HU" sz="2400" dirty="0">
              <a:solidFill>
                <a:sysClr val="windowText" lastClr="000000"/>
              </a:solidFill>
              <a:latin typeface="+mj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artalom helye 2"/>
              <p:cNvSpPr txBox="1">
                <a:spLocks/>
              </p:cNvSpPr>
              <p:nvPr/>
            </p:nvSpPr>
            <p:spPr>
              <a:xfrm>
                <a:off x="8565680" y="4508971"/>
                <a:ext cx="3312189" cy="567168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rmAutofit fontScale="77500" lnSpcReduction="20000"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hu-H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hu-H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hu-H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hu-H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hu-H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</m:t>
                      </m:r>
                      <m:r>
                        <a:rPr lang="hu-HU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hu-H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hu-H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hu-H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hu-H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hu-HU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hu-HU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hu-HU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𝒚</m:t>
                      </m:r>
                      <m:r>
                        <a:rPr lang="hu-HU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hu-HU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hu-HU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𝒚</m:t>
                          </m:r>
                        </m:e>
                      </m:d>
                    </m:oMath>
                  </m:oMathPara>
                </a14:m>
                <a:endParaRPr lang="hu-HU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5680" y="4508971"/>
                <a:ext cx="3312189" cy="56716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artalom helye 2"/>
              <p:cNvSpPr txBox="1">
                <a:spLocks/>
              </p:cNvSpPr>
              <p:nvPr/>
            </p:nvSpPr>
            <p:spPr>
              <a:xfrm>
                <a:off x="223934" y="5899816"/>
                <a:ext cx="7576457" cy="544972"/>
              </a:xfrm>
              <a:prstGeom prst="rect">
                <a:avLst/>
              </a:prstGeom>
              <a:solidFill>
                <a:srgbClr val="FFC000"/>
              </a:solidFill>
            </p:spPr>
            <p:style>
              <a:lnRef idx="1">
                <a:schemeClr val="accent6"/>
              </a:lnRef>
              <a:fillRef idx="3">
                <a:schemeClr val="accent6"/>
              </a:fillRef>
              <a:effectRef idx="2">
                <a:schemeClr val="accent6"/>
              </a:effectRef>
              <a:fontRef idx="minor">
                <a:schemeClr val="lt1"/>
              </a:fontRef>
            </p:style>
            <p:txBody>
              <a:bodyPr vert="horz" lIns="91440" tIns="45720" rIns="91440" bIns="45720" rtlCol="0" anchor="ctr">
                <a:no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hu-HU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hu-H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hu-H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hu-HU" sz="28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hu-HU" sz="28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hu-HU" sz="2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  <m:r>
                          <a:rPr lang="hu-H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hu-H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  <m:r>
                          <a:rPr lang="hu-H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hu-H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hu-HU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hu-HU" sz="2800" dirty="0">
                    <a:solidFill>
                      <a:schemeClr val="tx1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)),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hu-HU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)))</m:t>
                    </m:r>
                  </m:oMath>
                </a14:m>
                <a:endParaRPr lang="hu-HU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Tartalom hely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934" y="5899816"/>
                <a:ext cx="7576457" cy="54497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artalom helye 2"/>
          <p:cNvSpPr txBox="1">
            <a:spLocks/>
          </p:cNvSpPr>
          <p:nvPr/>
        </p:nvSpPr>
        <p:spPr>
          <a:xfrm>
            <a:off x="9083440" y="5390558"/>
            <a:ext cx="2052735" cy="129731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hu-HU" sz="8000" b="1" dirty="0">
                <a:solidFill>
                  <a:schemeClr val="tx1"/>
                </a:solidFill>
                <a:sym typeface="Wingdings" panose="05000000000000000000" pitchFamily="2" charset="2"/>
              </a:rPr>
              <a:t></a:t>
            </a:r>
            <a:endParaRPr lang="hu-HU" sz="8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719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2" grpId="0" animBg="1"/>
      <p:bldP spid="24" grpId="0" animBg="1"/>
      <p:bldP spid="25" grpId="0" animBg="1"/>
      <p:bldP spid="26" grpId="0" animBg="1"/>
      <p:bldP spid="27" grpId="0" animBg="1"/>
      <p:bldP spid="29" grpId="0" animBg="1"/>
      <p:bldP spid="31" grpId="0" animBg="1"/>
      <p:bldP spid="32" grpId="0" animBg="1"/>
      <p:bldP spid="33" grpId="0" animBg="1"/>
      <p:bldP spid="35" grpId="0" animBg="1"/>
      <p:bldP spid="4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Unifikációs algoritmus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lphaLcPeriod" startAt="2"/>
                  <a:tabLst>
                    <a:tab pos="3948113" algn="l"/>
                  </a:tabLst>
                </a:pPr>
                <a:r>
                  <a:rPr lang="hu-HU" dirty="0"/>
                  <a:t>Ha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hu-HU" dirty="0"/>
                  <a:t> változó =&gt; 	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br>
                  <a:rPr lang="hu-HU" dirty="0"/>
                </a:br>
                <a:r>
                  <a:rPr lang="hu-HU" dirty="0"/>
                  <a:t>Egyébként =&gt; 	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hu-HU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hu-H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hu-HU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hu-HU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hu-HU" dirty="0"/>
              </a:p>
              <a:p>
                <a:pPr marL="514350" indent="-514350">
                  <a:buFont typeface="+mj-lt"/>
                  <a:buAutoNum type="alphaLcPeriod" startAt="2"/>
                  <a:tabLst>
                    <a:tab pos="3948113" algn="l"/>
                  </a:tabLst>
                </a:pPr>
                <a:endParaRPr lang="hu-HU" dirty="0"/>
              </a:p>
              <a:p>
                <a:pPr marL="514350" indent="-514350">
                  <a:buFont typeface="+mj-lt"/>
                  <a:buAutoNum type="alphaLcPeriod" startAt="2"/>
                  <a:tabLst>
                    <a:tab pos="3948113" algn="l"/>
                  </a:tabLst>
                </a:pPr>
                <a:r>
                  <a:rPr lang="hu-HU" u="sng" dirty="0" err="1"/>
                  <a:t>Occur</a:t>
                </a:r>
                <a:r>
                  <a:rPr lang="hu-HU" u="sng" dirty="0"/>
                  <a:t> </a:t>
                </a:r>
                <a:r>
                  <a:rPr lang="hu-HU" u="sng" dirty="0" err="1"/>
                  <a:t>Check</a:t>
                </a:r>
                <a:r>
                  <a:rPr lang="hu-HU" u="sng" dirty="0"/>
                  <a:t>:</a:t>
                </a:r>
                <a:br>
                  <a:rPr lang="hu-HU" dirty="0"/>
                </a:br>
                <a:r>
                  <a:rPr lang="hu-HU" dirty="0"/>
                  <a:t>Ha </a:t>
                </a:r>
                <a14:m>
                  <m:oMath xmlns:m="http://schemas.openxmlformats.org/officeDocument/2006/math">
                    <m:r>
                      <a:rPr lang="hu-HU" i="1" dirty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hu-HU" dirty="0"/>
                  <a:t> nem változó és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𝑃𝑎𝑟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hu-HU" dirty="0"/>
                  <a:t> =&gt; </a:t>
                </a:r>
                <a:r>
                  <a:rPr lang="hu-HU" dirty="0">
                    <a:sym typeface="Wingdings" panose="05000000000000000000" pitchFamily="2" charset="2"/>
                  </a:rPr>
                  <a:t> (vége)</a:t>
                </a:r>
              </a:p>
              <a:p>
                <a:pPr marL="514350" indent="-514350">
                  <a:buFont typeface="+mj-lt"/>
                  <a:buAutoNum type="alphaLcPeriod" startAt="2"/>
                  <a:tabLst>
                    <a:tab pos="3948113" algn="l"/>
                  </a:tabLst>
                </a:pPr>
                <a:endParaRPr lang="hu-HU" dirty="0">
                  <a:sym typeface="Wingdings" panose="05000000000000000000" pitchFamily="2" charset="2"/>
                </a:endParaRPr>
              </a:p>
              <a:p>
                <a:pPr marL="514350" indent="-514350">
                  <a:buFont typeface="+mj-lt"/>
                  <a:buAutoNum type="alphaLcPeriod" startAt="2"/>
                  <a:tabLst>
                    <a:tab pos="3948113" algn="l"/>
                  </a:tabLst>
                </a:pP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≔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begChr m:val="{"/>
                        <m:endChr m:val="}"/>
                        <m:ctrlP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hu-H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hu-HU" dirty="0"/>
              </a:p>
              <a:p>
                <a:pPr marL="514350" indent="-514350">
                  <a:buFont typeface="+mj-lt"/>
                  <a:buAutoNum type="alphaLcPeriod" startAt="2"/>
                  <a:tabLst>
                    <a:tab pos="3948113" algn="l"/>
                  </a:tabLst>
                </a:pP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hu-HU" dirty="0"/>
                  <a:t>,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hu-HU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endParaRPr lang="hu-HU" dirty="0"/>
              </a:p>
              <a:p>
                <a:pPr marL="514350" indent="-514350">
                  <a:buFont typeface="+mj-lt"/>
                  <a:buAutoNum type="alphaLcPeriod" startAt="2"/>
                  <a:tabLst>
                    <a:tab pos="3948113" algn="l"/>
                  </a:tabLst>
                </a:pPr>
                <a:endParaRPr lang="hu-HU" dirty="0"/>
              </a:p>
              <a:p>
                <a:pPr marL="514350" indent="-514350">
                  <a:buFont typeface="+mj-lt"/>
                  <a:buAutoNum type="alphaLcPeriod" startAt="2"/>
                  <a:tabLst>
                    <a:tab pos="3948113" algn="l"/>
                  </a:tabLst>
                </a:pPr>
                <a:r>
                  <a:rPr lang="hu-HU" dirty="0"/>
                  <a:t>Menj vissza a 3-ra!</a:t>
                </a:r>
              </a:p>
            </p:txBody>
          </p:sp>
        </mc:Choice>
        <mc:Fallback xmlns="">
          <p:sp>
            <p:nvSpPr>
              <p:cNvPr id="3" name="Tartalom hely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22" t="-293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594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emutató1_sablon">
  <a:themeElements>
    <a:clrScheme name="3. egyéni séma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002060"/>
      </a:hlink>
      <a:folHlink>
        <a:srgbClr val="002060"/>
      </a:folHlink>
    </a:clrScheme>
    <a:fontScheme name="Urbánu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ánus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mutató1" id="{279CE0FF-84D3-46F1-A6E3-31EA507990A2}" vid="{71FCA2A7-D78C-42B2-81E4-DB9491E092A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sablon</Template>
  <TotalTime>309</TotalTime>
  <Words>1305</Words>
  <Application>Microsoft Office PowerPoint</Application>
  <PresentationFormat>Szélesvásznú</PresentationFormat>
  <Paragraphs>190</Paragraphs>
  <Slides>18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Georgia</vt:lpstr>
      <vt:lpstr>Trebuchet MS</vt:lpstr>
      <vt:lpstr>Wingdings 2</vt:lpstr>
      <vt:lpstr>Bemutató1_sablon</vt:lpstr>
      <vt:lpstr>Az informatika logikai alapjai</vt:lpstr>
      <vt:lpstr>Mik a célok?</vt:lpstr>
      <vt:lpstr>Mit kell továbbfejleszteni a nulladrendű rezolúcióban?</vt:lpstr>
      <vt:lpstr>Mit kell továbbfejleszteni?</vt:lpstr>
      <vt:lpstr>Unifikáció</vt:lpstr>
      <vt:lpstr>Unifikációs algoritmus</vt:lpstr>
      <vt:lpstr>Unifikációs algoritmus</vt:lpstr>
      <vt:lpstr>Példa unifikációra</vt:lpstr>
      <vt:lpstr>Unifikációs algoritmus</vt:lpstr>
      <vt:lpstr>Rezolúció 1. rendű logikában</vt:lpstr>
      <vt:lpstr>Bizonyítás rezolúcióval</vt:lpstr>
      <vt:lpstr>Bizonyítás rezolúcióval</vt:lpstr>
      <vt:lpstr>Rezolúciós stratégiák</vt:lpstr>
      <vt:lpstr>Lineáris rezolúció</vt:lpstr>
      <vt:lpstr>SLD-rezolúció</vt:lpstr>
      <vt:lpstr>Horn klózok</vt:lpstr>
      <vt:lpstr>Bizonyítás SLD-rezolúcióval</vt:lpstr>
      <vt:lpstr>Bizonyítás SLD-rezolúcióval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 informatika logikai alapjai</dc:title>
  <dc:creator>Gergely Kovasznai</dc:creator>
  <cp:lastModifiedBy>Gergely Kovasznai</cp:lastModifiedBy>
  <cp:revision>84</cp:revision>
  <dcterms:created xsi:type="dcterms:W3CDTF">2018-09-19T09:10:10Z</dcterms:created>
  <dcterms:modified xsi:type="dcterms:W3CDTF">2020-11-20T10:01:35Z</dcterms:modified>
</cp:coreProperties>
</file>