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02"/>
    <a:srgbClr val="FFED01"/>
    <a:srgbClr val="F0A510"/>
    <a:srgbClr val="E1D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Az informatika logikai alapjai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618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3442562" y="3573017"/>
            <a:ext cx="5002076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16AD6C-3BB5-42A0-A9C1-7845BDA18F64}" type="datetimeFigureOut">
              <a:rPr lang="hu-HU" smtClean="0"/>
              <a:t>2020. 12. 15.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wish.swi-prolo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informatika logikai alapjai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 helyett rekurzió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Ugyanaz a predikátum szerepel a szabály bal és jobb oldalán is.</a:t>
            </a:r>
          </a:p>
          <a:p>
            <a:r>
              <a:rPr lang="hu-HU" u="sng" dirty="0"/>
              <a:t>Fontos:</a:t>
            </a:r>
            <a:r>
              <a:rPr lang="hu-HU" dirty="0"/>
              <a:t> Kerüld el a végtelen </a:t>
            </a:r>
            <a:r>
              <a:rPr lang="hu-HU"/>
              <a:t>rekurziót!</a:t>
            </a:r>
          </a:p>
          <a:p>
            <a:r>
              <a:rPr lang="hu-HU" u="sng"/>
              <a:t>Fontos:</a:t>
            </a:r>
            <a:r>
              <a:rPr lang="hu-HU"/>
              <a:t> Próbálj </a:t>
            </a:r>
            <a:r>
              <a:rPr lang="hu-HU" i="1"/>
              <a:t>farokrekurziót</a:t>
            </a:r>
            <a:r>
              <a:rPr lang="hu-HU"/>
              <a:t> használni! (kisebb erőforrásigény)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660904" y="3427795"/>
            <a:ext cx="6291072" cy="166062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(X,Y):-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(X,Z),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(Z,Y).</a:t>
            </a: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2660904" y="5143255"/>
            <a:ext cx="6291072" cy="15514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on_route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):-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NewPlace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on_route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NewPlace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6981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Listakezelés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Lista = elemek sorozata</a:t>
                </a:r>
              </a:p>
              <a:p>
                <a:r>
                  <a:rPr lang="hu-HU" dirty="0"/>
                  <a:t>Így írandó: </a:t>
                </a:r>
              </a:p>
              <a:p>
                <a:r>
                  <a:rPr lang="hu-HU" dirty="0"/>
                  <a:t>Másik felírási mód: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: a lista 1. eleme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: a lista maradék része (</a:t>
                </a:r>
                <a:r>
                  <a:rPr lang="hu-HU" dirty="0" err="1"/>
                  <a:t>tail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/>
                  <a:t>Rekurzív hívásoknál gyakran használt.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8339328" y="2179852"/>
            <a:ext cx="2029968" cy="4993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[1,8,2,13]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339328" y="3383812"/>
            <a:ext cx="2029968" cy="4993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[X|T]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196221" y="5554099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595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Aritmetika </a:t>
            </a:r>
            <a:r>
              <a:rPr lang="hu-HU" dirty="0" err="1"/>
              <a:t>Prologban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Radikálisan más, mint </a:t>
            </a:r>
            <a:r>
              <a:rPr lang="hu-HU"/>
              <a:t>imperatív nyelvekben</a:t>
            </a:r>
            <a:endParaRPr lang="hu-HU" dirty="0"/>
          </a:p>
          <a:p>
            <a:pPr lvl="1"/>
            <a:r>
              <a:rPr lang="hu-HU" dirty="0"/>
              <a:t>Elég csúnya is </a:t>
            </a:r>
            <a:r>
              <a:rPr lang="hu-HU" dirty="0">
                <a:sym typeface="Wingdings" panose="05000000000000000000" pitchFamily="2" charset="2"/>
              </a:rPr>
              <a:t></a:t>
            </a:r>
          </a:p>
          <a:p>
            <a:r>
              <a:rPr lang="hu-HU" dirty="0">
                <a:sym typeface="Wingdings" panose="05000000000000000000" pitchFamily="2" charset="2"/>
              </a:rPr>
              <a:t>Aritmetikai értékadás operátora: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</a:p>
          <a:p>
            <a:r>
              <a:rPr lang="hu-HU" dirty="0"/>
              <a:t>Minden változó csak 1x kaphat értéket!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583180" y="3877056"/>
            <a:ext cx="6720840" cy="27706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count([], _, _, 0).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count([X|H], X,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  <a:endParaRPr lang="hu-HU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count(H, X,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Count),</a:t>
            </a:r>
            <a:endParaRPr lang="hu-HU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 is Count + 1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count([X|H], Y,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Count) :-</a:t>
            </a:r>
            <a:endParaRPr lang="hu-HU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\= Y,</a:t>
            </a:r>
            <a:endParaRPr lang="hu-HU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count(H, Y,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Count).</a:t>
            </a:r>
            <a:endParaRPr lang="hu-HU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2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…mégis miért </a:t>
            </a:r>
            <a:r>
              <a:rPr lang="hu-HU" dirty="0" err="1"/>
              <a:t>Prolog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Nagyon hatékonyan és </a:t>
            </a:r>
            <a:r>
              <a:rPr lang="hu-HU" b="1" dirty="0"/>
              <a:t>intuitívan</a:t>
            </a:r>
            <a:r>
              <a:rPr lang="hu-HU" dirty="0"/>
              <a:t> használható problémamegoldásra</a:t>
            </a:r>
          </a:p>
          <a:p>
            <a:r>
              <a:rPr lang="hu-HU" dirty="0"/>
              <a:t>Pl.</a:t>
            </a:r>
          </a:p>
          <a:p>
            <a:pPr lvl="1"/>
            <a:r>
              <a:rPr lang="hu-HU" dirty="0" err="1"/>
              <a:t>Sudoku</a:t>
            </a:r>
            <a:r>
              <a:rPr lang="hu-HU" dirty="0"/>
              <a:t> megoldó</a:t>
            </a:r>
          </a:p>
          <a:p>
            <a:pPr lvl="2"/>
            <a:r>
              <a:rPr lang="hu-HU" dirty="0"/>
              <a:t>12 programsorban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  <a:p>
            <a:pPr lvl="1"/>
            <a:r>
              <a:rPr lang="hu-HU" dirty="0"/>
              <a:t>Sakkfeladvány megoldó</a:t>
            </a:r>
          </a:p>
          <a:p>
            <a:pPr lvl="1"/>
            <a:r>
              <a:rPr lang="hu-HU" dirty="0"/>
              <a:t>Tervezési probléma megoldó (pl. robotikában)</a:t>
            </a:r>
          </a:p>
          <a:p>
            <a:pPr lvl="1"/>
            <a:r>
              <a:rPr lang="hu-HU" dirty="0"/>
              <a:t>stb.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504" y="2443823"/>
            <a:ext cx="3282696" cy="30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Prolog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Programozási nyelv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Deklaratív </a:t>
            </a:r>
            <a:r>
              <a:rPr lang="hu-HU" dirty="0" err="1"/>
              <a:t>pr</a:t>
            </a:r>
            <a:r>
              <a:rPr lang="hu-HU" dirty="0"/>
              <a:t>. nyelv = A megoldandó problémát kell deklarálnunk</a:t>
            </a:r>
          </a:p>
          <a:p>
            <a:pPr lvl="2">
              <a:spcAft>
                <a:spcPts val="1200"/>
              </a:spcAft>
            </a:pPr>
            <a:r>
              <a:rPr lang="hu-HU" dirty="0"/>
              <a:t>Deklaratív VS Imperatív (pl. C#)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Logikai </a:t>
            </a:r>
            <a:r>
              <a:rPr lang="hu-HU" dirty="0" err="1"/>
              <a:t>pr</a:t>
            </a:r>
            <a:r>
              <a:rPr lang="hu-HU" dirty="0"/>
              <a:t>. nyelv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 err="1"/>
              <a:t>Interpreteres</a:t>
            </a:r>
            <a:r>
              <a:rPr lang="hu-HU" dirty="0"/>
              <a:t> nyelv</a:t>
            </a:r>
          </a:p>
          <a:p>
            <a:pPr>
              <a:spcAft>
                <a:spcPts val="1200"/>
              </a:spcAft>
            </a:pPr>
            <a:r>
              <a:rPr lang="hu-HU" dirty="0"/>
              <a:t>SLD-rezolúciót végez az </a:t>
            </a:r>
            <a:r>
              <a:rPr lang="hu-HU" dirty="0" err="1"/>
              <a:t>interpreter</a:t>
            </a:r>
            <a:endParaRPr lang="hu-HU" dirty="0"/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/>
              <a:t>Minden programsor egy-egy Horn-</a:t>
            </a:r>
            <a:r>
              <a:rPr lang="hu-HU" dirty="0" err="1"/>
              <a:t>klóz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9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néz ki egy </a:t>
            </a:r>
            <a:r>
              <a:rPr lang="hu-HU" dirty="0" err="1"/>
              <a:t>Prolog</a:t>
            </a:r>
            <a:r>
              <a:rPr lang="hu-HU" dirty="0"/>
              <a:t> program?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u="sng" dirty="0"/>
                  <a:t>2 részből áll: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dirty="0"/>
                  <a:t>Tudásbázis (</a:t>
                </a:r>
                <a14:m>
                  <m:oMath xmlns:m="http://schemas.openxmlformats.org/officeDocument/2006/math">
                    <m:r>
                      <a:rPr lang="hu-HU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hu-HU" b="1" dirty="0"/>
                  <a:t>):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Tények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(Következtetési) Szabályok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dirty="0"/>
                  <a:t>Lekérdezés (</a:t>
                </a:r>
                <a14:m>
                  <m:oMath xmlns:m="http://schemas.openxmlformats.org/officeDocument/2006/math">
                    <m:r>
                      <a:rPr lang="hu-HU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hu-HU" b="1" dirty="0"/>
                  <a:t>): </a:t>
                </a:r>
                <a:r>
                  <a:rPr lang="hu-HU" dirty="0"/>
                  <a:t>Következik-e a tényekből a szabályok alkalmazásával?</a:t>
                </a:r>
              </a:p>
              <a:p>
                <a:pPr marL="109728" indent="0">
                  <a:spcAft>
                    <a:spcPts val="1200"/>
                  </a:spcAft>
                  <a:buNone/>
                </a:pPr>
                <a:endParaRPr lang="hu-HU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u="sng" dirty="0"/>
                  <a:t>Az </a:t>
                </a:r>
                <a:r>
                  <a:rPr lang="hu-HU" u="sng" dirty="0" err="1"/>
                  <a:t>interpreter</a:t>
                </a:r>
                <a:r>
                  <a:rPr lang="hu-HU" u="sng" dirty="0"/>
                  <a:t> megválaszolja: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nek</a:t>
                </a:r>
                <a:r>
                  <a:rPr lang="hu-HU" dirty="0"/>
                  <a:t> logikai következménye-e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néz ki egy </a:t>
            </a:r>
            <a:r>
              <a:rPr lang="hu-HU" dirty="0" err="1"/>
              <a:t>Prolog</a:t>
            </a:r>
            <a:r>
              <a:rPr lang="hu-HU" dirty="0"/>
              <a:t> program?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b="1" dirty="0"/>
              <a:t>Tények: </a:t>
            </a:r>
            <a:r>
              <a:rPr lang="hu-HU" dirty="0"/>
              <a:t>1 pozitív literálból álló (Horn) </a:t>
            </a:r>
            <a:r>
              <a:rPr lang="hu-HU" dirty="0" err="1"/>
              <a:t>klózok</a:t>
            </a:r>
            <a:r>
              <a:rPr lang="hu-HU" dirty="0"/>
              <a:t>.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 marL="109728" indent="0">
              <a:spcAft>
                <a:spcPts val="1200"/>
              </a:spcAft>
              <a:buNone/>
            </a:pPr>
            <a:endParaRPr lang="hu-HU" b="1" dirty="0"/>
          </a:p>
          <a:p>
            <a:pPr>
              <a:spcAft>
                <a:spcPts val="1200"/>
              </a:spcAft>
            </a:pPr>
            <a:r>
              <a:rPr lang="hu-HU" b="1" dirty="0"/>
              <a:t>Szabályok:</a:t>
            </a:r>
            <a:r>
              <a:rPr lang="hu-HU" dirty="0"/>
              <a:t> 1 pozitív literálból és akárhány negatív literálból álló </a:t>
            </a:r>
            <a:r>
              <a:rPr lang="hu-HU" dirty="0" err="1"/>
              <a:t>klózok</a:t>
            </a:r>
            <a:r>
              <a:rPr lang="hu-HU" dirty="0"/>
              <a:t>.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endParaRPr lang="hu-HU" b="1" dirty="0"/>
          </a:p>
          <a:p>
            <a:pPr>
              <a:spcAft>
                <a:spcPts val="1200"/>
              </a:spcAft>
            </a:pPr>
            <a:r>
              <a:rPr lang="hu-HU" b="1" dirty="0"/>
              <a:t>Lekérdezés:</a:t>
            </a:r>
            <a:r>
              <a:rPr lang="hu-HU" dirty="0"/>
              <a:t> Csak negatív literálból álló </a:t>
            </a:r>
            <a:r>
              <a:rPr lang="hu-HU" dirty="0" err="1"/>
              <a:t>klóz</a:t>
            </a:r>
            <a:r>
              <a:rPr lang="hu-HU" dirty="0"/>
              <a:t>.</a:t>
            </a:r>
          </a:p>
          <a:p>
            <a:pPr>
              <a:spcAft>
                <a:spcPts val="1200"/>
              </a:spcAft>
            </a:pP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4023360" y="2115844"/>
                <a:ext cx="4325112" cy="80109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2115844"/>
                <a:ext cx="4325112" cy="801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1001244" y="4572431"/>
                <a:ext cx="4325112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44" y="4572431"/>
                <a:ext cx="4325112" cy="567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6848880" y="4572431"/>
                <a:ext cx="4325112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80" y="4572431"/>
                <a:ext cx="4325112" cy="567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alra-jobbra nyíl 6"/>
          <p:cNvSpPr/>
          <p:nvPr/>
        </p:nvSpPr>
        <p:spPr>
          <a:xfrm>
            <a:off x="5614416" y="6271755"/>
            <a:ext cx="946404" cy="47951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2"/>
              <p:cNvSpPr txBox="1">
                <a:spLocks/>
              </p:cNvSpPr>
              <p:nvPr/>
            </p:nvSpPr>
            <p:spPr>
              <a:xfrm>
                <a:off x="1001244" y="6227926"/>
                <a:ext cx="4325112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)∨¬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44" y="6227926"/>
                <a:ext cx="4325112" cy="567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2"/>
              <p:cNvSpPr txBox="1">
                <a:spLocks/>
              </p:cNvSpPr>
              <p:nvPr/>
            </p:nvSpPr>
            <p:spPr>
              <a:xfrm>
                <a:off x="6848880" y="6227926"/>
                <a:ext cx="4325112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hu-H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)∧</m:t>
                          </m:r>
                          <m:r>
                            <a:rPr lang="hu-H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80" y="6227926"/>
                <a:ext cx="4325112" cy="567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néz ki egy </a:t>
            </a:r>
            <a:r>
              <a:rPr lang="hu-HU" dirty="0" err="1"/>
              <a:t>Prolog</a:t>
            </a:r>
            <a:r>
              <a:rPr lang="hu-HU" dirty="0"/>
              <a:t> program?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hu-HU" b="1" u="sng" dirty="0"/>
                  <a:t>Tény: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alakú </a:t>
                </a:r>
                <a:r>
                  <a:rPr lang="hu-HU" dirty="0" err="1"/>
                  <a:t>klóz</a:t>
                </a:r>
                <a:r>
                  <a:rPr lang="hu-HU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Így írandó: 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u="sng" dirty="0"/>
                  <a:t>Szabály: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alakú </a:t>
                </a:r>
                <a:r>
                  <a:rPr lang="hu-HU" dirty="0" err="1"/>
                  <a:t>klóz</a:t>
                </a:r>
                <a:r>
                  <a:rPr lang="hu-HU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Ennek felel meg: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hu-HU" dirty="0"/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Így írandó: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u="sng" dirty="0"/>
                  <a:t>Lekérdezés: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alakú </a:t>
                </a:r>
                <a:r>
                  <a:rPr lang="hu-HU" dirty="0" err="1"/>
                  <a:t>klóz</a:t>
                </a:r>
                <a:r>
                  <a:rPr lang="hu-HU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err="1"/>
                  <a:t>Negálódik</a:t>
                </a:r>
                <a:r>
                  <a:rPr lang="hu-HU" dirty="0"/>
                  <a:t>, ezért ennek felel meg: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u-HU" dirty="0"/>
              </a:p>
              <a:p>
                <a:pPr lvl="1">
                  <a:spcAft>
                    <a:spcPts val="1200"/>
                  </a:spcAft>
                </a:pPr>
                <a:r>
                  <a:rPr lang="hu-HU" dirty="0"/>
                  <a:t>A </a:t>
                </a:r>
                <a:r>
                  <a:rPr lang="hu-HU" dirty="0" err="1"/>
                  <a:t>prompthoz</a:t>
                </a:r>
                <a:r>
                  <a:rPr lang="hu-HU" dirty="0"/>
                  <a:t> írandó: 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4023360" y="2115844"/>
            <a:ext cx="2203704" cy="52677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023360" y="4005604"/>
            <a:ext cx="4398264" cy="52677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:- A</a:t>
            </a:r>
            <a:r>
              <a:rPr lang="hu-HU" sz="28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hu-HU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8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5125212" y="5895364"/>
            <a:ext cx="4398264" cy="52677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A</a:t>
            </a:r>
            <a:r>
              <a:rPr lang="hu-HU" sz="28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hu-HU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8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2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néz ki egy </a:t>
            </a:r>
            <a:r>
              <a:rPr lang="hu-HU" dirty="0" err="1"/>
              <a:t>Prolog</a:t>
            </a:r>
            <a:r>
              <a:rPr lang="hu-HU" dirty="0"/>
              <a:t> program?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dirty="0"/>
              <a:t>Azonosítók szintaxisa:</a:t>
            </a:r>
          </a:p>
          <a:p>
            <a:pPr>
              <a:spcAft>
                <a:spcPts val="1200"/>
              </a:spcAft>
            </a:pPr>
            <a:r>
              <a:rPr lang="hu-HU" b="1" u="sng" dirty="0"/>
              <a:t>Nagybetűvel kezdődik:</a:t>
            </a:r>
            <a:r>
              <a:rPr lang="hu-HU" dirty="0"/>
              <a:t>  változó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Speciális változó: aláhúzásjel</a:t>
            </a:r>
            <a:br>
              <a:rPr lang="hu-HU" dirty="0"/>
            </a:br>
            <a:r>
              <a:rPr lang="hu-HU" i="1" dirty="0"/>
              <a:t>Nem lényeges a neve, mert </a:t>
            </a:r>
            <a:r>
              <a:rPr lang="en-US" i="1" dirty="0"/>
              <a:t>a </a:t>
            </a:r>
            <a:r>
              <a:rPr lang="en-US" i="1" dirty="0" err="1"/>
              <a:t>változót</a:t>
            </a:r>
            <a:r>
              <a:rPr lang="en-US" i="1" dirty="0"/>
              <a:t> </a:t>
            </a:r>
            <a:r>
              <a:rPr lang="hu-HU" i="1" dirty="0"/>
              <a:t>sehol máshol nem </a:t>
            </a:r>
            <a:r>
              <a:rPr lang="en-US" i="1" dirty="0" err="1"/>
              <a:t>használjuk</a:t>
            </a:r>
            <a:r>
              <a:rPr lang="hu-HU" i="1" dirty="0"/>
              <a:t>.</a:t>
            </a:r>
          </a:p>
          <a:p>
            <a:pPr>
              <a:spcAft>
                <a:spcPts val="1200"/>
              </a:spcAft>
            </a:pPr>
            <a:r>
              <a:rPr lang="hu-HU" b="1" u="sng" dirty="0"/>
              <a:t>Kisbetűvel kezdőd</a:t>
            </a:r>
            <a:r>
              <a:rPr lang="en-US" b="1" u="sng" dirty="0" err="1"/>
              <a:t>i</a:t>
            </a:r>
            <a:r>
              <a:rPr lang="hu-HU" b="1" u="sng" dirty="0"/>
              <a:t>k:</a:t>
            </a:r>
            <a:r>
              <a:rPr lang="hu-HU" dirty="0"/>
              <a:t> minden más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Predikátum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Függvény (és konstans)</a:t>
            </a:r>
          </a:p>
        </p:txBody>
      </p:sp>
    </p:spTree>
    <p:extLst>
      <p:ext uri="{BB962C8B-B14F-4D97-AF65-F5344CB8AC3E}">
        <p14:creationId xmlns:p14="http://schemas.microsoft.com/office/powerpoint/2010/main" val="410353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Prolog</a:t>
            </a:r>
            <a:r>
              <a:rPr lang="hu-HU" dirty="0"/>
              <a:t>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Ajánlott az </a:t>
            </a:r>
            <a:r>
              <a:rPr lang="hu-HU" b="1" dirty="0"/>
              <a:t>SWI </a:t>
            </a:r>
            <a:r>
              <a:rPr lang="hu-HU" b="1" dirty="0" err="1"/>
              <a:t>Prolog</a:t>
            </a:r>
            <a:r>
              <a:rPr lang="hu-HU" dirty="0" err="1"/>
              <a:t>-ot</a:t>
            </a:r>
            <a:r>
              <a:rPr lang="hu-HU" dirty="0"/>
              <a:t> használni.</a:t>
            </a:r>
          </a:p>
          <a:p>
            <a:pPr lvl="1"/>
            <a:r>
              <a:rPr lang="hu-HU" dirty="0"/>
              <a:t>Ingyenes</a:t>
            </a:r>
          </a:p>
          <a:p>
            <a:pPr lvl="1"/>
            <a:r>
              <a:rPr lang="hu-HU" dirty="0"/>
              <a:t>Linux, Windows, Mac, stb.</a:t>
            </a:r>
          </a:p>
          <a:p>
            <a:pPr lvl="1"/>
            <a:r>
              <a:rPr lang="hu-HU" dirty="0"/>
              <a:t>Rengeteg kiegészítő </a:t>
            </a:r>
            <a:r>
              <a:rPr lang="hu-HU" dirty="0" err="1"/>
              <a:t>library</a:t>
            </a:r>
            <a:endParaRPr lang="hu-HU" dirty="0"/>
          </a:p>
          <a:p>
            <a:endParaRPr lang="hu-HU" dirty="0"/>
          </a:p>
          <a:p>
            <a:r>
              <a:rPr lang="hu-HU" dirty="0"/>
              <a:t>Online SWI </a:t>
            </a:r>
            <a:r>
              <a:rPr lang="hu-HU" dirty="0" err="1"/>
              <a:t>Prolog</a:t>
            </a:r>
            <a:r>
              <a:rPr lang="hu-HU" dirty="0"/>
              <a:t> oktatási célra: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575304" y="5066207"/>
            <a:ext cx="5340096" cy="56716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dirty="0">
                <a:hlinkClick r:id="rId2"/>
              </a:rPr>
              <a:t>http://swish.swi-prolog.org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5979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következmény vizsgálat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067821" y="342354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7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Szelekció helyett több szabály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Ugyanaz az atom szerepel a szabályok bal oldalán.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144768" y="3048532"/>
            <a:ext cx="5358384" cy="125829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(X,Y) :-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(X,Y).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(X,Y) :-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(X,Y).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573024" y="3048532"/>
            <a:ext cx="4264152" cy="20355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792288" algn="l"/>
              </a:tabLst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jesus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jesus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  <a:tabLst>
                <a:tab pos="1792288" algn="l"/>
              </a:tabLst>
            </a:pP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kate</a:t>
            </a: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2198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3. egyéni sém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2060"/>
      </a:hlink>
      <a:folHlink>
        <a:srgbClr val="002060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279CE0FF-84D3-46F1-A6E3-31EA507990A2}" vid="{71FCA2A7-D78C-42B2-81E4-DB9491E092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650</TotalTime>
  <Words>631</Words>
  <Application>Microsoft Office PowerPoint</Application>
  <PresentationFormat>Szélesvásznú</PresentationFormat>
  <Paragraphs>111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Courier New</vt:lpstr>
      <vt:lpstr>Georgia</vt:lpstr>
      <vt:lpstr>Trebuchet MS</vt:lpstr>
      <vt:lpstr>Wingdings 2</vt:lpstr>
      <vt:lpstr>Bemutató1_sablon</vt:lpstr>
      <vt:lpstr>Az informatika logikai alapjai</vt:lpstr>
      <vt:lpstr>Mi az a Prolog?</vt:lpstr>
      <vt:lpstr>Hogy néz ki egy Prolog program?</vt:lpstr>
      <vt:lpstr>Hogy néz ki egy Prolog program?</vt:lpstr>
      <vt:lpstr>Hogy néz ki egy Prolog program?</vt:lpstr>
      <vt:lpstr>Hogy néz ki egy Prolog program?</vt:lpstr>
      <vt:lpstr>Prolog keretrendszer</vt:lpstr>
      <vt:lpstr>Logikai következmény vizsgálat</vt:lpstr>
      <vt:lpstr>Szelekció helyett több szabály</vt:lpstr>
      <vt:lpstr>Ciklus helyett rekurzió</vt:lpstr>
      <vt:lpstr>Listakezelés</vt:lpstr>
      <vt:lpstr>Aritmetika Prologban</vt:lpstr>
      <vt:lpstr>…mégis miért Prolog?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informatika logikai alapjai</dc:title>
  <dc:creator>Gergely Kovasznai</dc:creator>
  <cp:lastModifiedBy>Gergely Kovasznai</cp:lastModifiedBy>
  <cp:revision>106</cp:revision>
  <dcterms:created xsi:type="dcterms:W3CDTF">2018-09-19T09:10:10Z</dcterms:created>
  <dcterms:modified xsi:type="dcterms:W3CDTF">2020-12-15T08:58:00Z</dcterms:modified>
</cp:coreProperties>
</file>