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2017. 09. 16.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002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002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002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2017. 09. 16.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2017. 09. 16.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r>
              <a:rPr lang="en-US" dirty="0" smtClean="0"/>
              <a:t> </a:t>
            </a:r>
            <a:r>
              <a:rPr lang="hu-HU" dirty="0" smtClean="0"/>
              <a:t>és a programozási nyelvek evolúciója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/>
              <a:t> </a:t>
            </a:r>
            <a:r>
              <a:rPr lang="hu-HU" i="1" dirty="0" smtClean="0"/>
              <a:t>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Assem</a:t>
            </a:r>
            <a:r>
              <a:rPr lang="hu-HU" dirty="0" smtClean="0"/>
              <a:t>b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hu-HU" dirty="0" smtClean="0"/>
              <a:t>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Megjelennek a „primitív” </a:t>
            </a:r>
            <a:r>
              <a:rPr lang="hu-HU" b="1" dirty="0" smtClean="0"/>
              <a:t>típusok</a:t>
            </a:r>
            <a:r>
              <a:rPr lang="hu-HU" dirty="0" smtClean="0"/>
              <a:t>:</a:t>
            </a:r>
          </a:p>
          <a:p>
            <a:r>
              <a:rPr lang="hu-HU" dirty="0" smtClean="0"/>
              <a:t>Típusneveket rendelünk  változóazonosítókhoz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Egyetlen céllal: a memóriaszükségletet specifikálni</a:t>
            </a:r>
          </a:p>
          <a:p>
            <a:pPr lvl="1"/>
            <a:r>
              <a:rPr lang="hu-HU" dirty="0" smtClean="0"/>
              <a:t>pl. WORD = 2 bájt</a:t>
            </a:r>
          </a:p>
          <a:p>
            <a:r>
              <a:rPr lang="hu-HU" dirty="0" smtClean="0"/>
              <a:t>Lehetségessé válik az, hogy a </a:t>
            </a:r>
            <a:r>
              <a:rPr lang="hu-HU" dirty="0" err="1" smtClean="0"/>
              <a:t>mem</a:t>
            </a:r>
            <a:r>
              <a:rPr lang="hu-HU" dirty="0" smtClean="0"/>
              <a:t> foglalást inkrementálisan oldjuk meg (automatikusan)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131840" y="2780928"/>
            <a:ext cx="3152775" cy="12001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/>
              <a:t>WORD	X_SUGAR	</a:t>
            </a:r>
          </a:p>
          <a:p>
            <a:pPr eaLnBrk="1" hangingPunct="1"/>
            <a:r>
              <a:rPr lang="hu-HU" altLang="hu-HU" b="1"/>
              <a:t>WORD 	Y_SUGAR</a:t>
            </a:r>
          </a:p>
          <a:p>
            <a:pPr eaLnBrk="1" hangingPunct="1"/>
            <a:endParaRPr lang="hu-HU" altLang="hu-HU" b="1"/>
          </a:p>
          <a:p>
            <a:pPr eaLnBrk="1" hangingPunct="1"/>
            <a:r>
              <a:rPr lang="hu-HU" altLang="hu-HU" b="1"/>
              <a:t>	add ax,[X_SUGAR]</a:t>
            </a:r>
          </a:p>
        </p:txBody>
      </p:sp>
    </p:spTree>
    <p:extLst>
      <p:ext uri="{BB962C8B-B14F-4D97-AF65-F5344CB8AC3E}">
        <p14:creationId xmlns:p14="http://schemas.microsoft.com/office/powerpoint/2010/main" val="135684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Assem</a:t>
            </a:r>
            <a:r>
              <a:rPr lang="hu-HU" dirty="0" smtClean="0"/>
              <a:t>b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hu-HU" dirty="0" smtClean="0"/>
              <a:t>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Ami még hiányzik a</a:t>
            </a:r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hu-HU" b="1" dirty="0" err="1" smtClean="0"/>
              <a:t>ípusokból</a:t>
            </a:r>
            <a:r>
              <a:rPr lang="en-US" dirty="0" smtClean="0"/>
              <a:t>:</a:t>
            </a:r>
          </a:p>
          <a:p>
            <a:r>
              <a:rPr lang="hu-HU" dirty="0" smtClean="0"/>
              <a:t>Nincs típusellenőrzés</a:t>
            </a:r>
            <a:endParaRPr lang="en-US" dirty="0" smtClean="0"/>
          </a:p>
          <a:p>
            <a:pPr lvl="1"/>
            <a:r>
              <a:rPr lang="hu-HU" dirty="0" err="1" smtClean="0"/>
              <a:t>pl</a:t>
            </a:r>
            <a:r>
              <a:rPr lang="en-US" dirty="0" smtClean="0"/>
              <a:t>.</a:t>
            </a:r>
            <a:r>
              <a:rPr lang="hu-HU" dirty="0" smtClean="0"/>
              <a:t> megengedett egy 4-bájtos változó 2-bájtosként való használata</a:t>
            </a:r>
            <a:endParaRPr lang="en-US" dirty="0" smtClean="0"/>
          </a:p>
          <a:p>
            <a:r>
              <a:rPr lang="hu-HU" dirty="0" smtClean="0"/>
              <a:t>Nincs szemantikus ellenőrzés a típushasználat során</a:t>
            </a:r>
            <a:endParaRPr lang="en-US" dirty="0" smtClean="0"/>
          </a:p>
          <a:p>
            <a:pPr lvl="1"/>
            <a:r>
              <a:rPr lang="hu-HU" dirty="0" err="1" smtClean="0"/>
              <a:t>pl</a:t>
            </a:r>
            <a:r>
              <a:rPr lang="en-US" dirty="0" smtClean="0"/>
              <a:t>. bool, char, byte </a:t>
            </a:r>
            <a:r>
              <a:rPr lang="hu-HU" dirty="0" smtClean="0"/>
              <a:t>mind 1-bájtos típusok</a:t>
            </a:r>
            <a:r>
              <a:rPr lang="en-US" dirty="0" smtClean="0"/>
              <a:t>,</a:t>
            </a:r>
            <a:r>
              <a:rPr lang="hu-HU" dirty="0" smtClean="0"/>
              <a:t> de különbözik a szemantikájuk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hu-HU" dirty="0" err="1" smtClean="0"/>
              <a:t>incs</a:t>
            </a:r>
            <a:r>
              <a:rPr lang="en-US" dirty="0" smtClean="0"/>
              <a:t> </a:t>
            </a:r>
            <a:r>
              <a:rPr lang="hu-HU" b="1" dirty="0" smtClean="0"/>
              <a:t>élettartam</a:t>
            </a:r>
            <a:r>
              <a:rPr lang="hu-HU" dirty="0"/>
              <a:t>-</a:t>
            </a:r>
            <a:r>
              <a:rPr lang="hu-HU" dirty="0" smtClean="0"/>
              <a:t>menedzsment</a:t>
            </a:r>
            <a:endParaRPr lang="en-US" dirty="0" smtClean="0"/>
          </a:p>
          <a:p>
            <a:r>
              <a:rPr lang="hu-HU" dirty="0"/>
              <a:t>N</a:t>
            </a:r>
            <a:r>
              <a:rPr lang="hu-HU" dirty="0" smtClean="0"/>
              <a:t>incs</a:t>
            </a:r>
            <a:r>
              <a:rPr lang="en-US" dirty="0" smtClean="0"/>
              <a:t> </a:t>
            </a:r>
            <a:r>
              <a:rPr lang="hu-HU" b="1" dirty="0" smtClean="0"/>
              <a:t>hatáskör</a:t>
            </a:r>
            <a:r>
              <a:rPr lang="hu-HU" dirty="0" smtClean="0"/>
              <a:t>-menedzsment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59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Assem</a:t>
            </a:r>
            <a:r>
              <a:rPr lang="hu-HU" dirty="0" smtClean="0"/>
              <a:t>b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hu-HU" dirty="0" smtClean="0"/>
              <a:t>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Megjelennek a „primitív” </a:t>
            </a:r>
            <a:r>
              <a:rPr lang="hu-HU" b="1" dirty="0" smtClean="0"/>
              <a:t>ciklusok</a:t>
            </a:r>
            <a:r>
              <a:rPr lang="hu-HU" dirty="0" smtClean="0"/>
              <a:t>:</a:t>
            </a:r>
          </a:p>
          <a:p>
            <a:r>
              <a:rPr lang="hu-HU" dirty="0" smtClean="0"/>
              <a:t>Az ugróutasítások célpontját </a:t>
            </a:r>
            <a:r>
              <a:rPr lang="hu-HU" b="1" dirty="0" smtClean="0"/>
              <a:t>azonosítóval </a:t>
            </a:r>
            <a:r>
              <a:rPr lang="hu-HU" dirty="0" smtClean="0"/>
              <a:t>megjelöljük</a:t>
            </a:r>
            <a:endParaRPr lang="hu-HU" b="1" dirty="0" smtClean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15816" y="3380799"/>
            <a:ext cx="3096344" cy="1200329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/>
              <a:t>Loop</a:t>
            </a:r>
            <a:r>
              <a:rPr lang="hu-HU" altLang="hu-HU" b="1" dirty="0" smtClean="0"/>
              <a:t>_again:</a:t>
            </a:r>
            <a:endParaRPr lang="hu-HU" altLang="hu-HU" b="1" dirty="0"/>
          </a:p>
          <a:p>
            <a:pPr eaLnBrk="1" hangingPunct="1"/>
            <a:r>
              <a:rPr lang="hu-HU" altLang="hu-HU" b="1" dirty="0" smtClean="0"/>
              <a:t>	</a:t>
            </a:r>
            <a:r>
              <a:rPr lang="hu-HU" altLang="hu-HU" b="1" dirty="0" err="1" smtClean="0"/>
              <a:t>push</a:t>
            </a:r>
            <a:r>
              <a:rPr lang="hu-HU" altLang="hu-HU" b="1" dirty="0" smtClean="0"/>
              <a:t> </a:t>
            </a:r>
            <a:r>
              <a:rPr lang="hu-HU" altLang="hu-HU" b="1" dirty="0" err="1"/>
              <a:t>ax</a:t>
            </a:r>
            <a:endParaRPr lang="hu-HU" altLang="hu-HU" b="1" dirty="0"/>
          </a:p>
          <a:p>
            <a:pPr eaLnBrk="1" hangingPunct="1"/>
            <a:r>
              <a:rPr lang="hu-HU" altLang="hu-HU" b="1" dirty="0"/>
              <a:t>	</a:t>
            </a:r>
            <a:r>
              <a:rPr lang="hu-HU" altLang="hu-HU" b="1" dirty="0" err="1"/>
              <a:t>mov</a:t>
            </a:r>
            <a:r>
              <a:rPr lang="hu-HU" altLang="hu-HU" b="1" dirty="0"/>
              <a:t> </a:t>
            </a:r>
            <a:r>
              <a:rPr lang="hu-HU" altLang="hu-HU" b="1" dirty="0" err="1"/>
              <a:t>ax</a:t>
            </a:r>
            <a:r>
              <a:rPr lang="hu-HU" altLang="hu-HU" b="1" dirty="0"/>
              <a:t>,</a:t>
            </a:r>
            <a:r>
              <a:rPr lang="hu-HU" altLang="hu-HU" b="1" dirty="0" err="1"/>
              <a:t>cx</a:t>
            </a:r>
            <a:endParaRPr lang="hu-HU" altLang="hu-HU" b="1" dirty="0"/>
          </a:p>
          <a:p>
            <a:pPr eaLnBrk="1" hangingPunct="1"/>
            <a:r>
              <a:rPr lang="hu-HU" altLang="hu-HU" b="1" dirty="0"/>
              <a:t>	</a:t>
            </a:r>
            <a:r>
              <a:rPr lang="hu-HU" altLang="hu-HU" b="1" dirty="0" err="1"/>
              <a:t>jnz</a:t>
            </a:r>
            <a:r>
              <a:rPr lang="hu-HU" altLang="hu-HU" b="1" dirty="0"/>
              <a:t> </a:t>
            </a:r>
            <a:r>
              <a:rPr lang="hu-HU" altLang="hu-HU" b="1" dirty="0" smtClean="0"/>
              <a:t>@</a:t>
            </a:r>
            <a:r>
              <a:rPr lang="hu-HU" altLang="hu-HU" b="1" dirty="0" err="1" smtClean="0"/>
              <a:t>Loop</a:t>
            </a:r>
            <a:r>
              <a:rPr lang="hu-HU" altLang="hu-HU" b="1" dirty="0" smtClean="0"/>
              <a:t>_again</a:t>
            </a:r>
            <a:endParaRPr lang="hu-HU" altLang="hu-HU" b="1" dirty="0"/>
          </a:p>
        </p:txBody>
      </p:sp>
    </p:spTree>
    <p:extLst>
      <p:ext uri="{BB962C8B-B14F-4D97-AF65-F5344CB8AC3E}">
        <p14:creationId xmlns:p14="http://schemas.microsoft.com/office/powerpoint/2010/main" val="42281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Assem</a:t>
            </a:r>
            <a:r>
              <a:rPr lang="hu-HU" dirty="0" smtClean="0"/>
              <a:t>b</a:t>
            </a:r>
            <a:r>
              <a:rPr lang="en-US" dirty="0" err="1" smtClean="0"/>
              <a:t>ly</a:t>
            </a:r>
            <a:r>
              <a:rPr lang="en-US" dirty="0" smtClean="0"/>
              <a:t> languages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Megjelennek a „primitív” </a:t>
            </a:r>
            <a:r>
              <a:rPr lang="hu-HU" b="1" dirty="0" smtClean="0"/>
              <a:t>eljárások</a:t>
            </a:r>
            <a:r>
              <a:rPr lang="hu-HU" dirty="0" smtClean="0"/>
              <a:t>:</a:t>
            </a:r>
          </a:p>
          <a:p>
            <a:r>
              <a:rPr lang="hu-HU" dirty="0" smtClean="0"/>
              <a:t>Az eljárás </a:t>
            </a:r>
            <a:r>
              <a:rPr lang="hu-HU" dirty="0" smtClean="0"/>
              <a:t>belépési </a:t>
            </a:r>
            <a:r>
              <a:rPr lang="hu-HU" dirty="0" smtClean="0"/>
              <a:t>pontját egy </a:t>
            </a:r>
            <a:r>
              <a:rPr lang="hu-HU" b="1" dirty="0" smtClean="0"/>
              <a:t>azonosító</a:t>
            </a:r>
            <a:r>
              <a:rPr lang="hu-HU" dirty="0" smtClean="0"/>
              <a:t> jelöli</a:t>
            </a:r>
            <a:endParaRPr lang="hu-HU" b="1" dirty="0" smtClean="0"/>
          </a:p>
          <a:p>
            <a:r>
              <a:rPr lang="hu-HU" dirty="0" smtClean="0"/>
              <a:t>A visszatérési pontokat megjegyzi a futtatórendszer (egy belső </a:t>
            </a:r>
            <a:r>
              <a:rPr lang="hu-HU" dirty="0" err="1" smtClean="0"/>
              <a:t>stacket</a:t>
            </a:r>
            <a:r>
              <a:rPr lang="hu-HU" dirty="0" smtClean="0"/>
              <a:t> használ)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15816" y="4581128"/>
            <a:ext cx="3096344" cy="1754326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/>
              <a:t>Procedure</a:t>
            </a:r>
            <a:r>
              <a:rPr lang="hu-HU" altLang="hu-HU" b="1" dirty="0" smtClean="0"/>
              <a:t>_</a:t>
            </a:r>
            <a:r>
              <a:rPr lang="hu-HU" altLang="hu-HU" b="1" dirty="0" err="1" smtClean="0"/>
              <a:t>name</a:t>
            </a:r>
            <a:r>
              <a:rPr lang="hu-HU" altLang="hu-HU" b="1" dirty="0" smtClean="0"/>
              <a:t>:</a:t>
            </a:r>
            <a:endParaRPr lang="hu-HU" altLang="hu-HU" b="1" dirty="0"/>
          </a:p>
          <a:p>
            <a:pPr eaLnBrk="1" hangingPunct="1"/>
            <a:r>
              <a:rPr lang="hu-HU" altLang="hu-HU" b="1" dirty="0" smtClean="0"/>
              <a:t>	</a:t>
            </a:r>
            <a:r>
              <a:rPr lang="hu-HU" altLang="hu-HU" b="1" dirty="0" err="1" smtClean="0"/>
              <a:t>push</a:t>
            </a:r>
            <a:r>
              <a:rPr lang="hu-HU" altLang="hu-HU" b="1" dirty="0" smtClean="0"/>
              <a:t> </a:t>
            </a:r>
            <a:r>
              <a:rPr lang="hu-HU" altLang="hu-HU" b="1" dirty="0" err="1"/>
              <a:t>ax</a:t>
            </a:r>
            <a:endParaRPr lang="hu-HU" altLang="hu-HU" b="1" dirty="0"/>
          </a:p>
          <a:p>
            <a:pPr eaLnBrk="1" hangingPunct="1"/>
            <a:r>
              <a:rPr lang="hu-HU" altLang="hu-HU" b="1" dirty="0"/>
              <a:t>	</a:t>
            </a:r>
            <a:r>
              <a:rPr lang="hu-HU" altLang="hu-HU" b="1" dirty="0" err="1"/>
              <a:t>mov</a:t>
            </a:r>
            <a:r>
              <a:rPr lang="hu-HU" altLang="hu-HU" b="1" dirty="0"/>
              <a:t> </a:t>
            </a:r>
            <a:r>
              <a:rPr lang="hu-HU" altLang="hu-HU" b="1" dirty="0" err="1"/>
              <a:t>ax</a:t>
            </a:r>
            <a:r>
              <a:rPr lang="hu-HU" altLang="hu-HU" b="1" dirty="0"/>
              <a:t>,</a:t>
            </a:r>
            <a:r>
              <a:rPr lang="hu-HU" altLang="hu-HU" b="1" dirty="0" err="1"/>
              <a:t>cx</a:t>
            </a:r>
            <a:endParaRPr lang="hu-HU" altLang="hu-HU" b="1" dirty="0"/>
          </a:p>
          <a:p>
            <a:pPr eaLnBrk="1" hangingPunct="1"/>
            <a:r>
              <a:rPr lang="hu-HU" altLang="hu-HU" b="1" dirty="0"/>
              <a:t>	</a:t>
            </a:r>
            <a:r>
              <a:rPr lang="hu-HU" altLang="hu-HU" b="1" dirty="0" err="1" smtClean="0"/>
              <a:t>ret</a:t>
            </a:r>
            <a:endParaRPr lang="hu-HU" altLang="hu-HU" b="1" dirty="0" smtClean="0"/>
          </a:p>
          <a:p>
            <a:pPr eaLnBrk="1" hangingPunct="1"/>
            <a:r>
              <a:rPr lang="hu-HU" altLang="hu-HU" b="1" dirty="0" smtClean="0"/>
              <a:t>…</a:t>
            </a:r>
          </a:p>
          <a:p>
            <a:pPr eaLnBrk="1" hangingPunct="1"/>
            <a:r>
              <a:rPr lang="hu-HU" altLang="hu-HU" b="1" dirty="0" err="1" smtClean="0"/>
              <a:t>call</a:t>
            </a:r>
            <a:r>
              <a:rPr lang="hu-HU" altLang="hu-HU" b="1" dirty="0" smtClean="0"/>
              <a:t> @</a:t>
            </a:r>
            <a:r>
              <a:rPr lang="hu-HU" altLang="hu-HU" b="1" dirty="0"/>
              <a:t> </a:t>
            </a:r>
            <a:r>
              <a:rPr lang="hu-HU" altLang="hu-HU" b="1" dirty="0" err="1"/>
              <a:t>Procedure</a:t>
            </a:r>
            <a:r>
              <a:rPr lang="hu-HU" altLang="hu-HU" b="1" dirty="0"/>
              <a:t>_</a:t>
            </a:r>
            <a:r>
              <a:rPr lang="hu-HU" altLang="hu-HU" b="1" dirty="0" err="1"/>
              <a:t>name</a:t>
            </a:r>
            <a:endParaRPr lang="hu-HU" altLang="hu-HU" b="1" dirty="0"/>
          </a:p>
        </p:txBody>
      </p:sp>
    </p:spTree>
    <p:extLst>
      <p:ext uri="{BB962C8B-B14F-4D97-AF65-F5344CB8AC3E}">
        <p14:creationId xmlns:p14="http://schemas.microsoft.com/office/powerpoint/2010/main" val="13805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Assem</a:t>
            </a:r>
            <a:r>
              <a:rPr lang="hu-HU" dirty="0" smtClean="0"/>
              <a:t>b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hu-HU" dirty="0" smtClean="0"/>
              <a:t>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Ami még hiányzik az </a:t>
            </a:r>
            <a:r>
              <a:rPr lang="hu-HU" b="1" dirty="0" smtClean="0"/>
              <a:t>eljárásokból</a:t>
            </a:r>
            <a:r>
              <a:rPr lang="en-US" dirty="0" smtClean="0"/>
              <a:t>:</a:t>
            </a:r>
          </a:p>
          <a:p>
            <a:r>
              <a:rPr lang="hu-HU" dirty="0" smtClean="0"/>
              <a:t>Ezek még nem "igazi" eljárások</a:t>
            </a:r>
            <a:endParaRPr lang="hu-HU" dirty="0"/>
          </a:p>
          <a:p>
            <a:pPr lvl="1"/>
            <a:r>
              <a:rPr lang="hu-HU" dirty="0" smtClean="0"/>
              <a:t>akár az eljárás közepére is ugorhatsz</a:t>
            </a:r>
          </a:p>
          <a:p>
            <a:r>
              <a:rPr lang="hu-HU" dirty="0" smtClean="0"/>
              <a:t>Nincs standard módja az eljárások paraméterezésének</a:t>
            </a:r>
          </a:p>
          <a:p>
            <a:r>
              <a:rPr lang="hu-HU" dirty="0" smtClean="0"/>
              <a:t>Nincs standard módja az értékkel való visszatérésnek</a:t>
            </a:r>
            <a:endParaRPr lang="hu-HU" dirty="0"/>
          </a:p>
          <a:p>
            <a:pPr marL="0" indent="0">
              <a:buNone/>
            </a:pPr>
            <a:r>
              <a:rPr lang="hu-HU" dirty="0" smtClean="0"/>
              <a:t>Az assembly még mindig CPU-függő!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65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3.</a:t>
            </a:r>
            <a:r>
              <a:rPr lang="en-US" dirty="0" smtClean="0"/>
              <a:t> </a:t>
            </a:r>
            <a:r>
              <a:rPr lang="en-US" dirty="0" err="1" smtClean="0"/>
              <a:t>gener</a:t>
            </a:r>
            <a:r>
              <a:rPr lang="hu-HU" dirty="0" err="1" smtClean="0"/>
              <a:t>áció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hu-HU" dirty="0" smtClean="0"/>
              <a:t>Procedurális</a:t>
            </a:r>
            <a:r>
              <a:rPr lang="en-US" dirty="0" smtClean="0"/>
              <a:t> </a:t>
            </a:r>
            <a:r>
              <a:rPr lang="hu-HU" dirty="0" smtClean="0"/>
              <a:t>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PARADIGMAVÁLTÁS!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A cél, hogy általános célú eljárásokat/függvényeket írjunk</a:t>
            </a:r>
          </a:p>
          <a:p>
            <a:r>
              <a:rPr lang="hu-HU" dirty="0" smtClean="0"/>
              <a:t>Standard mód a paraméterezésre</a:t>
            </a:r>
          </a:p>
          <a:p>
            <a:r>
              <a:rPr lang="hu-HU" dirty="0" smtClean="0"/>
              <a:t>Standard mód az értékkel való visszatérésre</a:t>
            </a:r>
          </a:p>
          <a:p>
            <a:r>
              <a:rPr lang="hu-HU" dirty="0" smtClean="0"/>
              <a:t>Példák: Basic, Pascal, C</a:t>
            </a:r>
          </a:p>
        </p:txBody>
      </p:sp>
    </p:spTree>
    <p:extLst>
      <p:ext uri="{BB962C8B-B14F-4D97-AF65-F5344CB8AC3E}">
        <p14:creationId xmlns:p14="http://schemas.microsoft.com/office/powerpoint/2010/main" val="15754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Procedurális</a:t>
            </a:r>
            <a:r>
              <a:rPr lang="en-US" dirty="0" smtClean="0"/>
              <a:t> </a:t>
            </a:r>
            <a:r>
              <a:rPr lang="hu-HU" dirty="0" smtClean="0"/>
              <a:t>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u="sng" dirty="0" smtClean="0"/>
              <a:t>3 alapvető programozási szerkezet:</a:t>
            </a:r>
          </a:p>
          <a:p>
            <a:r>
              <a:rPr lang="hu-HU" dirty="0" smtClean="0"/>
              <a:t>Szekvencia</a:t>
            </a:r>
          </a:p>
          <a:p>
            <a:r>
              <a:rPr lang="hu-HU" dirty="0" smtClean="0"/>
              <a:t>Szelekció</a:t>
            </a:r>
          </a:p>
          <a:p>
            <a:r>
              <a:rPr lang="hu-HU" dirty="0" smtClean="0"/>
              <a:t>Ciklus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b="1" dirty="0" smtClean="0"/>
              <a:t>Utasításblokkokat</a:t>
            </a:r>
            <a:r>
              <a:rPr lang="hu-HU" dirty="0" smtClean="0"/>
              <a:t> is ki tudunk alakítani a változók élettartam- és hatáskör-menedzsmentjéhez.</a:t>
            </a:r>
          </a:p>
        </p:txBody>
      </p:sp>
    </p:spTree>
    <p:extLst>
      <p:ext uri="{BB962C8B-B14F-4D97-AF65-F5344CB8AC3E}">
        <p14:creationId xmlns:p14="http://schemas.microsoft.com/office/powerpoint/2010/main" val="21500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Procedurális</a:t>
            </a:r>
            <a:r>
              <a:rPr lang="en-US" dirty="0"/>
              <a:t> </a:t>
            </a:r>
            <a:r>
              <a:rPr lang="hu-HU" dirty="0"/>
              <a:t>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Megjelennek az „igazi” </a:t>
            </a:r>
            <a:r>
              <a:rPr lang="hu-HU" b="1" dirty="0" smtClean="0"/>
              <a:t>típusok</a:t>
            </a:r>
            <a:r>
              <a:rPr lang="hu-HU" dirty="0" smtClean="0"/>
              <a:t>:</a:t>
            </a:r>
          </a:p>
          <a:p>
            <a:r>
              <a:rPr lang="hu-HU" dirty="0" smtClean="0"/>
              <a:t>Alaptípusok, mint pl. </a:t>
            </a:r>
            <a:r>
              <a:rPr lang="hu-HU" dirty="0" err="1" smtClean="0"/>
              <a:t>bool</a:t>
            </a:r>
            <a:r>
              <a:rPr lang="hu-HU" dirty="0" smtClean="0"/>
              <a:t>, </a:t>
            </a:r>
            <a:r>
              <a:rPr lang="hu-HU" dirty="0" err="1" smtClean="0"/>
              <a:t>char</a:t>
            </a:r>
            <a:r>
              <a:rPr lang="hu-HU" dirty="0" smtClean="0"/>
              <a:t>, int, </a:t>
            </a:r>
            <a:r>
              <a:rPr lang="hu-HU" dirty="0" err="1" smtClean="0"/>
              <a:t>float</a:t>
            </a:r>
            <a:r>
              <a:rPr lang="hu-HU" dirty="0" smtClean="0"/>
              <a:t>, stb.</a:t>
            </a:r>
          </a:p>
          <a:p>
            <a:r>
              <a:rPr lang="hu-HU" dirty="0" smtClean="0"/>
              <a:t>Összetett típusok, mint pl. tömbök, rekordok, stb.</a:t>
            </a:r>
          </a:p>
          <a:p>
            <a:r>
              <a:rPr lang="hu-HU" dirty="0" smtClean="0"/>
              <a:t>Minden egyes változóhoz típust kell rendelnünk (ezt </a:t>
            </a:r>
            <a:r>
              <a:rPr lang="hu-HU" b="1" dirty="0" smtClean="0"/>
              <a:t>változódeklarációnak </a:t>
            </a:r>
            <a:r>
              <a:rPr lang="hu-HU" dirty="0" smtClean="0"/>
              <a:t>nevezzük)</a:t>
            </a:r>
          </a:p>
          <a:p>
            <a:r>
              <a:rPr lang="hu-HU" dirty="0" smtClean="0"/>
              <a:t>Változók értékadásakor típusellenőrzés</a:t>
            </a:r>
          </a:p>
        </p:txBody>
      </p:sp>
    </p:spTree>
    <p:extLst>
      <p:ext uri="{BB962C8B-B14F-4D97-AF65-F5344CB8AC3E}">
        <p14:creationId xmlns:p14="http://schemas.microsoft.com/office/powerpoint/2010/main" val="120886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Procedurális</a:t>
            </a:r>
            <a:r>
              <a:rPr lang="en-US" dirty="0"/>
              <a:t> </a:t>
            </a:r>
            <a:r>
              <a:rPr lang="hu-HU" dirty="0"/>
              <a:t>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Megjelennek az „igazi” </a:t>
            </a:r>
            <a:r>
              <a:rPr lang="hu-HU" b="1" dirty="0" smtClean="0"/>
              <a:t>eljárások/függvények</a:t>
            </a:r>
            <a:r>
              <a:rPr lang="hu-HU" dirty="0" smtClean="0"/>
              <a:t>:</a:t>
            </a:r>
          </a:p>
          <a:p>
            <a:r>
              <a:rPr lang="hu-HU" b="1" dirty="0" smtClean="0"/>
              <a:t>Formális paramétereket</a:t>
            </a:r>
            <a:r>
              <a:rPr lang="hu-HU" dirty="0" smtClean="0"/>
              <a:t> lehet megadni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Automatikusan ellenőrzi a rendszer, hogy vajon az </a:t>
            </a:r>
            <a:r>
              <a:rPr lang="hu-HU" b="1" dirty="0" smtClean="0"/>
              <a:t>aktuális paraméterek</a:t>
            </a:r>
            <a:r>
              <a:rPr lang="hu-HU" dirty="0" smtClean="0"/>
              <a:t> illeszkednek-e a formális paraméterekre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051720" y="2826802"/>
            <a:ext cx="5400600" cy="92333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/>
              <a:t>procedure</a:t>
            </a:r>
            <a:r>
              <a:rPr lang="hu-HU" altLang="hu-HU" b="1" dirty="0" smtClean="0"/>
              <a:t> </a:t>
            </a:r>
            <a:r>
              <a:rPr lang="hu-HU" altLang="hu-HU" b="1" dirty="0" err="1" smtClean="0"/>
              <a:t>DisplayPoint</a:t>
            </a:r>
            <a:r>
              <a:rPr lang="hu-HU" altLang="hu-HU" b="1" dirty="0" smtClean="0"/>
              <a:t>(X: Integer, Y: Integer);</a:t>
            </a:r>
            <a:endParaRPr lang="hu-HU" altLang="hu-HU" b="1" dirty="0"/>
          </a:p>
          <a:p>
            <a:pPr eaLnBrk="1" hangingPunct="1"/>
            <a:r>
              <a:rPr lang="hu-HU" altLang="hu-HU" b="1" dirty="0" smtClean="0"/>
              <a:t>…</a:t>
            </a:r>
          </a:p>
          <a:p>
            <a:pPr eaLnBrk="1" hangingPunct="1"/>
            <a:r>
              <a:rPr lang="hu-HU" altLang="hu-HU" b="1" dirty="0" err="1" smtClean="0"/>
              <a:t>DisplayPoint</a:t>
            </a:r>
            <a:r>
              <a:rPr lang="hu-HU" altLang="hu-HU" b="1" dirty="0" smtClean="0"/>
              <a:t>(100,200);</a:t>
            </a:r>
            <a:endParaRPr lang="hu-HU" altLang="hu-HU" b="1" dirty="0"/>
          </a:p>
        </p:txBody>
      </p:sp>
    </p:spTree>
    <p:extLst>
      <p:ext uri="{BB962C8B-B14F-4D97-AF65-F5344CB8AC3E}">
        <p14:creationId xmlns:p14="http://schemas.microsoft.com/office/powerpoint/2010/main" val="27356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Procedurális</a:t>
            </a:r>
            <a:r>
              <a:rPr lang="en-US" dirty="0"/>
              <a:t> </a:t>
            </a:r>
            <a:r>
              <a:rPr lang="hu-HU" dirty="0"/>
              <a:t>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Könnyebben olvasható</a:t>
            </a:r>
          </a:p>
          <a:p>
            <a:r>
              <a:rPr lang="hu-HU" dirty="0" smtClean="0"/>
              <a:t>Gyorsabban írható és módosítható, hiszen általános célú eljárásokat használunk</a:t>
            </a:r>
          </a:p>
          <a:p>
            <a:r>
              <a:rPr lang="hu-HU" dirty="0" smtClean="0"/>
              <a:t>Biztonságosabb</a:t>
            </a:r>
          </a:p>
          <a:p>
            <a:r>
              <a:rPr lang="hu-HU" dirty="0" smtClean="0"/>
              <a:t>(Elméletileg) CPU-független</a:t>
            </a:r>
          </a:p>
        </p:txBody>
      </p:sp>
    </p:spTree>
    <p:extLst>
      <p:ext uri="{BB962C8B-B14F-4D97-AF65-F5344CB8AC3E}">
        <p14:creationId xmlns:p14="http://schemas.microsoft.com/office/powerpoint/2010/main" val="35040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1. generáció =</a:t>
            </a:r>
            <a:br>
              <a:rPr lang="hu-HU" dirty="0" smtClean="0"/>
            </a:br>
            <a:r>
              <a:rPr lang="hu-HU" dirty="0" smtClean="0"/>
              <a:t>Gépi kód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program </a:t>
            </a:r>
            <a:r>
              <a:rPr lang="hu-HU" b="1" dirty="0" smtClean="0"/>
              <a:t>számok</a:t>
            </a:r>
            <a:r>
              <a:rPr lang="hu-HU" dirty="0" smtClean="0"/>
              <a:t> sorozata</a:t>
            </a:r>
          </a:p>
          <a:p>
            <a:r>
              <a:rPr lang="hu-HU" dirty="0" smtClean="0"/>
              <a:t>1 utasítás = 1 szám</a:t>
            </a:r>
          </a:p>
          <a:p>
            <a:r>
              <a:rPr lang="hu-HU" dirty="0" smtClean="0"/>
              <a:t>1 memória cím = 1 szám</a:t>
            </a:r>
          </a:p>
          <a:p>
            <a:r>
              <a:rPr lang="hu-HU" dirty="0" smtClean="0"/>
              <a:t>Nincsenek változók</a:t>
            </a:r>
          </a:p>
          <a:p>
            <a:r>
              <a:rPr lang="hu-HU" dirty="0" smtClean="0"/>
              <a:t>Nincsenek ciklusok</a:t>
            </a:r>
          </a:p>
          <a:p>
            <a:r>
              <a:rPr lang="hu-HU" dirty="0" smtClean="0"/>
              <a:t>Nincsenek eljárások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3.5.</a:t>
            </a:r>
            <a:r>
              <a:rPr lang="en-US" dirty="0" smtClean="0"/>
              <a:t> </a:t>
            </a:r>
            <a:r>
              <a:rPr lang="en-US" dirty="0" err="1" smtClean="0"/>
              <a:t>gener</a:t>
            </a:r>
            <a:r>
              <a:rPr lang="hu-HU" dirty="0" err="1" smtClean="0"/>
              <a:t>áció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hu-HU" dirty="0"/>
              <a:t>Objektum-orientált </a:t>
            </a:r>
            <a:r>
              <a:rPr lang="hu-HU" dirty="0" err="1" smtClean="0"/>
              <a:t>prog</a:t>
            </a:r>
            <a:r>
              <a:rPr lang="hu-HU" dirty="0" smtClean="0"/>
              <a:t>. </a:t>
            </a:r>
            <a:r>
              <a:rPr lang="hu-HU" dirty="0"/>
              <a:t>(OOP) </a:t>
            </a:r>
            <a:r>
              <a:rPr lang="hu-HU" dirty="0" smtClean="0"/>
              <a:t>ny.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PARADIGMAVÁLTÁS!</a:t>
            </a:r>
          </a:p>
          <a:p>
            <a:pPr marL="0" indent="0">
              <a:buNone/>
            </a:pPr>
            <a:r>
              <a:rPr lang="hu-HU" dirty="0" smtClean="0"/>
              <a:t>De ez nem egy új generáció.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Adatok és eljárások/függvények szorosan integrálódnak</a:t>
            </a:r>
          </a:p>
          <a:p>
            <a:r>
              <a:rPr lang="hu-HU" dirty="0" smtClean="0"/>
              <a:t>Saját típusok definiálhatóak, korlátok nélkül</a:t>
            </a:r>
          </a:p>
          <a:p>
            <a:r>
              <a:rPr lang="hu-HU" dirty="0" smtClean="0"/>
              <a:t>Könnyebb a való világot modellezni</a:t>
            </a:r>
          </a:p>
          <a:p>
            <a:r>
              <a:rPr lang="hu-HU" dirty="0" smtClean="0"/>
              <a:t>Példák: </a:t>
            </a:r>
            <a:r>
              <a:rPr lang="hu-HU" dirty="0" err="1" smtClean="0"/>
              <a:t>SmallTalk</a:t>
            </a:r>
            <a:r>
              <a:rPr lang="hu-HU" dirty="0" smtClean="0"/>
              <a:t>, C++, </a:t>
            </a:r>
            <a:r>
              <a:rPr lang="hu-HU" dirty="0" err="1" smtClean="0"/>
              <a:t>Objective</a:t>
            </a:r>
            <a:r>
              <a:rPr lang="hu-HU" dirty="0" smtClean="0"/>
              <a:t>-C, Java</a:t>
            </a:r>
            <a:r>
              <a:rPr lang="hu-HU" dirty="0" smtClean="0"/>
              <a:t>, C</a:t>
            </a:r>
            <a:r>
              <a:rPr lang="hu-HU" dirty="0" smtClean="0"/>
              <a:t>#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9028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4.</a:t>
            </a:r>
            <a:r>
              <a:rPr lang="en-US" dirty="0" smtClean="0"/>
              <a:t> gene</a:t>
            </a:r>
            <a:r>
              <a:rPr lang="hu-HU" dirty="0" smtClean="0"/>
              <a:t>ráció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hu-HU" dirty="0" smtClean="0"/>
              <a:t>Specializált 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Speciális célra való nyelvek</a:t>
            </a:r>
          </a:p>
          <a:p>
            <a:pPr lvl="1"/>
            <a:r>
              <a:rPr lang="hu-HU" dirty="0" smtClean="0"/>
              <a:t>pl. adatbázis-kezelés, matematika, grafika</a:t>
            </a:r>
          </a:p>
          <a:p>
            <a:r>
              <a:rPr lang="hu-HU" dirty="0" smtClean="0"/>
              <a:t>A szintaxis hasonló a természetes nyelvekéhez (pl. angol)</a:t>
            </a:r>
          </a:p>
          <a:p>
            <a:r>
              <a:rPr lang="hu-HU" dirty="0" smtClean="0"/>
              <a:t>Könnyű olvasni és megtanulni</a:t>
            </a:r>
          </a:p>
          <a:p>
            <a:r>
              <a:rPr lang="hu-HU" dirty="0" smtClean="0"/>
              <a:t>(Elméletileg) még nem hozzáértők is felfogják</a:t>
            </a:r>
          </a:p>
          <a:p>
            <a:r>
              <a:rPr lang="hu-HU" dirty="0" smtClean="0"/>
              <a:t>Példák: SQL, </a:t>
            </a:r>
            <a:r>
              <a:rPr lang="hu-HU" dirty="0" err="1" smtClean="0"/>
              <a:t>Mathlab</a:t>
            </a:r>
            <a:r>
              <a:rPr lang="hu-HU" dirty="0" smtClean="0"/>
              <a:t>, R</a:t>
            </a:r>
            <a:endParaRPr lang="hu-HU" dirty="0" smtClean="0"/>
          </a:p>
          <a:p>
            <a:r>
              <a:rPr lang="hu-HU" dirty="0" smtClean="0"/>
              <a:t>Bizonyos 3. generációs </a:t>
            </a:r>
            <a:r>
              <a:rPr lang="hu-HU" dirty="0" err="1" smtClean="0"/>
              <a:t>szkriptnyelvek</a:t>
            </a:r>
            <a:r>
              <a:rPr lang="hu-HU" dirty="0" smtClean="0"/>
              <a:t> rendelkeznek 4. generációs képességekkel. Példák: </a:t>
            </a:r>
            <a:r>
              <a:rPr lang="hu-HU" dirty="0" err="1" smtClean="0"/>
              <a:t>Perl</a:t>
            </a:r>
            <a:r>
              <a:rPr lang="hu-HU" dirty="0" smtClean="0"/>
              <a:t>, Python, </a:t>
            </a:r>
            <a:r>
              <a:rPr lang="hu-HU" dirty="0" err="1" smtClean="0"/>
              <a:t>Ruby</a:t>
            </a:r>
            <a:r>
              <a:rPr lang="hu-HU" dirty="0" smtClean="0"/>
              <a:t>, Swift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532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5.</a:t>
            </a:r>
            <a:r>
              <a:rPr lang="en-US" dirty="0" smtClean="0"/>
              <a:t> </a:t>
            </a:r>
            <a:r>
              <a:rPr lang="en-US" dirty="0" err="1" smtClean="0"/>
              <a:t>gener</a:t>
            </a:r>
            <a:r>
              <a:rPr lang="hu-HU" dirty="0" err="1" smtClean="0"/>
              <a:t>áció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hu-HU" dirty="0" smtClean="0"/>
              <a:t>Mesterséges intelligencia (MI) 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Majdnem mint a természetes nyelvek</a:t>
            </a:r>
          </a:p>
          <a:p>
            <a:r>
              <a:rPr lang="hu-HU" dirty="0" smtClean="0"/>
              <a:t>Egy tudásbázist kell megadnod</a:t>
            </a:r>
          </a:p>
          <a:p>
            <a:r>
              <a:rPr lang="hu-HU" dirty="0" smtClean="0"/>
              <a:t>Aztán lekérdezéseket írnod</a:t>
            </a:r>
          </a:p>
          <a:p>
            <a:r>
              <a:rPr lang="hu-HU" dirty="0" smtClean="0"/>
              <a:t>Fejlesztés alatt: specializált CPU-k direktben értelmezik a forráskódot</a:t>
            </a:r>
          </a:p>
          <a:p>
            <a:r>
              <a:rPr lang="hu-HU" dirty="0" smtClean="0"/>
              <a:t>Példa: </a:t>
            </a:r>
            <a:r>
              <a:rPr lang="hu-HU" dirty="0" err="1" smtClean="0"/>
              <a:t>Prolog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725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Programozási paradigma szerinti másfajta osztályozás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u="sng" dirty="0" smtClean="0"/>
              <a:t>Imperatív nyelvek:</a:t>
            </a:r>
            <a:r>
              <a:rPr lang="hu-HU" dirty="0" smtClean="0"/>
              <a:t> A forráskód utasítások sorozata, melyet a számítógép végrehajt. Példák: procedurális és OOP nyelvek</a:t>
            </a:r>
          </a:p>
          <a:p>
            <a:pPr marL="0" indent="0">
              <a:buNone/>
            </a:pPr>
            <a:r>
              <a:rPr lang="hu-HU" b="1" u="sng" dirty="0" smtClean="0"/>
              <a:t>Deklaratív nyelvek:</a:t>
            </a:r>
            <a:r>
              <a:rPr lang="hu-HU" b="1" dirty="0" smtClean="0"/>
              <a:t> </a:t>
            </a:r>
            <a:r>
              <a:rPr lang="hu-HU" dirty="0" smtClean="0"/>
              <a:t>A forráskód azt specifikálja, hogy </a:t>
            </a:r>
            <a:r>
              <a:rPr lang="hu-HU" b="1" dirty="0" smtClean="0"/>
              <a:t>mit</a:t>
            </a:r>
            <a:r>
              <a:rPr lang="hu-HU" dirty="0" smtClean="0"/>
              <a:t> akarunk megoldani. (És nem azt, hogy hogyan.)</a:t>
            </a:r>
          </a:p>
          <a:p>
            <a:r>
              <a:rPr lang="hu-HU" u="sng" dirty="0" smtClean="0"/>
              <a:t>Funkcionális programozás:</a:t>
            </a:r>
            <a:r>
              <a:rPr lang="hu-HU" dirty="0" smtClean="0"/>
              <a:t>  A program egy hatalmas kiértékelendő függvény. Példa: LISP</a:t>
            </a:r>
          </a:p>
          <a:p>
            <a:r>
              <a:rPr lang="hu-HU" u="sng" dirty="0" smtClean="0"/>
              <a:t>Logikai programozás:</a:t>
            </a:r>
            <a:r>
              <a:rPr lang="hu-HU" dirty="0" smtClean="0"/>
              <a:t> A program logikai kifejezésekből áll. Példa: </a:t>
            </a:r>
            <a:r>
              <a:rPr lang="hu-HU" dirty="0" err="1" smtClean="0"/>
              <a:t>Prolog</a:t>
            </a:r>
            <a:endParaRPr lang="hu-HU" u="sng" dirty="0" smtClean="0"/>
          </a:p>
        </p:txBody>
      </p:sp>
    </p:spTree>
    <p:extLst>
      <p:ext uri="{BB962C8B-B14F-4D97-AF65-F5344CB8AC3E}">
        <p14:creationId xmlns:p14="http://schemas.microsoft.com/office/powerpoint/2010/main" val="376650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Gépi kód</a:t>
            </a:r>
            <a:endParaRPr lang="hu-HU" dirty="0"/>
          </a:p>
        </p:txBody>
      </p:sp>
      <p:graphicFrame>
        <p:nvGraphicFramePr>
          <p:cNvPr id="5" name="Objektum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100282"/>
              </p:ext>
            </p:extLst>
          </p:nvPr>
        </p:nvGraphicFramePr>
        <p:xfrm>
          <a:off x="683568" y="1863750"/>
          <a:ext cx="7664450" cy="437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Image" r:id="rId3" imgW="8990476" imgH="5130159" progId="Photoshop.Image.8">
                  <p:embed/>
                </p:oleObj>
              </mc:Choice>
              <mc:Fallback>
                <p:oleObj name="Image" r:id="rId3" imgW="8990476" imgH="5130159" progId="Photoshop.Imag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63750"/>
                        <a:ext cx="7664450" cy="437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44" y="1360488"/>
            <a:ext cx="6224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dirty="0">
                <a:solidFill>
                  <a:schemeClr val="bg1"/>
                </a:solidFill>
              </a:rPr>
              <a:t> </a:t>
            </a:r>
            <a:r>
              <a:rPr lang="hu-HU" altLang="hu-HU" dirty="0" err="1" smtClean="0">
                <a:solidFill>
                  <a:schemeClr val="bg1"/>
                </a:solidFill>
              </a:rPr>
              <a:t>Mem.cím</a:t>
            </a:r>
            <a:r>
              <a:rPr lang="hu-HU" altLang="hu-HU" dirty="0" smtClean="0">
                <a:solidFill>
                  <a:schemeClr val="bg1"/>
                </a:solidFill>
              </a:rPr>
              <a:t>         Gépi kód                          Assembly utasítás</a:t>
            </a:r>
            <a:endParaRPr lang="hu-HU" altLang="hu-HU" dirty="0">
              <a:solidFill>
                <a:schemeClr val="bg1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51720" y="1341438"/>
            <a:ext cx="2519362" cy="5040312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0535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Gépi kód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u="sng" dirty="0" smtClean="0"/>
              <a:t>Előnyök</a:t>
            </a:r>
            <a:r>
              <a:rPr lang="en-US" u="sng" dirty="0" smtClean="0"/>
              <a:t>:</a:t>
            </a:r>
          </a:p>
          <a:p>
            <a:r>
              <a:rPr lang="hu-HU" dirty="0" smtClean="0"/>
              <a:t>Szuper gyors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hu-HU" dirty="0" smtClean="0"/>
              <a:t>Elméletileg</a:t>
            </a:r>
            <a:r>
              <a:rPr lang="en-US" dirty="0" smtClean="0"/>
              <a:t>) minim</a:t>
            </a:r>
            <a:r>
              <a:rPr lang="hu-HU" dirty="0" err="1" smtClean="0"/>
              <a:t>ális</a:t>
            </a:r>
            <a:r>
              <a:rPr lang="en-US" dirty="0" smtClean="0"/>
              <a:t> mem</a:t>
            </a:r>
            <a:r>
              <a:rPr lang="hu-HU" dirty="0" err="1" smtClean="0"/>
              <a:t>ória</a:t>
            </a:r>
            <a:r>
              <a:rPr lang="hu-HU" dirty="0" smtClean="0"/>
              <a:t> felhasználás</a:t>
            </a:r>
            <a:endParaRPr lang="en-US" dirty="0" smtClean="0"/>
          </a:p>
          <a:p>
            <a:r>
              <a:rPr lang="hu-HU" dirty="0" smtClean="0"/>
              <a:t>Adott CPU-hoz és hardver elemekhez optimalizálható</a:t>
            </a:r>
          </a:p>
          <a:p>
            <a:pPr marL="0" indent="0">
              <a:buNone/>
            </a:pPr>
            <a:r>
              <a:rPr lang="hu-HU" u="sng" dirty="0" smtClean="0"/>
              <a:t>Hátrányok:</a:t>
            </a:r>
            <a:endParaRPr lang="hu-HU" u="sng" dirty="0"/>
          </a:p>
          <a:p>
            <a:r>
              <a:rPr lang="hu-HU" dirty="0" smtClean="0"/>
              <a:t>Nehéz olvasni, módosítani és </a:t>
            </a:r>
            <a:r>
              <a:rPr lang="hu-HU" dirty="0" err="1" smtClean="0"/>
              <a:t>bug-okat</a:t>
            </a:r>
            <a:r>
              <a:rPr lang="hu-HU" dirty="0" smtClean="0"/>
              <a:t> keresni</a:t>
            </a:r>
          </a:p>
          <a:p>
            <a:r>
              <a:rPr lang="hu-HU" dirty="0" smtClean="0"/>
              <a:t>A program CPU-függő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8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hu-HU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gener</a:t>
            </a:r>
            <a:r>
              <a:rPr lang="hu-HU" dirty="0" err="1" smtClean="0"/>
              <a:t>áció</a:t>
            </a:r>
            <a:r>
              <a:rPr lang="en-US" dirty="0" smtClean="0"/>
              <a:t> =</a:t>
            </a:r>
            <a:br>
              <a:rPr lang="en-US" dirty="0" smtClean="0"/>
            </a:br>
            <a:r>
              <a:rPr lang="en-US" dirty="0" err="1" smtClean="0"/>
              <a:t>Assem</a:t>
            </a:r>
            <a:r>
              <a:rPr lang="hu-HU" dirty="0" smtClean="0"/>
              <a:t>b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hu-HU" dirty="0" smtClean="0"/>
              <a:t>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PARADIGMAVÁLTÁS!</a:t>
            </a:r>
          </a:p>
          <a:p>
            <a:pPr marL="0" indent="0">
              <a:buNone/>
            </a:pPr>
            <a:endParaRPr lang="hu-HU" b="1" dirty="0" smtClean="0"/>
          </a:p>
          <a:p>
            <a:r>
              <a:rPr lang="hu-HU" b="1" dirty="0" err="1" smtClean="0"/>
              <a:t>Mnemonikok</a:t>
            </a:r>
            <a:r>
              <a:rPr lang="hu-HU" dirty="0" smtClean="0"/>
              <a:t> kódolják az utasításokat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(rövid, könnyen megjegyezhető szócskák)</a:t>
            </a:r>
          </a:p>
          <a:p>
            <a:pPr lvl="1"/>
            <a:r>
              <a:rPr lang="hu-HU" dirty="0" smtClean="0"/>
              <a:t>pl. MOV = „</a:t>
            </a:r>
            <a:r>
              <a:rPr lang="hu-HU" dirty="0" err="1" smtClean="0"/>
              <a:t>move</a:t>
            </a:r>
            <a:r>
              <a:rPr lang="hu-HU" dirty="0" smtClean="0"/>
              <a:t>”</a:t>
            </a:r>
            <a:endParaRPr lang="en-US" dirty="0" smtClean="0"/>
          </a:p>
          <a:p>
            <a:r>
              <a:rPr lang="en-US" dirty="0" smtClean="0"/>
              <a:t>1 </a:t>
            </a:r>
            <a:r>
              <a:rPr lang="hu-HU" dirty="0" smtClean="0"/>
              <a:t>utasítás = </a:t>
            </a:r>
            <a:r>
              <a:rPr lang="hu-HU" dirty="0"/>
              <a:t>1 </a:t>
            </a:r>
            <a:r>
              <a:rPr lang="hu-HU" dirty="0" err="1" smtClean="0"/>
              <a:t>mnemonik</a:t>
            </a:r>
            <a:endParaRPr lang="hu-HU" dirty="0" smtClean="0"/>
          </a:p>
          <a:p>
            <a:r>
              <a:rPr lang="hu-HU" dirty="0" smtClean="0"/>
              <a:t>Könnyebb olvasni a forráskódot és könnyebb a </a:t>
            </a:r>
            <a:r>
              <a:rPr lang="hu-HU" dirty="0" err="1" smtClean="0"/>
              <a:t>bug-okra</a:t>
            </a:r>
            <a:r>
              <a:rPr lang="hu-HU" dirty="0" smtClean="0"/>
              <a:t>/elírásokra rátalálni</a:t>
            </a:r>
          </a:p>
        </p:txBody>
      </p:sp>
    </p:spTree>
    <p:extLst>
      <p:ext uri="{BB962C8B-B14F-4D97-AF65-F5344CB8AC3E}">
        <p14:creationId xmlns:p14="http://schemas.microsoft.com/office/powerpoint/2010/main" val="32122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Assembly nyelvek</a:t>
            </a:r>
            <a:endParaRPr lang="hu-HU" dirty="0"/>
          </a:p>
        </p:txBody>
      </p:sp>
      <p:graphicFrame>
        <p:nvGraphicFramePr>
          <p:cNvPr id="5" name="Objektum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539539"/>
              </p:ext>
            </p:extLst>
          </p:nvPr>
        </p:nvGraphicFramePr>
        <p:xfrm>
          <a:off x="683568" y="1863750"/>
          <a:ext cx="7664450" cy="437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Image" r:id="rId3" imgW="8990476" imgH="5130159" progId="Photoshop.Image.8">
                  <p:embed/>
                </p:oleObj>
              </mc:Choice>
              <mc:Fallback>
                <p:oleObj name="Image" r:id="rId3" imgW="8990476" imgH="5130159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63750"/>
                        <a:ext cx="7664450" cy="437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67544" y="1360488"/>
            <a:ext cx="6224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dirty="0">
                <a:solidFill>
                  <a:schemeClr val="bg1"/>
                </a:solidFill>
              </a:rPr>
              <a:t> </a:t>
            </a:r>
            <a:r>
              <a:rPr lang="hu-HU" altLang="hu-HU" dirty="0" err="1">
                <a:solidFill>
                  <a:schemeClr val="bg1"/>
                </a:solidFill>
              </a:rPr>
              <a:t>Mem.cím</a:t>
            </a:r>
            <a:r>
              <a:rPr lang="hu-HU" altLang="hu-HU" dirty="0">
                <a:solidFill>
                  <a:schemeClr val="bg1"/>
                </a:solidFill>
              </a:rPr>
              <a:t>         Gépi kód                          Assembly utasítás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38230" y="1341438"/>
            <a:ext cx="3706178" cy="5040312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9188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Assem</a:t>
            </a:r>
            <a:r>
              <a:rPr lang="hu-HU" dirty="0" smtClean="0"/>
              <a:t>b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hu-HU" dirty="0" smtClean="0"/>
              <a:t>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smtClean="0"/>
              <a:t>Új fogalmak</a:t>
            </a:r>
            <a:r>
              <a:rPr lang="hu-HU" dirty="0" smtClean="0"/>
              <a:t> jelennek meg:</a:t>
            </a:r>
          </a:p>
          <a:p>
            <a:r>
              <a:rPr lang="hu-HU" b="1" u="sng" dirty="0" smtClean="0"/>
              <a:t>Forráskód:</a:t>
            </a:r>
            <a:r>
              <a:rPr lang="hu-HU" dirty="0" smtClean="0"/>
              <a:t> a program szöveges specifikációja</a:t>
            </a:r>
          </a:p>
          <a:p>
            <a:r>
              <a:rPr lang="hu-HU" b="1" u="sng" dirty="0"/>
              <a:t>Fordító:</a:t>
            </a:r>
            <a:r>
              <a:rPr lang="hu-HU" dirty="0"/>
              <a:t> alkalmazás, mely lefordítja a forráskódot</a:t>
            </a:r>
          </a:p>
          <a:p>
            <a:r>
              <a:rPr lang="hu-HU" b="1" u="sng" dirty="0" smtClean="0"/>
              <a:t>Tárgykód:</a:t>
            </a:r>
            <a:r>
              <a:rPr lang="hu-HU" dirty="0" smtClean="0"/>
              <a:t> a forráskód fordításának eredményeképp előálló (gépi) kód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457200" y="5661248"/>
            <a:ext cx="1944216" cy="9361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Forráskód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4716016" y="5661248"/>
            <a:ext cx="1944216" cy="93610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Tárgykód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7" name="Jobbra nyíl 6"/>
          <p:cNvSpPr/>
          <p:nvPr/>
        </p:nvSpPr>
        <p:spPr>
          <a:xfrm>
            <a:off x="2627784" y="5733256"/>
            <a:ext cx="1944216" cy="7920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tx1"/>
                </a:solidFill>
              </a:rPr>
              <a:t>fordítás</a:t>
            </a:r>
            <a:endParaRPr lang="hu-H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6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Assem</a:t>
            </a:r>
            <a:r>
              <a:rPr lang="hu-HU" dirty="0" smtClean="0"/>
              <a:t>b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hu-HU" dirty="0" smtClean="0"/>
              <a:t>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Megjelennek a „primitív” </a:t>
            </a:r>
            <a:r>
              <a:rPr lang="hu-HU" b="1" dirty="0" smtClean="0"/>
              <a:t>változók</a:t>
            </a:r>
            <a:r>
              <a:rPr lang="hu-HU" dirty="0" smtClean="0"/>
              <a:t>:</a:t>
            </a:r>
          </a:p>
          <a:p>
            <a:r>
              <a:rPr lang="hu-HU" dirty="0" smtClean="0"/>
              <a:t>Azonosítókat rendelünk memóriacímekhez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Könnyebben olvasható, nehezebb hibázni</a:t>
            </a:r>
          </a:p>
          <a:p>
            <a:r>
              <a:rPr lang="hu-HU" dirty="0" smtClean="0"/>
              <a:t>Könnyebb módosítani a forráskódot: a forráskódnak csak 1 pontján kell átírni a memóriacímet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699792" y="2780928"/>
            <a:ext cx="3444875" cy="12001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/>
              <a:t>X_SUGAR		5420</a:t>
            </a:r>
          </a:p>
          <a:p>
            <a:pPr eaLnBrk="1" hangingPunct="1"/>
            <a:r>
              <a:rPr lang="hu-HU" altLang="hu-HU" b="1"/>
              <a:t>Y_SUGAR		5422</a:t>
            </a:r>
          </a:p>
          <a:p>
            <a:pPr eaLnBrk="1" hangingPunct="1"/>
            <a:endParaRPr lang="hu-HU" altLang="hu-HU" b="1"/>
          </a:p>
          <a:p>
            <a:pPr eaLnBrk="1" hangingPunct="1"/>
            <a:r>
              <a:rPr lang="hu-HU" altLang="hu-HU" b="1"/>
              <a:t>	add ax,[X_SUGAR]</a:t>
            </a:r>
          </a:p>
        </p:txBody>
      </p:sp>
    </p:spTree>
    <p:extLst>
      <p:ext uri="{BB962C8B-B14F-4D97-AF65-F5344CB8AC3E}">
        <p14:creationId xmlns:p14="http://schemas.microsoft.com/office/powerpoint/2010/main" val="27230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Assem</a:t>
            </a:r>
            <a:r>
              <a:rPr lang="hu-HU" dirty="0" smtClean="0"/>
              <a:t>b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hu-HU" dirty="0" smtClean="0"/>
              <a:t>nyelvek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Ami még hiányzik a </a:t>
            </a:r>
            <a:r>
              <a:rPr lang="hu-HU" b="1" dirty="0" smtClean="0"/>
              <a:t>változókból</a:t>
            </a:r>
            <a:r>
              <a:rPr lang="hu-HU" dirty="0" smtClean="0"/>
              <a:t>:</a:t>
            </a:r>
          </a:p>
          <a:p>
            <a:r>
              <a:rPr lang="hu-HU" dirty="0" smtClean="0"/>
              <a:t>Nincs típusinformáció</a:t>
            </a:r>
          </a:p>
          <a:p>
            <a:r>
              <a:rPr lang="hu-HU" dirty="0" smtClean="0"/>
              <a:t>Az azonosító inkább "konstansként" funkcionál</a:t>
            </a:r>
          </a:p>
          <a:p>
            <a:r>
              <a:rPr lang="hu-HU" dirty="0" smtClean="0"/>
              <a:t>A memóriacím lefoglalását a programozónak kell elvégeznie (és nem automatikusan történik)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7421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752</Words>
  <Application>Microsoft Office PowerPoint</Application>
  <PresentationFormat>Diavetítés a képernyőre (4:3 oldalarány)</PresentationFormat>
  <Paragraphs>161</Paragraphs>
  <Slides>23</Slides>
  <Notes>3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Office-téma</vt:lpstr>
      <vt:lpstr>Image</vt:lpstr>
      <vt:lpstr>Magasszintű programozási nyelvek I.</vt:lpstr>
      <vt:lpstr>1. generáció = Gépi kód</vt:lpstr>
      <vt:lpstr>Gépi kód</vt:lpstr>
      <vt:lpstr>Gépi kód</vt:lpstr>
      <vt:lpstr>2. generáció = Assembly nyelvek</vt:lpstr>
      <vt:lpstr>Assembly nyelvek</vt:lpstr>
      <vt:lpstr>Assembly nyelvek</vt:lpstr>
      <vt:lpstr>Assembly nyelvek</vt:lpstr>
      <vt:lpstr>Assembly nyelvek</vt:lpstr>
      <vt:lpstr>Assembly nyelvek</vt:lpstr>
      <vt:lpstr>Assembly nyelvek</vt:lpstr>
      <vt:lpstr>Assembly nyelvek</vt:lpstr>
      <vt:lpstr>Assembly languages</vt:lpstr>
      <vt:lpstr>Assembly nyelvek</vt:lpstr>
      <vt:lpstr>3. generáció = Procedurális nyelvek</vt:lpstr>
      <vt:lpstr>Procedurális nyelvek</vt:lpstr>
      <vt:lpstr>Procedurális nyelvek</vt:lpstr>
      <vt:lpstr>Procedurális nyelvek</vt:lpstr>
      <vt:lpstr>Procedurális nyelvek</vt:lpstr>
      <vt:lpstr>3.5. generáció = Objektum-orientált prog. (OOP) ny.</vt:lpstr>
      <vt:lpstr>4. generáció = Specializált nyelvek</vt:lpstr>
      <vt:lpstr>5. generáció = Mesterséges intelligencia (MI) nyelvek</vt:lpstr>
      <vt:lpstr>Programozási paradigma szerinti másfajta osztályozás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Kovasznai Gergely</cp:lastModifiedBy>
  <cp:revision>125</cp:revision>
  <dcterms:created xsi:type="dcterms:W3CDTF">2014-03-03T11:13:53Z</dcterms:created>
  <dcterms:modified xsi:type="dcterms:W3CDTF">2017-09-16T10:22:37Z</dcterms:modified>
</cp:coreProperties>
</file>