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Objects="1"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2017. 09. 16.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2017. 09. 16.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2017. 09. 16.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Magasszintű</a:t>
            </a:r>
            <a:r>
              <a:rPr lang="hu-HU" dirty="0"/>
              <a:t> programozási nyelvek</a:t>
            </a:r>
            <a:r>
              <a:rPr lang="en-US" dirty="0"/>
              <a:t> I.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Programvégrehajtási</a:t>
            </a:r>
            <a:r>
              <a:rPr lang="hu-HU" dirty="0" smtClean="0"/>
              <a:t> megoldások és a .NET keretrendszer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.NET filozófia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Just-in-time</a:t>
            </a:r>
            <a:r>
              <a:rPr lang="hu-HU" dirty="0" smtClean="0"/>
              <a:t> fordítás</a:t>
            </a:r>
          </a:p>
          <a:p>
            <a:r>
              <a:rPr lang="hu-HU" dirty="0" smtClean="0"/>
              <a:t>Egységesített típusrendszer</a:t>
            </a:r>
          </a:p>
          <a:p>
            <a:r>
              <a:rPr lang="hu-HU" dirty="0" smtClean="0"/>
              <a:t>Szabványos megoldások</a:t>
            </a:r>
          </a:p>
          <a:p>
            <a:r>
              <a:rPr lang="hu-HU" dirty="0" smtClean="0"/>
              <a:t>OOP (=objektum-orientált programozás)</a:t>
            </a:r>
          </a:p>
        </p:txBody>
      </p:sp>
    </p:spTree>
    <p:extLst>
      <p:ext uri="{BB962C8B-B14F-4D97-AF65-F5344CB8AC3E}">
        <p14:creationId xmlns:p14="http://schemas.microsoft.com/office/powerpoint/2010/main" val="12725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.NET architektúra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2" y="1417638"/>
            <a:ext cx="8854844" cy="5184576"/>
          </a:xfrm>
        </p:spPr>
      </p:pic>
    </p:spTree>
    <p:extLst>
      <p:ext uri="{BB962C8B-B14F-4D97-AF65-F5344CB8AC3E}">
        <p14:creationId xmlns:p14="http://schemas.microsoft.com/office/powerpoint/2010/main" val="18279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Runtime</a:t>
            </a:r>
            <a:r>
              <a:rPr lang="hu-HU" dirty="0" smtClean="0"/>
              <a:t> (CLR)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virtuális CPU</a:t>
            </a:r>
          </a:p>
          <a:p>
            <a:r>
              <a:rPr lang="hu-HU" dirty="0" err="1" smtClean="0"/>
              <a:t>Garbage</a:t>
            </a:r>
            <a:r>
              <a:rPr lang="hu-HU" dirty="0" smtClean="0"/>
              <a:t> </a:t>
            </a:r>
            <a:r>
              <a:rPr lang="hu-HU" dirty="0" err="1" smtClean="0"/>
              <a:t>collection</a:t>
            </a:r>
            <a:endParaRPr lang="hu-HU" dirty="0" smtClean="0"/>
          </a:p>
          <a:p>
            <a:r>
              <a:rPr lang="hu-HU" dirty="0" smtClean="0"/>
              <a:t>Kivételkezelés</a:t>
            </a:r>
          </a:p>
          <a:p>
            <a:r>
              <a:rPr lang="hu-HU" dirty="0" smtClean="0"/>
              <a:t>Biztonságmenedzsment</a:t>
            </a:r>
          </a:p>
          <a:p>
            <a:r>
              <a:rPr lang="hu-HU" dirty="0" smtClean="0"/>
              <a:t>CLR interpretálja a CIL nyelvet</a:t>
            </a:r>
          </a:p>
        </p:txBody>
      </p:sp>
    </p:spTree>
    <p:extLst>
      <p:ext uri="{BB962C8B-B14F-4D97-AF65-F5344CB8AC3E}">
        <p14:creationId xmlns:p14="http://schemas.microsoft.com/office/powerpoint/2010/main" val="11666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Intermediate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(CIL)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virtuális CPU "gépi kódja"</a:t>
            </a:r>
          </a:p>
          <a:p>
            <a:r>
              <a:rPr lang="hu-HU" dirty="0" smtClean="0"/>
              <a:t>Erősen típusos nyelv</a:t>
            </a:r>
          </a:p>
          <a:p>
            <a:r>
              <a:rPr lang="hu-HU" dirty="0" smtClean="0"/>
              <a:t>Alacsonyszintű műveletek típuskonverzióra, aritmetikára, eljárás hívására, stb.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646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Specification</a:t>
            </a:r>
            <a:r>
              <a:rPr lang="hu-HU" dirty="0" smtClean="0"/>
              <a:t> (CLS)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Alapszabályok gyűjteménye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r>
              <a:rPr lang="hu-HU" dirty="0" smtClean="0"/>
              <a:t>Ezeket minden </a:t>
            </a:r>
            <a:r>
              <a:rPr lang="hu-HU" dirty="0" err="1" smtClean="0"/>
              <a:t>minden</a:t>
            </a:r>
            <a:r>
              <a:rPr lang="hu-HU" dirty="0" smtClean="0"/>
              <a:t> olyan programozási nyelvnek (pl. C#, F#, VB) tiszteletben kell tartania, amely </a:t>
            </a:r>
            <a:r>
              <a:rPr lang="hu-HU" dirty="0" err="1" smtClean="0"/>
              <a:t>CIL-re</a:t>
            </a:r>
            <a:r>
              <a:rPr lang="hu-HU" dirty="0" smtClean="0"/>
              <a:t> fordítódik.</a:t>
            </a:r>
          </a:p>
          <a:p>
            <a:endParaRPr lang="hu-HU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600199"/>
            <a:ext cx="4462314" cy="515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C# 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2000-ben született</a:t>
            </a:r>
          </a:p>
          <a:p>
            <a:r>
              <a:rPr lang="hu-HU" dirty="0" err="1" smtClean="0"/>
              <a:t>Java-n</a:t>
            </a:r>
            <a:r>
              <a:rPr lang="hu-HU" dirty="0" smtClean="0"/>
              <a:t> alapszik, de tisztább és megbízhatóbb</a:t>
            </a:r>
          </a:p>
          <a:p>
            <a:r>
              <a:rPr lang="hu-HU" dirty="0" smtClean="0"/>
              <a:t>Aktuális verzió: C# </a:t>
            </a:r>
            <a:r>
              <a:rPr lang="hu-HU" dirty="0" smtClean="0"/>
              <a:t>7.0</a:t>
            </a:r>
          </a:p>
          <a:p>
            <a:pPr lvl="1"/>
            <a:r>
              <a:rPr lang="hu-HU" dirty="0" smtClean="0"/>
              <a:t>.NET 4.7 vagy .NET </a:t>
            </a:r>
            <a:r>
              <a:rPr lang="hu-HU" dirty="0" err="1" smtClean="0"/>
              <a:t>Core</a:t>
            </a:r>
            <a:r>
              <a:rPr lang="hu-HU" dirty="0" smtClean="0"/>
              <a:t> 2.0 alatt</a:t>
            </a:r>
            <a:endParaRPr lang="hu-HU" dirty="0" smtClean="0"/>
          </a:p>
          <a:p>
            <a:r>
              <a:rPr lang="hu-HU" dirty="0" smtClean="0"/>
              <a:t>Fejlesztői környezet: Visual </a:t>
            </a:r>
            <a:r>
              <a:rPr lang="hu-HU" dirty="0" err="1" smtClean="0"/>
              <a:t>Studio</a:t>
            </a:r>
            <a:endParaRPr lang="hu-HU" dirty="0" smtClean="0"/>
          </a:p>
          <a:p>
            <a:pPr lvl="1"/>
            <a:r>
              <a:rPr lang="hu-HU" dirty="0" smtClean="0"/>
              <a:t>aktuális verzió: VS </a:t>
            </a:r>
            <a:r>
              <a:rPr lang="hu-HU" dirty="0" smtClean="0"/>
              <a:t>2017</a:t>
            </a:r>
            <a:endParaRPr lang="hu-HU" dirty="0" smtClean="0"/>
          </a:p>
          <a:p>
            <a:pPr lvl="1"/>
            <a:r>
              <a:rPr lang="hu-HU" dirty="0" smtClean="0"/>
              <a:t>ingyenes változat (ajánlott a kurzusunkhoz):</a:t>
            </a:r>
            <a:br>
              <a:rPr lang="hu-HU" dirty="0" smtClean="0"/>
            </a:br>
            <a:r>
              <a:rPr lang="hu-HU" b="1" dirty="0" smtClean="0"/>
              <a:t>VS </a:t>
            </a:r>
            <a:r>
              <a:rPr lang="hu-HU" b="1" dirty="0" err="1" smtClean="0"/>
              <a:t>Community</a:t>
            </a:r>
            <a:r>
              <a:rPr lang="hu-HU" b="1" dirty="0" smtClean="0"/>
              <a:t> </a:t>
            </a:r>
            <a:r>
              <a:rPr lang="hu-HU" b="1" dirty="0" smtClean="0"/>
              <a:t>2017</a:t>
            </a:r>
            <a:endParaRPr lang="hu-HU" b="1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557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Base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r>
              <a:rPr lang="hu-HU" dirty="0" smtClean="0"/>
              <a:t> (BCL)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Általános célú eljárások és függvények gyűjteménye (OOP stílusban).</a:t>
            </a:r>
          </a:p>
          <a:p>
            <a:r>
              <a:rPr lang="hu-HU" dirty="0" smtClean="0"/>
              <a:t>Nem része a programozási nyelveknek, de része a .NET </a:t>
            </a:r>
            <a:r>
              <a:rPr lang="hu-HU" dirty="0" err="1" smtClean="0"/>
              <a:t>framework-nek</a:t>
            </a:r>
            <a:r>
              <a:rPr lang="hu-HU" dirty="0" smtClean="0"/>
              <a:t>.</a:t>
            </a:r>
          </a:p>
          <a:p>
            <a:r>
              <a:rPr lang="hu-HU" dirty="0" smtClean="0"/>
              <a:t>Rengeteg szolgáltatást elérhetővé tesz:</a:t>
            </a:r>
          </a:p>
          <a:p>
            <a:pPr lvl="1"/>
            <a:r>
              <a:rPr lang="hu-HU" dirty="0" smtClean="0"/>
              <a:t>I/O, mint pl. fájl írása/olvasása</a:t>
            </a:r>
          </a:p>
          <a:p>
            <a:pPr lvl="1"/>
            <a:r>
              <a:rPr lang="hu-HU" dirty="0" smtClean="0"/>
              <a:t>XML műveletek</a:t>
            </a:r>
          </a:p>
          <a:p>
            <a:pPr lvl="1"/>
            <a:r>
              <a:rPr lang="hu-HU" dirty="0" smtClean="0"/>
              <a:t>hálózati kommunikáció</a:t>
            </a:r>
          </a:p>
          <a:p>
            <a:pPr lvl="1"/>
            <a:r>
              <a:rPr lang="hu-HU" dirty="0" smtClean="0"/>
              <a:t>adatbázis-elérés</a:t>
            </a:r>
          </a:p>
          <a:p>
            <a:pPr lvl="1"/>
            <a:r>
              <a:rPr lang="hu-HU" dirty="0" smtClean="0"/>
              <a:t>GUI, stb.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266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Base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r>
              <a:rPr lang="hu-HU" dirty="0" smtClean="0"/>
              <a:t> (BCL)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05973"/>
            <a:ext cx="7209143" cy="5094461"/>
          </a:xfrm>
        </p:spPr>
      </p:pic>
    </p:spTree>
    <p:extLst>
      <p:ext uri="{BB962C8B-B14F-4D97-AF65-F5344CB8AC3E}">
        <p14:creationId xmlns:p14="http://schemas.microsoft.com/office/powerpoint/2010/main" val="8414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Hogyan hajtsuk végre a programunkat?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3 megoldás:</a:t>
            </a:r>
          </a:p>
          <a:p>
            <a:r>
              <a:rPr lang="hu-HU" dirty="0" smtClean="0"/>
              <a:t>Fordító (</a:t>
            </a:r>
            <a:r>
              <a:rPr lang="hu-HU" dirty="0" err="1" smtClean="0"/>
              <a:t>compiler</a:t>
            </a:r>
            <a:r>
              <a:rPr lang="hu-HU" dirty="0" smtClean="0"/>
              <a:t>) + </a:t>
            </a:r>
            <a:r>
              <a:rPr lang="hu-HU" dirty="0" err="1" smtClean="0"/>
              <a:t>linker</a:t>
            </a:r>
            <a:endParaRPr lang="hu-HU" dirty="0" smtClean="0"/>
          </a:p>
          <a:p>
            <a:r>
              <a:rPr lang="hu-HU" dirty="0" err="1" smtClean="0"/>
              <a:t>Interpreter</a:t>
            </a:r>
            <a:endParaRPr lang="hu-HU" dirty="0" smtClean="0"/>
          </a:p>
          <a:p>
            <a:r>
              <a:rPr lang="hu-HU" dirty="0" err="1" smtClean="0"/>
              <a:t>Just-in-time</a:t>
            </a:r>
            <a:r>
              <a:rPr lang="hu-HU" dirty="0" smtClean="0"/>
              <a:t> (JIT) fordítás</a:t>
            </a:r>
          </a:p>
        </p:txBody>
      </p:sp>
    </p:spTree>
    <p:extLst>
      <p:ext uri="{BB962C8B-B14F-4D97-AF65-F5344CB8AC3E}">
        <p14:creationId xmlns:p14="http://schemas.microsoft.com/office/powerpoint/2010/main" val="3886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Fordító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forráskódot gépi kódra fordítja.</a:t>
            </a:r>
          </a:p>
          <a:p>
            <a:r>
              <a:rPr lang="hu-HU" dirty="0" smtClean="0"/>
              <a:t>A gépi kódot direktben a CPU-n futtatja.</a:t>
            </a:r>
          </a:p>
          <a:p>
            <a:r>
              <a:rPr lang="hu-HU" dirty="0" smtClean="0"/>
              <a:t>Pl. C, </a:t>
            </a:r>
            <a:r>
              <a:rPr lang="hu-HU" dirty="0" err="1" smtClean="0"/>
              <a:t>C</a:t>
            </a:r>
            <a:r>
              <a:rPr lang="hu-HU" dirty="0" smtClean="0"/>
              <a:t>++, Pascal.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683568" y="4941168"/>
            <a:ext cx="1728192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tx1"/>
                </a:solidFill>
              </a:rPr>
              <a:t>Forráskód</a:t>
            </a:r>
            <a:endParaRPr lang="hu-HU" sz="2800" dirty="0">
              <a:solidFill>
                <a:schemeClr val="tx1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4283968" y="4941168"/>
            <a:ext cx="1656184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tx1"/>
                </a:solidFill>
              </a:rPr>
              <a:t>Gépi kód</a:t>
            </a:r>
            <a:endParaRPr lang="hu-HU" sz="2800" dirty="0">
              <a:solidFill>
                <a:schemeClr val="tx1"/>
              </a:solidFill>
            </a:endParaRPr>
          </a:p>
        </p:txBody>
      </p:sp>
      <p:sp>
        <p:nvSpPr>
          <p:cNvPr id="9" name="Jobbra nyíl 8"/>
          <p:cNvSpPr/>
          <p:nvPr/>
        </p:nvSpPr>
        <p:spPr>
          <a:xfrm>
            <a:off x="2627784" y="5085184"/>
            <a:ext cx="151216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fordító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10" name="Jobbra nyíl 9"/>
          <p:cNvSpPr/>
          <p:nvPr/>
        </p:nvSpPr>
        <p:spPr>
          <a:xfrm>
            <a:off x="6147276" y="5095990"/>
            <a:ext cx="756084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11" name="Lekerekített téglalap 10"/>
          <p:cNvSpPr/>
          <p:nvPr/>
        </p:nvSpPr>
        <p:spPr>
          <a:xfrm>
            <a:off x="6957164" y="4937487"/>
            <a:ext cx="1071220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tx1"/>
                </a:solidFill>
              </a:rPr>
              <a:t>CPU</a:t>
            </a:r>
            <a:endParaRPr lang="hu-H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5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Fordító </a:t>
            </a:r>
            <a:r>
              <a:rPr lang="hu-HU" dirty="0" smtClean="0"/>
              <a:t>+ </a:t>
            </a:r>
            <a:r>
              <a:rPr lang="hu-HU" dirty="0" err="1" smtClean="0"/>
              <a:t>linker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Amikor több modult fejlesztünk párhuzamosan.</a:t>
            </a:r>
          </a:p>
          <a:p>
            <a:r>
              <a:rPr lang="hu-HU" dirty="0" smtClean="0"/>
              <a:t>A tárgykód fájlokat "összelinkeljük".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5776156" y="4398276"/>
            <a:ext cx="1450504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Gépi kód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9" name="Jobbra nyíl 8"/>
          <p:cNvSpPr/>
          <p:nvPr/>
        </p:nvSpPr>
        <p:spPr>
          <a:xfrm>
            <a:off x="1530248" y="3429000"/>
            <a:ext cx="151216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fordító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221615" y="3429000"/>
            <a:ext cx="1182033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Forrás-kód 1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10" name="Lekerekített téglalap 9"/>
          <p:cNvSpPr/>
          <p:nvPr/>
        </p:nvSpPr>
        <p:spPr>
          <a:xfrm>
            <a:off x="191855" y="4578296"/>
            <a:ext cx="1211793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Forrás-kód 2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11" name="Lekerekített téglalap 10"/>
          <p:cNvSpPr/>
          <p:nvPr/>
        </p:nvSpPr>
        <p:spPr>
          <a:xfrm>
            <a:off x="179513" y="5730424"/>
            <a:ext cx="1224136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Forrás-kód 3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12" name="Jobbra nyíl 11"/>
          <p:cNvSpPr/>
          <p:nvPr/>
        </p:nvSpPr>
        <p:spPr>
          <a:xfrm>
            <a:off x="1475656" y="4578296"/>
            <a:ext cx="151216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fordító</a:t>
            </a:r>
          </a:p>
        </p:txBody>
      </p:sp>
      <p:sp>
        <p:nvSpPr>
          <p:cNvPr id="13" name="Jobbra nyíl 12"/>
          <p:cNvSpPr/>
          <p:nvPr/>
        </p:nvSpPr>
        <p:spPr>
          <a:xfrm>
            <a:off x="1502952" y="5730424"/>
            <a:ext cx="151216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fordító</a:t>
            </a:r>
          </a:p>
        </p:txBody>
      </p:sp>
      <p:sp>
        <p:nvSpPr>
          <p:cNvPr id="14" name="Lekerekített téglalap 13"/>
          <p:cNvSpPr/>
          <p:nvPr/>
        </p:nvSpPr>
        <p:spPr>
          <a:xfrm>
            <a:off x="3143025" y="3429000"/>
            <a:ext cx="1212951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Tárgy-kód 1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15" name="Lekerekített téglalap 14"/>
          <p:cNvSpPr/>
          <p:nvPr/>
        </p:nvSpPr>
        <p:spPr>
          <a:xfrm>
            <a:off x="3131840" y="4578296"/>
            <a:ext cx="1212951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Tárgy-kód </a:t>
            </a:r>
            <a:r>
              <a:rPr lang="hu-HU" sz="2400" dirty="0" smtClean="0">
                <a:solidFill>
                  <a:schemeClr val="tx1"/>
                </a:solidFill>
              </a:rPr>
              <a:t>2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15"/>
          <p:cNvSpPr/>
          <p:nvPr/>
        </p:nvSpPr>
        <p:spPr>
          <a:xfrm>
            <a:off x="3131841" y="5721617"/>
            <a:ext cx="1212951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Tárgy-kód </a:t>
            </a:r>
            <a:r>
              <a:rPr lang="hu-HU" sz="2400" dirty="0" smtClean="0">
                <a:solidFill>
                  <a:schemeClr val="tx1"/>
                </a:solidFill>
              </a:rPr>
              <a:t>3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17" name="Jobbra nyíl 16"/>
          <p:cNvSpPr/>
          <p:nvPr/>
        </p:nvSpPr>
        <p:spPr>
          <a:xfrm>
            <a:off x="4480012" y="4578296"/>
            <a:ext cx="115212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linker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18" name="Jobbra nyíl 17"/>
          <p:cNvSpPr/>
          <p:nvPr/>
        </p:nvSpPr>
        <p:spPr>
          <a:xfrm rot="1406847">
            <a:off x="4590034" y="3825044"/>
            <a:ext cx="115212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linker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19" name="Jobbra nyíl 18"/>
          <p:cNvSpPr/>
          <p:nvPr/>
        </p:nvSpPr>
        <p:spPr>
          <a:xfrm rot="20179146">
            <a:off x="4538546" y="5334379"/>
            <a:ext cx="115212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linker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20" name="Jobbra nyíl 19"/>
          <p:cNvSpPr/>
          <p:nvPr/>
        </p:nvSpPr>
        <p:spPr>
          <a:xfrm>
            <a:off x="7380312" y="4595615"/>
            <a:ext cx="756084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21" name="Lekerekített téglalap 20"/>
          <p:cNvSpPr/>
          <p:nvPr/>
        </p:nvSpPr>
        <p:spPr>
          <a:xfrm>
            <a:off x="8190200" y="4437112"/>
            <a:ext cx="846296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CPU</a:t>
            </a:r>
            <a:endParaRPr lang="hu-H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Fordító + </a:t>
            </a:r>
            <a:r>
              <a:rPr lang="hu-HU" dirty="0" err="1"/>
              <a:t>linker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u="sng" dirty="0" smtClean="0"/>
              <a:t>Előny:</a:t>
            </a:r>
            <a:r>
              <a:rPr lang="hu-HU" dirty="0" smtClean="0"/>
              <a:t> Gyors.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u="sng" dirty="0" smtClean="0"/>
              <a:t>Hátrány:</a:t>
            </a:r>
            <a:endParaRPr lang="hu-HU" dirty="0"/>
          </a:p>
          <a:p>
            <a:r>
              <a:rPr lang="hu-HU" dirty="0" smtClean="0"/>
              <a:t>Nem biztonságos.</a:t>
            </a:r>
          </a:p>
          <a:p>
            <a:pPr lvl="1"/>
            <a:r>
              <a:rPr lang="hu-HU" dirty="0" smtClean="0"/>
              <a:t>Nehéz detektálni azt, ha a gépi kódot valaki/valami </a:t>
            </a:r>
            <a:r>
              <a:rPr lang="hu-HU" dirty="0" err="1" smtClean="0"/>
              <a:t>meghekkelte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A CPU számára a </a:t>
            </a:r>
            <a:r>
              <a:rPr lang="hu-HU" dirty="0" err="1" smtClean="0"/>
              <a:t>magasszintű</a:t>
            </a:r>
            <a:r>
              <a:rPr lang="hu-HU" dirty="0" smtClean="0"/>
              <a:t> fogalmak (pl. típus) ismeretlenek.</a:t>
            </a:r>
          </a:p>
          <a:p>
            <a:r>
              <a:rPr lang="hu-HU" dirty="0" smtClean="0"/>
              <a:t>Tárgykód CPU-függő.</a:t>
            </a:r>
          </a:p>
        </p:txBody>
      </p:sp>
    </p:spTree>
    <p:extLst>
      <p:ext uri="{BB962C8B-B14F-4D97-AF65-F5344CB8AC3E}">
        <p14:creationId xmlns:p14="http://schemas.microsoft.com/office/powerpoint/2010/main" val="15253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Interpreter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forráskódot utasításról utasításra értelmezi és azonnal végrehajtja.</a:t>
            </a:r>
          </a:p>
          <a:p>
            <a:r>
              <a:rPr lang="hu-HU" dirty="0" smtClean="0"/>
              <a:t>Minden utasításon biztonsági ellenőrzést hajt végre mielőtt végrehajtja.</a:t>
            </a:r>
          </a:p>
          <a:p>
            <a:r>
              <a:rPr lang="hu-HU" dirty="0" smtClean="0"/>
              <a:t>Pl. </a:t>
            </a:r>
            <a:r>
              <a:rPr lang="hu-HU" dirty="0" err="1" smtClean="0"/>
              <a:t>szkriptnyelvek</a:t>
            </a:r>
            <a:r>
              <a:rPr lang="hu-HU" dirty="0" smtClean="0"/>
              <a:t> mint a </a:t>
            </a:r>
            <a:r>
              <a:rPr lang="hu-HU" dirty="0" err="1" smtClean="0"/>
              <a:t>Perl</a:t>
            </a:r>
            <a:r>
              <a:rPr lang="hu-HU" dirty="0" smtClean="0"/>
              <a:t>, PHP.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898804" y="4986818"/>
            <a:ext cx="1728192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smtClean="0">
                <a:solidFill>
                  <a:schemeClr val="tx1"/>
                </a:solidFill>
              </a:rPr>
              <a:t>Forráskód</a:t>
            </a:r>
            <a:endParaRPr lang="hu-HU" sz="2800" dirty="0">
              <a:solidFill>
                <a:schemeClr val="tx1"/>
              </a:solidFill>
            </a:endParaRPr>
          </a:p>
        </p:txBody>
      </p:sp>
      <p:sp>
        <p:nvSpPr>
          <p:cNvPr id="9" name="Jobbra nyíl 8"/>
          <p:cNvSpPr/>
          <p:nvPr/>
        </p:nvSpPr>
        <p:spPr>
          <a:xfrm>
            <a:off x="3843020" y="5130834"/>
            <a:ext cx="2088232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 smtClean="0">
                <a:solidFill>
                  <a:schemeClr val="tx1"/>
                </a:solidFill>
              </a:rPr>
              <a:t>interpreter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11" name="Lekerekített téglalap 10"/>
          <p:cNvSpPr/>
          <p:nvPr/>
        </p:nvSpPr>
        <p:spPr>
          <a:xfrm>
            <a:off x="6075268" y="4950814"/>
            <a:ext cx="1071220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tx1"/>
                </a:solidFill>
              </a:rPr>
              <a:t>CPU</a:t>
            </a:r>
            <a:endParaRPr lang="hu-H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Interpreter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 smtClean="0"/>
              <a:t>Előny:</a:t>
            </a:r>
            <a:r>
              <a:rPr lang="hu-HU" dirty="0"/>
              <a:t> Biztonságos.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u="sng" dirty="0"/>
              <a:t>Hátrány:</a:t>
            </a:r>
            <a:endParaRPr lang="hu-HU" dirty="0"/>
          </a:p>
          <a:p>
            <a:r>
              <a:rPr lang="hu-HU" dirty="0" smtClean="0"/>
              <a:t>Lassú.</a:t>
            </a:r>
          </a:p>
          <a:p>
            <a:r>
              <a:rPr lang="hu-HU" dirty="0" smtClean="0"/>
              <a:t>Nincs tárgykód, ezért a forráskódot muszáj megosztanunk.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915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Just-in-time</a:t>
            </a:r>
            <a:r>
              <a:rPr lang="hu-HU" dirty="0" smtClean="0"/>
              <a:t> (JIT) fordítás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Fordító és </a:t>
            </a:r>
            <a:r>
              <a:rPr lang="hu-HU" dirty="0" err="1" smtClean="0"/>
              <a:t>interpreter</a:t>
            </a:r>
            <a:r>
              <a:rPr lang="hu-HU" dirty="0" smtClean="0"/>
              <a:t> kombinációja.</a:t>
            </a:r>
          </a:p>
          <a:p>
            <a:r>
              <a:rPr lang="hu-HU" dirty="0" smtClean="0"/>
              <a:t>A forráskódot egy </a:t>
            </a:r>
            <a:r>
              <a:rPr lang="hu-HU" b="1" dirty="0" smtClean="0"/>
              <a:t>virtuális</a:t>
            </a:r>
            <a:r>
              <a:rPr lang="hu-HU" dirty="0" smtClean="0"/>
              <a:t> CPU </a:t>
            </a:r>
            <a:r>
              <a:rPr lang="hu-HU" b="1" dirty="0" smtClean="0"/>
              <a:t>virtuális</a:t>
            </a:r>
            <a:r>
              <a:rPr lang="hu-HU" dirty="0" smtClean="0"/>
              <a:t> gépi kódjává fordítjuk.</a:t>
            </a:r>
          </a:p>
          <a:p>
            <a:r>
              <a:rPr lang="hu-HU" dirty="0" smtClean="0"/>
              <a:t>A virtuális gépi kód számára ismertek a </a:t>
            </a:r>
            <a:r>
              <a:rPr lang="hu-HU" dirty="0" err="1" smtClean="0"/>
              <a:t>magasszintű</a:t>
            </a:r>
            <a:r>
              <a:rPr lang="hu-HU" dirty="0" smtClean="0"/>
              <a:t> fogalmak (pl. típus).</a:t>
            </a:r>
          </a:p>
          <a:p>
            <a:r>
              <a:rPr lang="hu-HU" dirty="0" smtClean="0"/>
              <a:t>Pl. Java, C#, </a:t>
            </a:r>
            <a:r>
              <a:rPr lang="hu-HU" dirty="0" err="1" smtClean="0"/>
              <a:t>Ruby</a:t>
            </a:r>
            <a:r>
              <a:rPr lang="hu-HU" dirty="0" smtClean="0"/>
              <a:t>, Python.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7" name="Jobbra nyíl 6"/>
          <p:cNvSpPr/>
          <p:nvPr/>
        </p:nvSpPr>
        <p:spPr>
          <a:xfrm>
            <a:off x="1440959" y="5355566"/>
            <a:ext cx="151216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fordító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179512" y="5355566"/>
            <a:ext cx="1182033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Forrás-kód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10" name="Lekerekített téglalap 9"/>
          <p:cNvSpPr/>
          <p:nvPr/>
        </p:nvSpPr>
        <p:spPr>
          <a:xfrm>
            <a:off x="2953127" y="5013176"/>
            <a:ext cx="2194937" cy="15121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Tárgykód</a:t>
            </a:r>
            <a:r>
              <a:rPr lang="hu-HU" sz="2400" dirty="0">
                <a:solidFill>
                  <a:schemeClr val="tx1"/>
                </a:solidFill>
              </a:rPr>
              <a:t/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dirty="0" smtClean="0">
                <a:solidFill>
                  <a:schemeClr val="tx1"/>
                </a:solidFill>
              </a:rPr>
              <a:t>(virtuális gépi kód)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12" name="Jobbra nyíl 11"/>
          <p:cNvSpPr/>
          <p:nvPr/>
        </p:nvSpPr>
        <p:spPr>
          <a:xfrm>
            <a:off x="5292079" y="5121188"/>
            <a:ext cx="2027409" cy="129614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tx1"/>
                </a:solidFill>
              </a:rPr>
              <a:t>interpreter</a:t>
            </a:r>
            <a:r>
              <a:rPr lang="hu-HU" sz="2000" dirty="0" smtClean="0">
                <a:solidFill>
                  <a:schemeClr val="tx1"/>
                </a:solidFill>
              </a:rPr>
              <a:t/>
            </a:r>
            <a:br>
              <a:rPr lang="hu-HU" sz="2000" dirty="0" smtClean="0">
                <a:solidFill>
                  <a:schemeClr val="tx1"/>
                </a:solidFill>
              </a:rPr>
            </a:br>
            <a:r>
              <a:rPr lang="hu-HU" sz="2000" dirty="0" smtClean="0">
                <a:solidFill>
                  <a:schemeClr val="tx1"/>
                </a:solidFill>
              </a:rPr>
              <a:t>(virtuális CPU)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12"/>
          <p:cNvSpPr/>
          <p:nvPr/>
        </p:nvSpPr>
        <p:spPr>
          <a:xfrm>
            <a:off x="7391497" y="5373216"/>
            <a:ext cx="1212951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CPU</a:t>
            </a:r>
            <a:endParaRPr lang="hu-H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Just-in-time</a:t>
            </a:r>
            <a:r>
              <a:rPr lang="hu-HU" dirty="0"/>
              <a:t> (JIT) fordítás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u="sng" dirty="0" smtClean="0"/>
              <a:t>Előny:</a:t>
            </a:r>
            <a:endParaRPr lang="hu-HU" dirty="0"/>
          </a:p>
          <a:p>
            <a:r>
              <a:rPr lang="hu-HU" dirty="0" smtClean="0"/>
              <a:t>Kellően gyors.</a:t>
            </a:r>
          </a:p>
          <a:p>
            <a:r>
              <a:rPr lang="hu-HU" dirty="0" smtClean="0"/>
              <a:t>Biztonságos.</a:t>
            </a:r>
          </a:p>
          <a:p>
            <a:r>
              <a:rPr lang="hu-HU" dirty="0" smtClean="0"/>
              <a:t>A tárgykód CPU-független.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u="sng" dirty="0" smtClean="0"/>
              <a:t>Hátrány:</a:t>
            </a:r>
            <a:endParaRPr lang="hu-HU" dirty="0"/>
          </a:p>
          <a:p>
            <a:r>
              <a:rPr lang="hu-HU" dirty="0" smtClean="0"/>
              <a:t>A virtuális CPU-t minden operációs rendszerre és CPU-ra implementálni kell.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196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460</Words>
  <Application>Microsoft Office PowerPoint</Application>
  <PresentationFormat>Diavetítés a képernyőre (4:3 oldalarány)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Office-téma</vt:lpstr>
      <vt:lpstr>Magasszintű programozási nyelvek I.</vt:lpstr>
      <vt:lpstr>Hogyan hajtsuk végre a programunkat?</vt:lpstr>
      <vt:lpstr>Fordító</vt:lpstr>
      <vt:lpstr>Fordító + linker</vt:lpstr>
      <vt:lpstr>Fordító + linker</vt:lpstr>
      <vt:lpstr>Interpreter</vt:lpstr>
      <vt:lpstr>Interpreter</vt:lpstr>
      <vt:lpstr>Just-in-time (JIT) fordítás</vt:lpstr>
      <vt:lpstr>Just-in-time (JIT) fordítás</vt:lpstr>
      <vt:lpstr>.NET filozófia</vt:lpstr>
      <vt:lpstr>.NET architektúra</vt:lpstr>
      <vt:lpstr>Common Language Runtime (CLR)</vt:lpstr>
      <vt:lpstr>Common Intermediate Language (CIL)</vt:lpstr>
      <vt:lpstr>Common Language Specification (CLS)</vt:lpstr>
      <vt:lpstr>A C# története</vt:lpstr>
      <vt:lpstr>Base Class Library (BCL)</vt:lpstr>
      <vt:lpstr>Base Class Library (BCL)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Kovasznai Gergely</cp:lastModifiedBy>
  <cp:revision>159</cp:revision>
  <dcterms:created xsi:type="dcterms:W3CDTF">2014-03-03T11:13:53Z</dcterms:created>
  <dcterms:modified xsi:type="dcterms:W3CDTF">2017-09-16T10:26:07Z</dcterms:modified>
</cp:coreProperties>
</file>