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napToObjects="1"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2017. 09. 16.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2017. 09. 16.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2017. 09. 16.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Magasszintű</a:t>
            </a:r>
            <a:r>
              <a:rPr lang="hu-HU" dirty="0"/>
              <a:t> programozási nyelvek</a:t>
            </a:r>
            <a:r>
              <a:rPr lang="en-US" dirty="0"/>
              <a:t> I.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Típusok</a:t>
            </a:r>
            <a:endParaRPr lang="en-US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 smtClean="0"/>
              <a:t>Kovásznai</a:t>
            </a:r>
            <a:r>
              <a:rPr lang="hu-HU" i="1" dirty="0" smtClean="0"/>
              <a:t> </a:t>
            </a:r>
            <a:r>
              <a:rPr lang="hu-HU" i="1" dirty="0"/>
              <a:t>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Hogyan nézzen ki a program?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Utasításokat kell írnod a Main eljárásba</a:t>
            </a:r>
          </a:p>
          <a:p>
            <a:r>
              <a:rPr lang="hu-HU" dirty="0" smtClean="0"/>
              <a:t>Ezek az utasítások </a:t>
            </a:r>
            <a:r>
              <a:rPr lang="hu-HU" b="1" dirty="0" smtClean="0"/>
              <a:t>szekvenciálisan</a:t>
            </a:r>
            <a:r>
              <a:rPr lang="hu-HU" dirty="0" smtClean="0"/>
              <a:t> lesznek végrehajtva</a:t>
            </a:r>
            <a:endParaRPr lang="hu-HU" b="1" dirty="0" smtClean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331640" y="4221088"/>
            <a:ext cx="6335985" cy="2303537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Program { 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65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Hogyan jelenik meg az adat?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 smtClean="0"/>
              <a:t>programban az adat a következő formákban tud megjelenni:</a:t>
            </a:r>
          </a:p>
          <a:p>
            <a:r>
              <a:rPr lang="hu-HU" dirty="0" smtClean="0"/>
              <a:t>változóként</a:t>
            </a:r>
          </a:p>
          <a:p>
            <a:r>
              <a:rPr lang="hu-HU" dirty="0" smtClean="0"/>
              <a:t>konstansként</a:t>
            </a:r>
          </a:p>
          <a:p>
            <a:r>
              <a:rPr lang="hu-HU" dirty="0" err="1" smtClean="0"/>
              <a:t>literálként</a:t>
            </a:r>
            <a:endParaRPr lang="hu-HU" dirty="0" smtClean="0"/>
          </a:p>
          <a:p>
            <a:endParaRPr lang="hu-HU" dirty="0"/>
          </a:p>
          <a:p>
            <a:pPr marL="0" indent="0">
              <a:buNone/>
            </a:pPr>
            <a:r>
              <a:rPr lang="hu-HU" dirty="0" smtClean="0"/>
              <a:t>Minden adatnak </a:t>
            </a:r>
            <a:r>
              <a:rPr lang="hu-HU" b="1" dirty="0" smtClean="0"/>
              <a:t>típusa</a:t>
            </a:r>
            <a:r>
              <a:rPr lang="hu-HU" dirty="0" smtClean="0"/>
              <a:t> van.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361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Beépített 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programozási nyelv alapvető elemei</a:t>
            </a:r>
          </a:p>
          <a:p>
            <a:r>
              <a:rPr lang="hu-HU" dirty="0" smtClean="0"/>
              <a:t>Új (saját) típusok létrehozhatóak belőlük, mint építőelemekből</a:t>
            </a:r>
          </a:p>
          <a:p>
            <a:r>
              <a:rPr lang="hu-HU" dirty="0" smtClean="0"/>
              <a:t>Minden típusnak ilyen tulajdonságai vannak:</a:t>
            </a:r>
          </a:p>
          <a:p>
            <a:pPr lvl="1"/>
            <a:r>
              <a:rPr lang="hu-HU" dirty="0" smtClean="0"/>
              <a:t>lefoglalt bájtok száma</a:t>
            </a:r>
          </a:p>
          <a:p>
            <a:pPr lvl="1"/>
            <a:r>
              <a:rPr lang="hu-HU" dirty="0" smtClean="0"/>
              <a:t>a bájtok szemantikája</a:t>
            </a:r>
            <a:endParaRPr lang="hu-HU" dirty="0"/>
          </a:p>
          <a:p>
            <a:pPr lvl="1"/>
            <a:r>
              <a:rPr lang="hu-HU" dirty="0" smtClean="0"/>
              <a:t>értéktartomány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880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Beépített típusok</a:t>
            </a:r>
          </a:p>
        </p:txBody>
      </p:sp>
      <p:grpSp>
        <p:nvGrpSpPr>
          <p:cNvPr id="10" name="Csoportba foglalás 9"/>
          <p:cNvGrpSpPr/>
          <p:nvPr/>
        </p:nvGrpSpPr>
        <p:grpSpPr>
          <a:xfrm>
            <a:off x="684213" y="1341438"/>
            <a:ext cx="5327650" cy="2663825"/>
            <a:chOff x="684213" y="1341438"/>
            <a:chExt cx="5327650" cy="2663825"/>
          </a:xfrm>
        </p:grpSpPr>
        <p:sp>
          <p:nvSpPr>
            <p:cNvPr id="4" name="Rectangle 14"/>
            <p:cNvSpPr>
              <a:spLocks noChangeArrowheads="1"/>
            </p:cNvSpPr>
            <p:nvPr/>
          </p:nvSpPr>
          <p:spPr bwMode="auto">
            <a:xfrm>
              <a:off x="1116013" y="1341438"/>
              <a:ext cx="4895850" cy="2663825"/>
            </a:xfrm>
            <a:prstGeom prst="rect">
              <a:avLst/>
            </a:prstGeom>
            <a:gradFill rotWithShape="1">
              <a:gsLst>
                <a:gs pos="0">
                  <a:srgbClr val="C3D2E3"/>
                </a:gs>
                <a:gs pos="100000">
                  <a:srgbClr val="2894A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1187450" y="1412875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 smtClean="0">
                  <a:latin typeface="Arial Black" pitchFamily="34" charset="0"/>
                </a:rPr>
                <a:t>Egész</a:t>
              </a:r>
              <a:endParaRPr lang="hu-HU" altLang="hu-HU" sz="2400" b="1" dirty="0">
                <a:latin typeface="Arial Black" pitchFamily="34" charset="0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691680" y="2060575"/>
              <a:ext cx="2592288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 smtClean="0">
                  <a:latin typeface="Arial Black" pitchFamily="34" charset="0"/>
                </a:rPr>
                <a:t>Lebegőpontos</a:t>
              </a:r>
              <a:endParaRPr lang="hu-HU" altLang="hu-HU" sz="2400" b="1" dirty="0">
                <a:latin typeface="Arial Black" pitchFamily="34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3419475" y="3429000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 smtClean="0">
                  <a:latin typeface="Arial Black" pitchFamily="34" charset="0"/>
                </a:rPr>
                <a:t>Karakter</a:t>
              </a:r>
              <a:endParaRPr lang="hu-HU" altLang="hu-HU" sz="2400" b="1" dirty="0">
                <a:latin typeface="Arial Black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2628900" y="2708275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71FFC6"/>
                </a:gs>
                <a:gs pos="100000">
                  <a:srgbClr val="25FFA7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 smtClean="0">
                  <a:latin typeface="Arial Black" pitchFamily="34" charset="0"/>
                </a:rPr>
                <a:t>Logikai</a:t>
              </a:r>
              <a:endParaRPr lang="hu-HU" altLang="hu-HU" sz="2400" b="1" dirty="0">
                <a:latin typeface="Arial Black" pitchFamily="34" charset="0"/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 rot="16200000">
              <a:off x="-431800" y="2457451"/>
              <a:ext cx="2663825" cy="431800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 smtClean="0">
                  <a:solidFill>
                    <a:srgbClr val="002060"/>
                  </a:solidFill>
                  <a:latin typeface="Arial Black" pitchFamily="34" charset="0"/>
                </a:rPr>
                <a:t>Értéktípusok</a:t>
              </a:r>
              <a:endParaRPr lang="hu-HU" altLang="hu-HU" sz="2400" b="1" dirty="0">
                <a:solidFill>
                  <a:srgbClr val="002060"/>
                </a:solidFill>
                <a:latin typeface="Arial Black" pitchFamily="34" charset="0"/>
              </a:endParaRPr>
            </a:p>
          </p:txBody>
        </p:sp>
      </p:grpSp>
      <p:grpSp>
        <p:nvGrpSpPr>
          <p:cNvPr id="16" name="Csoportba foglalás 15"/>
          <p:cNvGrpSpPr/>
          <p:nvPr/>
        </p:nvGrpSpPr>
        <p:grpSpPr>
          <a:xfrm>
            <a:off x="3562350" y="4437063"/>
            <a:ext cx="4897438" cy="2160587"/>
            <a:chOff x="3562350" y="4437063"/>
            <a:chExt cx="4897438" cy="2160587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427538" y="4437063"/>
              <a:ext cx="4032250" cy="2160587"/>
            </a:xfrm>
            <a:prstGeom prst="rect">
              <a:avLst/>
            </a:prstGeom>
            <a:gradFill rotWithShape="1">
              <a:gsLst>
                <a:gs pos="0">
                  <a:srgbClr val="C3D2E3"/>
                </a:gs>
                <a:gs pos="100000">
                  <a:srgbClr val="2894A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643438" y="4581525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FFA7CB"/>
                </a:gs>
                <a:gs pos="100000">
                  <a:srgbClr val="FA8572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 smtClean="0">
                  <a:latin typeface="Arial Black" pitchFamily="34" charset="0"/>
                </a:rPr>
                <a:t>Sztring</a:t>
              </a:r>
              <a:endParaRPr lang="hu-HU" altLang="hu-HU" sz="2400" b="1" dirty="0">
                <a:latin typeface="Arial Black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075238" y="5302250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FFA7CB"/>
                </a:gs>
                <a:gs pos="100000">
                  <a:srgbClr val="FA8572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 smtClean="0">
                  <a:latin typeface="Arial Black" pitchFamily="34" charset="0"/>
                </a:rPr>
                <a:t>Tömb</a:t>
              </a:r>
              <a:endParaRPr lang="hu-HU" altLang="hu-HU" sz="2400" b="1" dirty="0">
                <a:latin typeface="Arial Black" pitchFamily="34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580063" y="5949950"/>
              <a:ext cx="2305050" cy="431800"/>
            </a:xfrm>
            <a:prstGeom prst="rect">
              <a:avLst/>
            </a:prstGeom>
            <a:gradFill rotWithShape="1">
              <a:gsLst>
                <a:gs pos="0">
                  <a:srgbClr val="FFA7CB"/>
                </a:gs>
                <a:gs pos="100000">
                  <a:srgbClr val="FA8572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 smtClean="0">
                  <a:latin typeface="Arial Black" pitchFamily="34" charset="0"/>
                </a:rPr>
                <a:t>Osztály</a:t>
              </a:r>
              <a:endParaRPr lang="hu-HU" altLang="hu-HU" sz="2400" b="1" dirty="0">
                <a:latin typeface="Arial Black" pitchFamily="34" charset="0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 rot="16200000">
              <a:off x="2914650" y="5084763"/>
              <a:ext cx="2160587" cy="865188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 smtClean="0">
                  <a:solidFill>
                    <a:srgbClr val="002060"/>
                  </a:solidFill>
                  <a:latin typeface="Arial Black" pitchFamily="34" charset="0"/>
                </a:rPr>
                <a:t>Referencia-típusok</a:t>
              </a:r>
              <a:endParaRPr lang="hu-HU" altLang="hu-HU" sz="2400" b="1" dirty="0">
                <a:solidFill>
                  <a:srgbClr val="002060"/>
                </a:solidFill>
                <a:latin typeface="Arial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454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Egész 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168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b="1" dirty="0" smtClean="0"/>
              <a:t>Egész számokat</a:t>
            </a:r>
            <a:r>
              <a:rPr lang="hu-HU" dirty="0" smtClean="0"/>
              <a:t> reprezentálnak. Egymástól különböznek ezekben:</a:t>
            </a:r>
            <a:endParaRPr lang="hu-HU" dirty="0"/>
          </a:p>
          <a:p>
            <a:pPr lvl="1"/>
            <a:r>
              <a:rPr lang="hu-HU" dirty="0" smtClean="0"/>
              <a:t>méret = lefoglalt bájtok száma</a:t>
            </a:r>
          </a:p>
          <a:p>
            <a:pPr lvl="1"/>
            <a:r>
              <a:rPr lang="hu-HU" dirty="0" smtClean="0"/>
              <a:t>előjeles vagy előjelnélküli (=</a:t>
            </a:r>
            <a:r>
              <a:rPr lang="hu-HU" dirty="0" err="1" smtClean="0"/>
              <a:t>nemnegatív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értéktartomány</a:t>
            </a:r>
            <a:endParaRPr lang="hu-HU" dirty="0"/>
          </a:p>
          <a:p>
            <a:pPr lvl="1"/>
            <a:endParaRPr lang="hu-HU" dirty="0"/>
          </a:p>
        </p:txBody>
      </p:sp>
      <p:grpSp>
        <p:nvGrpSpPr>
          <p:cNvPr id="28" name="Csoportba foglalás 27"/>
          <p:cNvGrpSpPr/>
          <p:nvPr/>
        </p:nvGrpSpPr>
        <p:grpSpPr>
          <a:xfrm>
            <a:off x="107826" y="3861048"/>
            <a:ext cx="8856662" cy="2881312"/>
            <a:chOff x="-180528" y="3861048"/>
            <a:chExt cx="8856662" cy="2881312"/>
          </a:xfrm>
        </p:grpSpPr>
        <p:sp>
          <p:nvSpPr>
            <p:cNvPr id="4" name="Rectangle 29"/>
            <p:cNvSpPr>
              <a:spLocks noChangeArrowheads="1"/>
            </p:cNvSpPr>
            <p:nvPr/>
          </p:nvSpPr>
          <p:spPr bwMode="auto">
            <a:xfrm>
              <a:off x="4321622" y="4292848"/>
              <a:ext cx="4354512" cy="2449512"/>
            </a:xfrm>
            <a:prstGeom prst="rect">
              <a:avLst/>
            </a:prstGeom>
            <a:solidFill>
              <a:srgbClr val="FFC000">
                <a:alpha val="8509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5" name="Rectangle 28"/>
            <p:cNvSpPr>
              <a:spLocks noChangeArrowheads="1"/>
            </p:cNvSpPr>
            <p:nvPr/>
          </p:nvSpPr>
          <p:spPr bwMode="auto">
            <a:xfrm>
              <a:off x="324297" y="4292848"/>
              <a:ext cx="3959225" cy="2449512"/>
            </a:xfrm>
            <a:prstGeom prst="rect">
              <a:avLst/>
            </a:prstGeom>
            <a:solidFill>
              <a:srgbClr val="FFC000">
                <a:alpha val="8509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324297" y="3861048"/>
              <a:ext cx="3959225" cy="431800"/>
            </a:xfrm>
            <a:prstGeom prst="rect">
              <a:avLst/>
            </a:prstGeom>
            <a:solidFill>
              <a:srgbClr val="FFC000">
                <a:alpha val="8509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2400" b="1" dirty="0" smtClean="0">
                  <a:solidFill>
                    <a:srgbClr val="002060"/>
                  </a:solidFill>
                  <a:latin typeface="Arial Black" pitchFamily="34" charset="0"/>
                </a:rPr>
                <a:t>Előjeles (</a:t>
              </a:r>
              <a:r>
                <a:rPr lang="hu-HU" altLang="hu-HU" sz="2400" b="1" dirty="0" err="1" smtClean="0">
                  <a:solidFill>
                    <a:srgbClr val="002060"/>
                  </a:solidFill>
                  <a:latin typeface="Arial Black" pitchFamily="34" charset="0"/>
                </a:rPr>
                <a:t>signed</a:t>
              </a:r>
              <a:r>
                <a:rPr lang="hu-HU" altLang="hu-HU" sz="2400" b="1" dirty="0" smtClean="0">
                  <a:solidFill>
                    <a:srgbClr val="002060"/>
                  </a:solidFill>
                  <a:latin typeface="Arial Black" pitchFamily="34" charset="0"/>
                </a:rPr>
                <a:t>)</a:t>
              </a:r>
              <a:endParaRPr lang="hu-HU" altLang="hu-HU" sz="2400" b="1" dirty="0">
                <a:solidFill>
                  <a:srgbClr val="002060"/>
                </a:solidFill>
                <a:latin typeface="Arial Black" pitchFamily="34" charset="0"/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3059559" y="4437310"/>
              <a:ext cx="1152525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2400" b="1" dirty="0" err="1">
                  <a:solidFill>
                    <a:srgbClr val="002060"/>
                  </a:solidFill>
                  <a:latin typeface="Arial Black" pitchFamily="34" charset="0"/>
                </a:rPr>
                <a:t>sbyte</a:t>
              </a:r>
              <a:endParaRPr lang="hu-HU" altLang="hu-HU" dirty="0">
                <a:solidFill>
                  <a:srgbClr val="002060"/>
                </a:solidFill>
              </a:endParaRP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3059559" y="5013573"/>
              <a:ext cx="1152525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2400" b="1">
                  <a:solidFill>
                    <a:srgbClr val="002060"/>
                  </a:solidFill>
                  <a:latin typeface="Arial Black" pitchFamily="34" charset="0"/>
                </a:rPr>
                <a:t>short</a:t>
              </a:r>
              <a:endParaRPr lang="hu-HU" altLang="hu-HU">
                <a:solidFill>
                  <a:srgbClr val="002060"/>
                </a:solidFill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3059559" y="5589835"/>
              <a:ext cx="1152525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2400" b="1">
                  <a:solidFill>
                    <a:srgbClr val="002060"/>
                  </a:solidFill>
                  <a:latin typeface="Arial Black" pitchFamily="34" charset="0"/>
                </a:rPr>
                <a:t>int</a:t>
              </a:r>
              <a:endParaRPr lang="hu-HU" altLang="hu-HU">
                <a:solidFill>
                  <a:srgbClr val="002060"/>
                </a:solidFill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3059559" y="6166098"/>
              <a:ext cx="1152525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2400" b="1">
                  <a:solidFill>
                    <a:srgbClr val="002060"/>
                  </a:solidFill>
                  <a:latin typeface="Arial Black" pitchFamily="34" charset="0"/>
                </a:rPr>
                <a:t>long</a:t>
              </a:r>
              <a:endParaRPr lang="hu-HU" altLang="hu-HU">
                <a:solidFill>
                  <a:srgbClr val="002060"/>
                </a:solidFill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4429572" y="4437310"/>
              <a:ext cx="1295400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2400" b="1" dirty="0">
                  <a:solidFill>
                    <a:srgbClr val="146614"/>
                  </a:solidFill>
                  <a:latin typeface="Arial Black" pitchFamily="34" charset="0"/>
                </a:rPr>
                <a:t>byte</a:t>
              </a:r>
              <a:endParaRPr lang="hu-HU" altLang="hu-HU" dirty="0">
                <a:solidFill>
                  <a:srgbClr val="146614"/>
                </a:solidFill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429572" y="5013573"/>
              <a:ext cx="1295400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2400" b="1">
                  <a:solidFill>
                    <a:srgbClr val="146614"/>
                  </a:solidFill>
                  <a:latin typeface="Arial Black" pitchFamily="34" charset="0"/>
                </a:rPr>
                <a:t>ushort</a:t>
              </a:r>
              <a:endParaRPr lang="hu-HU" altLang="hu-HU">
                <a:solidFill>
                  <a:srgbClr val="146614"/>
                </a:solidFill>
              </a:endParaRPr>
            </a:p>
          </p:txBody>
        </p: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4429572" y="5589835"/>
              <a:ext cx="1295400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2400" b="1">
                  <a:solidFill>
                    <a:srgbClr val="146614"/>
                  </a:solidFill>
                  <a:latin typeface="Arial Black" pitchFamily="34" charset="0"/>
                </a:rPr>
                <a:t>uint</a:t>
              </a:r>
              <a:endParaRPr lang="hu-HU" altLang="hu-HU">
                <a:solidFill>
                  <a:srgbClr val="146614"/>
                </a:solidFill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4429572" y="6237535"/>
              <a:ext cx="1295400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2400" b="1">
                  <a:solidFill>
                    <a:srgbClr val="146614"/>
                  </a:solidFill>
                  <a:latin typeface="Arial Black" pitchFamily="34" charset="0"/>
                </a:rPr>
                <a:t>ulong</a:t>
              </a:r>
              <a:endParaRPr lang="hu-HU" altLang="hu-HU">
                <a:solidFill>
                  <a:srgbClr val="146614"/>
                </a:solidFill>
              </a:endParaRP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1332359" y="5013573"/>
              <a:ext cx="1657350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1400" b="1"/>
                <a:t>-32.768 .. 32.767</a:t>
              </a:r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1043434" y="5589835"/>
              <a:ext cx="1944688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1400" b="1"/>
                <a:t>-2.147.483.648 ..</a:t>
              </a: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643384" y="6166098"/>
              <a:ext cx="2344738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1200" b="1"/>
                <a:t>-9.223.372.036.854.775.808 ..</a:t>
              </a:r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5796409" y="4437310"/>
              <a:ext cx="1081088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1400" b="1"/>
                <a:t>0 ..255</a:t>
              </a:r>
            </a:p>
          </p:txBody>
        </p:sp>
        <p:sp>
          <p:nvSpPr>
            <p:cNvPr id="19" name="Rectangle 25"/>
            <p:cNvSpPr>
              <a:spLocks noChangeArrowheads="1"/>
            </p:cNvSpPr>
            <p:nvPr/>
          </p:nvSpPr>
          <p:spPr bwMode="auto">
            <a:xfrm>
              <a:off x="5796409" y="5013573"/>
              <a:ext cx="1296988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1400" b="1"/>
                <a:t>0 .. 65.535</a:t>
              </a:r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5796409" y="5589835"/>
              <a:ext cx="2160588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1400" b="1"/>
                <a:t>0 .. 4.294.967.295</a:t>
              </a: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5796409" y="6237535"/>
              <a:ext cx="2771775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1400" b="1"/>
                <a:t>0 .. 18.446.744.073.709.551.615</a:t>
              </a:r>
            </a:p>
          </p:txBody>
        </p:sp>
        <p:sp>
          <p:nvSpPr>
            <p:cNvPr id="22" name="Rectangle 30"/>
            <p:cNvSpPr>
              <a:spLocks noChangeArrowheads="1"/>
            </p:cNvSpPr>
            <p:nvPr/>
          </p:nvSpPr>
          <p:spPr bwMode="auto">
            <a:xfrm>
              <a:off x="4320034" y="3861048"/>
              <a:ext cx="4356100" cy="431800"/>
            </a:xfrm>
            <a:prstGeom prst="rect">
              <a:avLst/>
            </a:prstGeom>
            <a:solidFill>
              <a:srgbClr val="FFC000">
                <a:alpha val="8509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2400" b="1" dirty="0" smtClean="0">
                  <a:solidFill>
                    <a:srgbClr val="146614"/>
                  </a:solidFill>
                  <a:latin typeface="Arial Black" pitchFamily="34" charset="0"/>
                </a:rPr>
                <a:t>Előjelnélküli (</a:t>
              </a:r>
              <a:r>
                <a:rPr lang="hu-HU" altLang="hu-HU" sz="2400" b="1" dirty="0" err="1" smtClean="0">
                  <a:solidFill>
                    <a:srgbClr val="146614"/>
                  </a:solidFill>
                  <a:latin typeface="Arial Black" pitchFamily="34" charset="0"/>
                </a:rPr>
                <a:t>unsigned</a:t>
              </a:r>
              <a:r>
                <a:rPr lang="hu-HU" altLang="hu-HU" sz="2400" b="1" dirty="0" smtClean="0">
                  <a:solidFill>
                    <a:srgbClr val="146614"/>
                  </a:solidFill>
                  <a:latin typeface="Arial Black" pitchFamily="34" charset="0"/>
                </a:rPr>
                <a:t>)</a:t>
              </a:r>
              <a:endParaRPr lang="hu-HU" altLang="hu-HU" sz="2400" b="1" dirty="0">
                <a:solidFill>
                  <a:srgbClr val="146614"/>
                </a:solidFill>
                <a:latin typeface="Arial Black" pitchFamily="34" charset="0"/>
              </a:endParaRPr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1980059" y="4437310"/>
              <a:ext cx="1008063" cy="431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spcBef>
                  <a:spcPct val="20000"/>
                </a:spcBef>
              </a:pPr>
              <a:r>
                <a:rPr lang="hu-HU" altLang="hu-HU" sz="1400" b="1" dirty="0"/>
                <a:t>-128 ..127</a:t>
              </a:r>
            </a:p>
          </p:txBody>
        </p:sp>
        <p:sp>
          <p:nvSpPr>
            <p:cNvPr id="24" name="Szövegdoboz 23"/>
            <p:cNvSpPr txBox="1"/>
            <p:nvPr/>
          </p:nvSpPr>
          <p:spPr>
            <a:xfrm>
              <a:off x="-180528" y="4469060"/>
              <a:ext cx="718466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hu-HU" dirty="0"/>
                <a:t>1 </a:t>
              </a:r>
              <a:r>
                <a:rPr lang="hu-HU" dirty="0" smtClean="0"/>
                <a:t>bájt</a:t>
              </a:r>
              <a:endParaRPr lang="hu-HU" dirty="0"/>
            </a:p>
          </p:txBody>
        </p:sp>
        <p:sp>
          <p:nvSpPr>
            <p:cNvPr id="25" name="Szövegdoboz 24"/>
            <p:cNvSpPr txBox="1"/>
            <p:nvPr/>
          </p:nvSpPr>
          <p:spPr>
            <a:xfrm>
              <a:off x="-169416" y="5013573"/>
              <a:ext cx="718466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hu-HU" dirty="0"/>
                <a:t>2 bájt</a:t>
              </a:r>
            </a:p>
          </p:txBody>
        </p:sp>
        <p:sp>
          <p:nvSpPr>
            <p:cNvPr id="26" name="Szövegdoboz 25"/>
            <p:cNvSpPr txBox="1"/>
            <p:nvPr/>
          </p:nvSpPr>
          <p:spPr>
            <a:xfrm>
              <a:off x="-169416" y="5589835"/>
              <a:ext cx="718466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hu-HU" dirty="0"/>
                <a:t>4 bájt</a:t>
              </a:r>
            </a:p>
          </p:txBody>
        </p:sp>
        <p:sp>
          <p:nvSpPr>
            <p:cNvPr id="27" name="Szövegdoboz 26"/>
            <p:cNvSpPr txBox="1"/>
            <p:nvPr/>
          </p:nvSpPr>
          <p:spPr>
            <a:xfrm>
              <a:off x="-180528" y="6197848"/>
              <a:ext cx="718466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hu-HU" dirty="0"/>
                <a:t>8 bájt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5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Lebegőpontos 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Való számokat</a:t>
            </a:r>
            <a:r>
              <a:rPr lang="hu-HU" dirty="0" smtClean="0"/>
              <a:t> reprezentálnak:</a:t>
            </a:r>
            <a:br>
              <a:rPr lang="hu-HU" dirty="0" smtClean="0"/>
            </a:br>
            <a:r>
              <a:rPr lang="hu-HU" dirty="0" smtClean="0"/>
              <a:t>előjelbit + kitevő + mantissza</a:t>
            </a:r>
          </a:p>
          <a:p>
            <a:endParaRPr lang="hu-HU" dirty="0"/>
          </a:p>
          <a:p>
            <a:r>
              <a:rPr lang="hu-HU" dirty="0" smtClean="0"/>
              <a:t>Egyszeres pontosságú lebegőpontos típus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/>
              <a:t>Duplapontosságú lebegőpontos típus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005064"/>
            <a:ext cx="7364018" cy="93610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30" y="5622751"/>
            <a:ext cx="5886450" cy="119062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765314"/>
            <a:ext cx="2699023" cy="107290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9476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Lebegőpontos típusok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843213" y="1700808"/>
            <a:ext cx="1368425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hu-HU" altLang="hu-HU" sz="2400" b="1" dirty="0" err="1">
                <a:solidFill>
                  <a:srgbClr val="002060"/>
                </a:solidFill>
                <a:latin typeface="Arial Black" pitchFamily="34" charset="0"/>
              </a:rPr>
              <a:t>float</a:t>
            </a:r>
            <a:endParaRPr lang="hu-HU" altLang="hu-HU" dirty="0">
              <a:solidFill>
                <a:srgbClr val="002060"/>
              </a:solidFill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156473" y="1700808"/>
            <a:ext cx="1368425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hu-HU" altLang="hu-HU" sz="2400" b="1" dirty="0" err="1">
                <a:solidFill>
                  <a:srgbClr val="002060"/>
                </a:solidFill>
                <a:latin typeface="Arial Black" pitchFamily="34" charset="0"/>
              </a:rPr>
              <a:t>double</a:t>
            </a:r>
            <a:endParaRPr lang="hu-HU" altLang="hu-HU" dirty="0">
              <a:solidFill>
                <a:srgbClr val="002060"/>
              </a:solidFill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195736" y="5949280"/>
            <a:ext cx="2952328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hu-HU" sz="2000" dirty="0">
                <a:cs typeface="Arial" charset="0"/>
              </a:rPr>
              <a:t>±</a:t>
            </a:r>
            <a:r>
              <a:rPr lang="hu-HU" altLang="hu-HU" sz="2000" dirty="0"/>
              <a:t>1.5 * 10</a:t>
            </a:r>
            <a:r>
              <a:rPr lang="hu-HU" altLang="hu-HU" sz="2000" baseline="30000" dirty="0"/>
              <a:t>-45</a:t>
            </a:r>
            <a:r>
              <a:rPr lang="hu-HU" altLang="hu-HU" sz="2000" dirty="0"/>
              <a:t> </a:t>
            </a:r>
            <a:r>
              <a:rPr lang="hu-HU" altLang="hu-HU" sz="2000" dirty="0" smtClean="0"/>
              <a:t>… </a:t>
            </a:r>
            <a:r>
              <a:rPr lang="hu-HU" altLang="hu-HU" sz="2000" dirty="0"/>
              <a:t>3.4 * 10</a:t>
            </a:r>
            <a:r>
              <a:rPr lang="hu-HU" altLang="hu-HU" sz="2000" baseline="30000" dirty="0"/>
              <a:t>38</a:t>
            </a: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5292080" y="5949528"/>
            <a:ext cx="3168650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hu-HU" sz="2000" dirty="0">
                <a:cs typeface="Arial" charset="0"/>
              </a:rPr>
              <a:t>±</a:t>
            </a:r>
            <a:r>
              <a:rPr lang="hu-HU" altLang="hu-HU" sz="2000" dirty="0"/>
              <a:t>5.0 * 10</a:t>
            </a:r>
            <a:r>
              <a:rPr lang="hu-HU" altLang="hu-HU" sz="2000" baseline="30000" dirty="0"/>
              <a:t>-324</a:t>
            </a:r>
            <a:r>
              <a:rPr lang="hu-HU" altLang="hu-HU" sz="2000" dirty="0"/>
              <a:t> </a:t>
            </a:r>
            <a:r>
              <a:rPr lang="hu-HU" altLang="hu-HU" sz="2000" dirty="0" smtClean="0"/>
              <a:t>… </a:t>
            </a:r>
            <a:r>
              <a:rPr lang="hu-HU" altLang="hu-HU" sz="2000" dirty="0"/>
              <a:t>1.7 * 10</a:t>
            </a:r>
            <a:r>
              <a:rPr lang="hu-HU" altLang="hu-HU" sz="2000" baseline="30000" dirty="0"/>
              <a:t>308</a:t>
            </a:r>
          </a:p>
        </p:txBody>
      </p:sp>
      <p:sp>
        <p:nvSpPr>
          <p:cNvPr id="13" name="Szövegdoboz 12"/>
          <p:cNvSpPr txBox="1"/>
          <p:nvPr/>
        </p:nvSpPr>
        <p:spPr>
          <a:xfrm>
            <a:off x="107826" y="3572892"/>
            <a:ext cx="1727870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hu-HU" dirty="0" smtClean="0"/>
              <a:t>Kitevő hossz</a:t>
            </a:r>
            <a:endParaRPr lang="hu-HU" dirty="0"/>
          </a:p>
        </p:txBody>
      </p:sp>
      <p:sp>
        <p:nvSpPr>
          <p:cNvPr id="14" name="Szövegdoboz 13"/>
          <p:cNvSpPr txBox="1"/>
          <p:nvPr/>
        </p:nvSpPr>
        <p:spPr>
          <a:xfrm>
            <a:off x="102798" y="4206866"/>
            <a:ext cx="172787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hu-HU" dirty="0" smtClean="0"/>
              <a:t>Mantissza hossz</a:t>
            </a:r>
            <a:endParaRPr lang="hu-HU" dirty="0"/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2844196" y="3501305"/>
            <a:ext cx="1439863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 smtClean="0"/>
              <a:t>8 </a:t>
            </a:r>
            <a:r>
              <a:rPr lang="hu-HU" altLang="hu-HU" sz="2000" dirty="0" err="1" smtClean="0"/>
              <a:t>bits</a:t>
            </a:r>
            <a:endParaRPr lang="hu-HU" altLang="hu-HU" sz="2000" baseline="30000" dirty="0"/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2839168" y="4208563"/>
            <a:ext cx="1439863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 smtClean="0"/>
              <a:t>23 </a:t>
            </a:r>
            <a:r>
              <a:rPr lang="hu-HU" altLang="hu-HU" sz="2000" dirty="0" err="1" smtClean="0"/>
              <a:t>bits</a:t>
            </a:r>
            <a:endParaRPr lang="hu-HU" altLang="hu-HU" sz="2000" baseline="30000" dirty="0"/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161501" y="3514078"/>
            <a:ext cx="1439863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 smtClean="0"/>
              <a:t>11 </a:t>
            </a:r>
            <a:r>
              <a:rPr lang="hu-HU" altLang="hu-HU" sz="2000" dirty="0" err="1" smtClean="0"/>
              <a:t>bits</a:t>
            </a:r>
            <a:endParaRPr lang="hu-HU" altLang="hu-HU" sz="2000" baseline="30000" dirty="0"/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6156473" y="4221336"/>
            <a:ext cx="1439863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 smtClean="0"/>
              <a:t>52 </a:t>
            </a:r>
            <a:r>
              <a:rPr lang="hu-HU" altLang="hu-HU" sz="2000" dirty="0" err="1" smtClean="0"/>
              <a:t>bits</a:t>
            </a:r>
            <a:endParaRPr lang="hu-HU" altLang="hu-HU" sz="2000" baseline="30000" dirty="0"/>
          </a:p>
        </p:txBody>
      </p:sp>
      <p:sp>
        <p:nvSpPr>
          <p:cNvPr id="19" name="Szövegdoboz 18"/>
          <p:cNvSpPr txBox="1"/>
          <p:nvPr/>
        </p:nvSpPr>
        <p:spPr>
          <a:xfrm>
            <a:off x="102798" y="5214978"/>
            <a:ext cx="1727870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hu-HU" dirty="0" smtClean="0"/>
              <a:t>Pontosság</a:t>
            </a:r>
            <a:endParaRPr lang="hu-HU" dirty="0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2839168" y="5216675"/>
            <a:ext cx="1439863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/>
              <a:t>7</a:t>
            </a:r>
            <a:r>
              <a:rPr lang="hu-HU" altLang="hu-HU" sz="2000" dirty="0" smtClean="0"/>
              <a:t> </a:t>
            </a:r>
            <a:r>
              <a:rPr lang="hu-HU" altLang="hu-HU" sz="2000" dirty="0" err="1" smtClean="0"/>
              <a:t>digits</a:t>
            </a:r>
            <a:endParaRPr lang="hu-HU" altLang="hu-HU" sz="2000" baseline="30000" dirty="0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156473" y="5229448"/>
            <a:ext cx="1439863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 smtClean="0"/>
              <a:t>15 </a:t>
            </a:r>
            <a:r>
              <a:rPr lang="hu-HU" altLang="hu-HU" sz="2000" dirty="0" err="1" smtClean="0"/>
              <a:t>digits</a:t>
            </a:r>
            <a:endParaRPr lang="hu-HU" altLang="hu-HU" sz="2000" baseline="30000" dirty="0"/>
          </a:p>
        </p:txBody>
      </p:sp>
      <p:sp>
        <p:nvSpPr>
          <p:cNvPr id="22" name="Szövegdoboz 21"/>
          <p:cNvSpPr txBox="1"/>
          <p:nvPr/>
        </p:nvSpPr>
        <p:spPr>
          <a:xfrm>
            <a:off x="100727" y="5949280"/>
            <a:ext cx="1727870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hu-HU" dirty="0" smtClean="0"/>
              <a:t>Értéktartomány</a:t>
            </a:r>
            <a:endParaRPr lang="hu-HU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107504" y="2636491"/>
            <a:ext cx="1727870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hu-HU" dirty="0" smtClean="0"/>
              <a:t>Méret</a:t>
            </a:r>
            <a:endParaRPr lang="hu-HU" dirty="0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843874" y="2564904"/>
            <a:ext cx="1439863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/>
              <a:t>4</a:t>
            </a:r>
            <a:r>
              <a:rPr lang="hu-HU" altLang="hu-HU" sz="2000" dirty="0" smtClean="0"/>
              <a:t> </a:t>
            </a:r>
            <a:r>
              <a:rPr lang="hu-HU" altLang="hu-HU" sz="2000" dirty="0" err="1" smtClean="0"/>
              <a:t>bytes</a:t>
            </a:r>
            <a:endParaRPr lang="hu-HU" altLang="hu-HU" sz="2000" baseline="30000" dirty="0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6161179" y="2577677"/>
            <a:ext cx="1439863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/>
              <a:t>8</a:t>
            </a:r>
            <a:r>
              <a:rPr lang="hu-HU" altLang="hu-HU" sz="2000" dirty="0" smtClean="0"/>
              <a:t> </a:t>
            </a:r>
            <a:r>
              <a:rPr lang="hu-HU" altLang="hu-HU" sz="2000" dirty="0" err="1" smtClean="0"/>
              <a:t>bytes</a:t>
            </a:r>
            <a:endParaRPr lang="hu-HU" altLang="hu-HU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81806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Másfajta típusok</a:t>
            </a:r>
            <a:endParaRPr lang="hu-HU" dirty="0"/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51516" y="3573016"/>
            <a:ext cx="1892487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hu-HU" altLang="hu-HU" sz="2400" b="1" dirty="0" err="1" smtClean="0">
                <a:solidFill>
                  <a:srgbClr val="002060"/>
                </a:solidFill>
                <a:latin typeface="Arial Black" pitchFamily="34" charset="0"/>
              </a:rPr>
              <a:t>char</a:t>
            </a:r>
            <a:endParaRPr lang="hu-HU" altLang="hu-HU" dirty="0">
              <a:solidFill>
                <a:srgbClr val="002060"/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2699870" y="1703281"/>
            <a:ext cx="1727870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hu-HU" dirty="0" smtClean="0"/>
              <a:t>Méret</a:t>
            </a:r>
            <a:endParaRPr lang="hu-HU" dirty="0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2843870" y="3573016"/>
            <a:ext cx="1439863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 smtClean="0"/>
              <a:t>2 bájt</a:t>
            </a:r>
            <a:endParaRPr lang="hu-HU" altLang="hu-HU" sz="2000" baseline="30000" dirty="0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51517" y="2708920"/>
            <a:ext cx="1892487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hu-HU" altLang="hu-HU" sz="2400" b="1" dirty="0" err="1" smtClean="0">
                <a:solidFill>
                  <a:srgbClr val="002060"/>
                </a:solidFill>
                <a:latin typeface="Arial Black" pitchFamily="34" charset="0"/>
              </a:rPr>
              <a:t>bool</a:t>
            </a:r>
            <a:endParaRPr lang="hu-HU" altLang="hu-HU" dirty="0">
              <a:solidFill>
                <a:srgbClr val="002060"/>
              </a:solidFill>
            </a:endParaRP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2843871" y="2708920"/>
            <a:ext cx="1439863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/>
              <a:t>1</a:t>
            </a:r>
            <a:r>
              <a:rPr lang="hu-HU" altLang="hu-HU" sz="2000" dirty="0" smtClean="0"/>
              <a:t> bájt</a:t>
            </a:r>
            <a:endParaRPr lang="hu-HU" altLang="hu-HU" sz="2000" baseline="300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6084490" y="1703281"/>
            <a:ext cx="1727870" cy="3683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hu-HU" dirty="0" smtClean="0"/>
              <a:t>Értéktartomány</a:t>
            </a:r>
            <a:endParaRPr lang="hu-HU" dirty="0"/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5436093" y="3569677"/>
            <a:ext cx="2972606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 smtClean="0"/>
              <a:t>1 Unicode karakter</a:t>
            </a:r>
            <a:endParaRPr lang="hu-HU" altLang="hu-HU" sz="2000" baseline="30000" dirty="0"/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5436094" y="2709168"/>
            <a:ext cx="2972606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 smtClean="0"/>
              <a:t>igaz vagy hamis</a:t>
            </a:r>
            <a:endParaRPr lang="hu-HU" altLang="hu-HU" sz="2000" baseline="300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1241" y="4509120"/>
            <a:ext cx="1892487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hu-HU" altLang="hu-HU" sz="2400" b="1" dirty="0" err="1" smtClean="0">
                <a:solidFill>
                  <a:srgbClr val="002060"/>
                </a:solidFill>
                <a:latin typeface="Arial Black" pitchFamily="34" charset="0"/>
              </a:rPr>
              <a:t>string</a:t>
            </a:r>
            <a:endParaRPr lang="hu-HU" altLang="hu-HU" dirty="0">
              <a:solidFill>
                <a:srgbClr val="002060"/>
              </a:solidFill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2823595" y="4437112"/>
            <a:ext cx="1439863" cy="648072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 smtClean="0"/>
              <a:t>platform-függő</a:t>
            </a:r>
            <a:endParaRPr lang="hu-HU" altLang="hu-HU" sz="2000" baseline="30000" dirty="0"/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5415818" y="4505781"/>
            <a:ext cx="2972606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 smtClean="0"/>
              <a:t>Unicode karakterlánc</a:t>
            </a:r>
            <a:endParaRPr lang="hu-HU" altLang="hu-HU" sz="2000" baseline="30000" dirty="0"/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31240" y="5373216"/>
            <a:ext cx="1892487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hu-HU" altLang="hu-HU" sz="2400" b="1" dirty="0" err="1" smtClean="0">
                <a:solidFill>
                  <a:srgbClr val="002060"/>
                </a:solidFill>
                <a:latin typeface="Arial Black" pitchFamily="34" charset="0"/>
              </a:rPr>
              <a:t>DateTime</a:t>
            </a:r>
            <a:endParaRPr lang="hu-HU" altLang="hu-HU" dirty="0">
              <a:solidFill>
                <a:srgbClr val="002060"/>
              </a:solidFill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2823594" y="5373216"/>
            <a:ext cx="1439863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/>
              <a:t>8</a:t>
            </a:r>
            <a:r>
              <a:rPr lang="hu-HU" altLang="hu-HU" sz="2000" dirty="0" smtClean="0"/>
              <a:t> bájt</a:t>
            </a:r>
            <a:endParaRPr lang="hu-HU" altLang="hu-HU" sz="2000" baseline="30000" dirty="0"/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5415817" y="5369877"/>
            <a:ext cx="2972606" cy="431800"/>
          </a:xfrm>
          <a:prstGeom prst="rect">
            <a:avLst/>
          </a:prstGeom>
          <a:solidFill>
            <a:srgbClr val="FFC000">
              <a:alpha val="89804"/>
            </a:srgb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000" dirty="0" smtClean="0"/>
              <a:t>dátum + idő</a:t>
            </a:r>
            <a:endParaRPr lang="hu-HU" altLang="hu-HU" sz="2000" baseline="30000" dirty="0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31239" y="6165304"/>
            <a:ext cx="5853251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hu-HU" altLang="hu-HU" sz="2400" b="1" dirty="0" smtClean="0">
                <a:solidFill>
                  <a:srgbClr val="002060"/>
                </a:solidFill>
                <a:latin typeface="Arial Black" pitchFamily="34" charset="0"/>
              </a:rPr>
              <a:t>… és egyéb osztályok a </a:t>
            </a:r>
            <a:r>
              <a:rPr lang="hu-HU" altLang="hu-HU" sz="2400" b="1" dirty="0" err="1" smtClean="0">
                <a:solidFill>
                  <a:srgbClr val="002060"/>
                </a:solidFill>
                <a:latin typeface="Arial Black" pitchFamily="34" charset="0"/>
              </a:rPr>
              <a:t>BCL-ben</a:t>
            </a:r>
            <a:endParaRPr lang="hu-HU" altLang="hu-H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3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247</Words>
  <Application>Microsoft Office PowerPoint</Application>
  <PresentationFormat>Diavetítés a képernyőre (4:3 oldalarány)</PresentationFormat>
  <Paragraphs>104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Courier New</vt:lpstr>
      <vt:lpstr>Office-téma</vt:lpstr>
      <vt:lpstr>Magasszintű programozási nyelvek I.</vt:lpstr>
      <vt:lpstr>Hogyan nézzen ki a program?</vt:lpstr>
      <vt:lpstr>Hogyan jelenik meg az adat?</vt:lpstr>
      <vt:lpstr>Beépített típusok</vt:lpstr>
      <vt:lpstr>Beépített típusok</vt:lpstr>
      <vt:lpstr>Egész típusok</vt:lpstr>
      <vt:lpstr>Lebegőpontos típusok</vt:lpstr>
      <vt:lpstr>Lebegőpontos típusok</vt:lpstr>
      <vt:lpstr>Másfajta típusok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Kovasznai Gergely</cp:lastModifiedBy>
  <cp:revision>165</cp:revision>
  <dcterms:created xsi:type="dcterms:W3CDTF">2014-03-03T11:13:53Z</dcterms:created>
  <dcterms:modified xsi:type="dcterms:W3CDTF">2017-09-16T10:26:57Z</dcterms:modified>
</cp:coreProperties>
</file>