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59" r:id="rId4"/>
    <p:sldId id="270" r:id="rId5"/>
    <p:sldId id="271" r:id="rId6"/>
    <p:sldId id="272" r:id="rId7"/>
    <p:sldId id="260" r:id="rId8"/>
    <p:sldId id="261" r:id="rId9"/>
    <p:sldId id="276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2017. 09. 16.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Változók, konstansok és literálok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Literál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"Bedrótozott" érték a forráskódban</a:t>
            </a:r>
          </a:p>
          <a:p>
            <a:r>
              <a:rPr lang="hu-HU" b="1" dirty="0"/>
              <a:t>Nincs neve</a:t>
            </a:r>
            <a:endParaRPr lang="hu-HU" b="1" dirty="0" smtClean="0"/>
          </a:p>
          <a:p>
            <a:r>
              <a:rPr lang="hu-HU" dirty="0" smtClean="0"/>
              <a:t>Rendelkezik</a:t>
            </a:r>
          </a:p>
          <a:p>
            <a:pPr lvl="1"/>
            <a:r>
              <a:rPr lang="hu-HU" dirty="0" smtClean="0"/>
              <a:t>értékkel</a:t>
            </a:r>
          </a:p>
          <a:p>
            <a:pPr lvl="1"/>
            <a:r>
              <a:rPr lang="hu-HU" dirty="0" smtClean="0"/>
              <a:t>implicit típussal, ami kikövetkeztethető az értékéből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504381" y="4509368"/>
            <a:ext cx="597693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kerulet</a:t>
            </a:r>
            <a:r>
              <a:rPr lang="hu-HU" altLang="hu-HU" sz="2400" b="1" dirty="0" smtClean="0">
                <a:latin typeface="Arial Black" pitchFamily="34" charset="0"/>
              </a:rPr>
              <a:t> = </a:t>
            </a:r>
            <a:r>
              <a:rPr lang="hu-HU" altLang="hu-HU" sz="2400" b="1" dirty="0">
                <a:solidFill>
                  <a:srgbClr val="800000"/>
                </a:solidFill>
                <a:latin typeface="Arial Black" pitchFamily="34" charset="0"/>
              </a:rPr>
              <a:t>2</a:t>
            </a:r>
            <a:r>
              <a:rPr lang="hu-HU" altLang="hu-HU" sz="2400" b="1" dirty="0">
                <a:latin typeface="Arial Black" pitchFamily="34" charset="0"/>
              </a:rPr>
              <a:t> * </a:t>
            </a:r>
            <a:r>
              <a:rPr lang="hu-HU" altLang="hu-HU" sz="2400" b="1" dirty="0" err="1">
                <a:latin typeface="Arial Black" pitchFamily="34" charset="0"/>
              </a:rPr>
              <a:t>sugar</a:t>
            </a:r>
            <a:r>
              <a:rPr lang="hu-HU" altLang="hu-HU" sz="2400" b="1" dirty="0">
                <a:latin typeface="Arial Black" pitchFamily="34" charset="0"/>
              </a:rPr>
              <a:t> * </a:t>
            </a:r>
            <a:r>
              <a:rPr lang="hu-HU" altLang="hu-HU" sz="2400" b="1" dirty="0">
                <a:solidFill>
                  <a:srgbClr val="800000"/>
                </a:solidFill>
                <a:latin typeface="Arial Black" pitchFamily="34" charset="0"/>
              </a:rPr>
              <a:t>3.14</a:t>
            </a:r>
            <a:r>
              <a:rPr lang="hu-HU" altLang="hu-HU" sz="2400" b="1" dirty="0">
                <a:latin typeface="Arial Black" pitchFamily="34" charset="0"/>
              </a:rPr>
              <a:t>;</a:t>
            </a: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545050" y="5949280"/>
            <a:ext cx="1675022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 smtClean="0">
                <a:latin typeface="Arial" charset="0"/>
              </a:rPr>
              <a:t>Literálok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6" name="Freeform 11"/>
          <p:cNvSpPr>
            <a:spLocks/>
          </p:cNvSpPr>
          <p:nvPr/>
        </p:nvSpPr>
        <p:spPr bwMode="auto">
          <a:xfrm flipH="1">
            <a:off x="4238249" y="5085183"/>
            <a:ext cx="45719" cy="72008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4644008" y="5085183"/>
            <a:ext cx="1152127" cy="72008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08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Egész literálok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Alapértelmezetten decimális egész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Hexadecimális egész, így kezdődik: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hu-HU" dirty="0" smtClean="0"/>
              <a:t> vagy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Literál típusa:</a:t>
            </a:r>
          </a:p>
          <a:p>
            <a:pPr lvl="1"/>
            <a:r>
              <a:rPr lang="hu-HU" dirty="0" smtClean="0"/>
              <a:t>alapértelmezetten </a:t>
            </a:r>
            <a:r>
              <a:rPr lang="hu-HU" b="1" dirty="0" smtClean="0"/>
              <a:t>int</a:t>
            </a:r>
          </a:p>
          <a:p>
            <a:pPr lvl="1"/>
            <a:r>
              <a:rPr lang="hu-HU" dirty="0" smtClean="0"/>
              <a:t>ha nem elegendő: </a:t>
            </a:r>
            <a:r>
              <a:rPr lang="hu-HU" b="1" dirty="0" smtClean="0"/>
              <a:t>int</a:t>
            </a:r>
            <a:r>
              <a:rPr lang="hu-HU" dirty="0" smtClean="0"/>
              <a:t> -&gt; </a:t>
            </a:r>
            <a:r>
              <a:rPr lang="hu-HU" b="1" dirty="0" err="1" smtClean="0"/>
              <a:t>uint</a:t>
            </a:r>
            <a:r>
              <a:rPr lang="hu-HU" dirty="0" smtClean="0"/>
              <a:t> -&gt; </a:t>
            </a:r>
            <a:r>
              <a:rPr lang="hu-HU" b="1" dirty="0" err="1" smtClean="0"/>
              <a:t>long</a:t>
            </a:r>
            <a:r>
              <a:rPr lang="hu-HU" dirty="0" smtClean="0"/>
              <a:t> -&gt; </a:t>
            </a:r>
            <a:r>
              <a:rPr lang="hu-HU" b="1" dirty="0" err="1" smtClean="0"/>
              <a:t>ulong</a:t>
            </a:r>
            <a:endParaRPr lang="hu-HU" b="1" dirty="0" smtClean="0"/>
          </a:p>
          <a:p>
            <a:endParaRPr lang="hu-HU" dirty="0" smtClean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75856" y="2276873"/>
            <a:ext cx="1656184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182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-14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275856" y="3861048"/>
            <a:ext cx="1656184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0xB6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-0x3E1</a:t>
            </a:r>
          </a:p>
        </p:txBody>
      </p:sp>
    </p:spTree>
    <p:extLst>
      <p:ext uri="{BB962C8B-B14F-4D97-AF65-F5344CB8AC3E}">
        <p14:creationId xmlns:p14="http://schemas.microsoft.com/office/powerpoint/2010/main" val="61861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Egész literálok típusmódosítói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literál típusa módosítható a literál után írt módosítókkal: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 smtClean="0"/>
              <a:t> = </a:t>
            </a:r>
            <a:r>
              <a:rPr lang="hu-HU" dirty="0" err="1" smtClean="0"/>
              <a:t>long</a:t>
            </a:r>
            <a:endParaRPr lang="hu-HU" dirty="0" smtClean="0"/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 smtClean="0"/>
              <a:t>unsigned</a:t>
            </a: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pPr marL="457200" lvl="1" indent="0">
              <a:buNone/>
            </a:pPr>
            <a:endParaRPr lang="hu-HU" dirty="0" smtClean="0"/>
          </a:p>
          <a:p>
            <a:r>
              <a:rPr lang="hu-HU" dirty="0" smtClean="0"/>
              <a:t>Kis- és nagybetűk itt nem különböznek</a:t>
            </a:r>
          </a:p>
          <a:p>
            <a:r>
              <a:rPr lang="hu-HU" dirty="0" smtClean="0"/>
              <a:t>Az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hu-HU" dirty="0" smtClean="0">
                <a:cs typeface="Courier New" panose="02070309020205020404" pitchFamily="49" charset="0"/>
              </a:rPr>
              <a:t>és az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hu-HU" dirty="0" smtClean="0">
                <a:cs typeface="Courier New" panose="02070309020205020404" pitchFamily="49" charset="0"/>
              </a:rPr>
              <a:t> együtt is alkalmazhatóak ugyanarra a </a:t>
            </a:r>
            <a:r>
              <a:rPr lang="hu-HU" dirty="0" err="1" smtClean="0">
                <a:cs typeface="Courier New" panose="02070309020205020404" pitchFamily="49" charset="0"/>
              </a:rPr>
              <a:t>literálra</a:t>
            </a:r>
            <a:r>
              <a:rPr lang="hu-HU" dirty="0" smtClean="0">
                <a:cs typeface="Courier New" panose="02070309020205020404" pitchFamily="49" charset="0"/>
              </a:rPr>
              <a:t>, sorrend nem számít</a:t>
            </a:r>
            <a:endParaRPr lang="hu-HU" dirty="0"/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31640" y="3861048"/>
            <a:ext cx="5616624" cy="7200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182U	</a:t>
            </a:r>
            <a:r>
              <a:rPr lang="hu-HU" altLang="hu-HU" sz="2000" b="1" dirty="0">
                <a:latin typeface="Arial Black" pitchFamily="34" charset="0"/>
              </a:rPr>
              <a:t>	</a:t>
            </a:r>
            <a:r>
              <a:rPr lang="hu-HU" altLang="hu-HU" sz="2000" b="1" dirty="0" smtClean="0">
                <a:latin typeface="Arial Black" pitchFamily="34" charset="0"/>
              </a:rPr>
              <a:t>2147483648u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-182L		36727LU			11uL</a:t>
            </a:r>
          </a:p>
        </p:txBody>
      </p:sp>
    </p:spTree>
    <p:extLst>
      <p:ext uri="{BB962C8B-B14F-4D97-AF65-F5344CB8AC3E}">
        <p14:creationId xmlns:p14="http://schemas.microsoft.com/office/powerpoint/2010/main" val="2693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Lebegőpontos literálok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Tizedestört</a:t>
            </a:r>
            <a:r>
              <a:rPr lang="hu-HU" dirty="0" smtClean="0"/>
              <a:t> alak</a:t>
            </a:r>
          </a:p>
          <a:p>
            <a:r>
              <a:rPr lang="hu-HU" dirty="0" smtClean="0"/>
              <a:t>Normál alak</a:t>
            </a:r>
          </a:p>
          <a:p>
            <a:endParaRPr lang="hu-HU" dirty="0"/>
          </a:p>
          <a:p>
            <a:r>
              <a:rPr lang="hu-HU" dirty="0" smtClean="0"/>
              <a:t>A literál értéke alapértelmezetten </a:t>
            </a:r>
            <a:r>
              <a:rPr lang="hu-HU" b="1" dirty="0" err="1" smtClean="0"/>
              <a:t>double</a:t>
            </a:r>
            <a:endParaRPr lang="hu-HU" b="1" dirty="0" smtClean="0"/>
          </a:p>
          <a:p>
            <a:r>
              <a:rPr lang="hu-HU" dirty="0" smtClean="0"/>
              <a:t>Típusmódosítók:</a:t>
            </a:r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hu-HU" dirty="0" smtClean="0"/>
              <a:t> – </a:t>
            </a:r>
            <a:r>
              <a:rPr lang="hu-HU" dirty="0" err="1" smtClean="0"/>
              <a:t>float</a:t>
            </a:r>
            <a:endParaRPr lang="hu-HU" dirty="0" smtClean="0"/>
          </a:p>
          <a:p>
            <a:pPr lvl="1"/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dirty="0" smtClean="0"/>
              <a:t> – </a:t>
            </a:r>
            <a:r>
              <a:rPr lang="hu-HU" dirty="0" err="1" smtClean="0"/>
              <a:t>double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355976" y="1628800"/>
            <a:ext cx="1656184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-12.2321</a:t>
            </a:r>
            <a:endParaRPr lang="hu-HU" altLang="hu-HU" sz="2000" b="1" dirty="0" smtClean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55976" y="2204864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5.87E-12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-1.339e8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55976" y="4653136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12.21F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-0.33D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5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literálok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>
            <a:normAutofit/>
          </a:bodyPr>
          <a:lstStyle/>
          <a:p>
            <a:r>
              <a:rPr lang="hu-HU" dirty="0" smtClean="0"/>
              <a:t>Vagy igaz, vagy hamis</a:t>
            </a:r>
          </a:p>
          <a:p>
            <a:r>
              <a:rPr lang="hu-HU" dirty="0" smtClean="0"/>
              <a:t>2 </a:t>
            </a:r>
            <a:r>
              <a:rPr lang="hu-HU" dirty="0"/>
              <a:t>k</a:t>
            </a:r>
            <a:r>
              <a:rPr lang="hu-HU" dirty="0" smtClean="0"/>
              <a:t>ulcsszó ezekre a logikai értékekre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779912" y="3356992"/>
            <a:ext cx="1656184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true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false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Karakter literálok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Egyetlen karakter</a:t>
            </a:r>
          </a:p>
          <a:p>
            <a:r>
              <a:rPr lang="hu-HU" dirty="0" smtClean="0"/>
              <a:t>Aposztrófok között</a:t>
            </a:r>
          </a:p>
          <a:p>
            <a:r>
              <a:rPr lang="hu-HU" dirty="0" smtClean="0"/>
              <a:t>4 mód karakter literál megadására</a:t>
            </a:r>
          </a:p>
          <a:p>
            <a:pPr lvl="1"/>
            <a:r>
              <a:rPr lang="hu-HU" dirty="0" smtClean="0"/>
              <a:t>betű</a:t>
            </a:r>
          </a:p>
          <a:p>
            <a:pPr lvl="1"/>
            <a:r>
              <a:rPr lang="hu-HU" dirty="0" smtClean="0"/>
              <a:t>hexadecimális kar. kód</a:t>
            </a:r>
          </a:p>
          <a:p>
            <a:pPr lvl="1"/>
            <a:r>
              <a:rPr lang="hu-HU" dirty="0" smtClean="0"/>
              <a:t>Unicode kar. kód</a:t>
            </a:r>
          </a:p>
          <a:p>
            <a:pPr lvl="1"/>
            <a:r>
              <a:rPr lang="hu-HU" dirty="0" smtClean="0"/>
              <a:t>vezérlőkarakterek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364088" y="3429000"/>
            <a:ext cx="2808312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’Z’		’?’		’  ’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364088" y="3933056"/>
            <a:ext cx="2808312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’\x1F’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64088" y="4509120"/>
            <a:ext cx="2808312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’\</a:t>
            </a:r>
            <a:r>
              <a:rPr lang="hu-HU" altLang="hu-HU" sz="2000" b="1" dirty="0">
                <a:latin typeface="Arial Black" pitchFamily="34" charset="0"/>
              </a:rPr>
              <a:t>u0F12</a:t>
            </a:r>
            <a:r>
              <a:rPr lang="hu-HU" altLang="hu-HU" sz="2000" b="1" dirty="0" smtClean="0">
                <a:latin typeface="Arial Black" pitchFamily="34" charset="0"/>
              </a:rPr>
              <a:t>’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64088" y="5013176"/>
            <a:ext cx="2808312" cy="3600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’\n’		</a:t>
            </a:r>
            <a:r>
              <a:rPr lang="hu-HU" altLang="hu-HU" sz="2000" b="1" dirty="0">
                <a:latin typeface="Arial Black" pitchFamily="34" charset="0"/>
              </a:rPr>
              <a:t>’</a:t>
            </a:r>
            <a:r>
              <a:rPr lang="hu-HU" altLang="hu-HU" sz="2000" b="1" dirty="0" smtClean="0">
                <a:latin typeface="Arial Black" pitchFamily="34" charset="0"/>
              </a:rPr>
              <a:t>\t’</a:t>
            </a:r>
          </a:p>
        </p:txBody>
      </p:sp>
    </p:spTree>
    <p:extLst>
      <p:ext uri="{BB962C8B-B14F-4D97-AF65-F5344CB8AC3E}">
        <p14:creationId xmlns:p14="http://schemas.microsoft.com/office/powerpoint/2010/main" val="349189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Vezérlő (</a:t>
            </a:r>
            <a:r>
              <a:rPr lang="hu-HU" dirty="0" err="1" smtClean="0"/>
              <a:t>escape</a:t>
            </a:r>
            <a:r>
              <a:rPr lang="hu-HU" dirty="0" smtClean="0"/>
              <a:t>) karakterek</a:t>
            </a:r>
            <a:endParaRPr lang="hu-HU" dirty="0"/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3953089"/>
              </p:ext>
            </p:extLst>
          </p:nvPr>
        </p:nvGraphicFramePr>
        <p:xfrm>
          <a:off x="457200" y="2075656"/>
          <a:ext cx="82296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solidFill>
                            <a:srgbClr val="002060"/>
                          </a:solidFill>
                        </a:rPr>
                        <a:t>Escape</a:t>
                      </a:r>
                      <a:r>
                        <a:rPr lang="hu-HU" sz="2400" baseline="0" dirty="0" smtClean="0">
                          <a:solidFill>
                            <a:srgbClr val="002060"/>
                          </a:solidFill>
                        </a:rPr>
                        <a:t> karakter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Név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New</a:t>
                      </a:r>
                      <a:r>
                        <a:rPr lang="hu-HU" sz="2400" baseline="0" dirty="0" smtClean="0">
                          <a:solidFill>
                            <a:srgbClr val="002060"/>
                          </a:solidFill>
                        </a:rPr>
                        <a:t> line (sortörés)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solidFill>
                            <a:srgbClr val="002060"/>
                          </a:solidFill>
                        </a:rPr>
                        <a:t>Backspace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solidFill>
                            <a:srgbClr val="002060"/>
                          </a:solidFill>
                        </a:rPr>
                        <a:t>Carriage</a:t>
                      </a:r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hu-HU" sz="2400" dirty="0" err="1" smtClean="0">
                          <a:solidFill>
                            <a:srgbClr val="002060"/>
                          </a:solidFill>
                        </a:rPr>
                        <a:t>return</a:t>
                      </a:r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 (kocsi vissza)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Tab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\’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Aposztróf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\”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</a:rPr>
                        <a:t>Idézőjel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endParaRPr lang="hu-HU" sz="2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dirty="0" err="1" smtClean="0">
                          <a:solidFill>
                            <a:srgbClr val="002060"/>
                          </a:solidFill>
                        </a:rPr>
                        <a:t>Backslash</a:t>
                      </a:r>
                      <a:endParaRPr lang="hu-HU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86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Sztring literálok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Idézőjelek között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dirty="0" smtClean="0"/>
              <a:t>@ előtag betű szerinti (</a:t>
            </a:r>
            <a:r>
              <a:rPr lang="hu-HU" dirty="0" err="1" smtClean="0"/>
              <a:t>verbatim</a:t>
            </a:r>
            <a:r>
              <a:rPr lang="hu-HU" dirty="0" smtClean="0"/>
              <a:t>) módba kapcsol: </a:t>
            </a:r>
            <a:r>
              <a:rPr lang="hu-HU" dirty="0" err="1" smtClean="0"/>
              <a:t>escape</a:t>
            </a:r>
            <a:r>
              <a:rPr lang="hu-HU" dirty="0" smtClean="0"/>
              <a:t> karakterek nem lesznek feldolgozva</a:t>
            </a:r>
            <a:endParaRPr lang="hu-HU" dirty="0"/>
          </a:p>
          <a:p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2492896"/>
            <a:ext cx="7344816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”hello”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”C:\\Program\x20Files</a:t>
            </a:r>
            <a:r>
              <a:rPr lang="hu-HU" altLang="hu-HU" sz="2000" b="1" dirty="0" smtClean="0">
                <a:latin typeface="Arial Black" pitchFamily="34" charset="0"/>
              </a:rPr>
              <a:t>\\World </a:t>
            </a:r>
            <a:r>
              <a:rPr lang="hu-HU" altLang="hu-HU" sz="2000" b="1" dirty="0">
                <a:latin typeface="Arial Black" pitchFamily="34" charset="0"/>
              </a:rPr>
              <a:t>of </a:t>
            </a:r>
            <a:r>
              <a:rPr lang="hu-HU" altLang="hu-HU" sz="2000" b="1" dirty="0" err="1">
                <a:latin typeface="Arial Black" pitchFamily="34" charset="0"/>
              </a:rPr>
              <a:t>Warcraft</a:t>
            </a:r>
            <a:r>
              <a:rPr lang="hu-HU" altLang="hu-HU" sz="2000" b="1" dirty="0">
                <a:latin typeface="Arial Black" pitchFamily="34" charset="0"/>
              </a:rPr>
              <a:t>\\</a:t>
            </a:r>
            <a:r>
              <a:rPr lang="hu-HU" altLang="hu-HU" sz="2000" b="1" dirty="0" err="1">
                <a:latin typeface="Arial Black" pitchFamily="34" charset="0"/>
              </a:rPr>
              <a:t>wow.exe</a:t>
            </a:r>
            <a:r>
              <a:rPr lang="hu-HU" altLang="hu-HU" sz="2000" b="1" dirty="0">
                <a:latin typeface="Arial Black" pitchFamily="34" charset="0"/>
              </a:rPr>
              <a:t>”</a:t>
            </a:r>
            <a:endParaRPr lang="hu-HU" altLang="hu-HU" sz="2000" b="1" dirty="0" smtClean="0">
              <a:latin typeface="Arial Black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7584" y="5517232"/>
            <a:ext cx="7344816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@”</a:t>
            </a:r>
            <a:r>
              <a:rPr lang="hu-HU" altLang="hu-HU" sz="2000" b="1" dirty="0">
                <a:latin typeface="Arial Black" pitchFamily="34" charset="0"/>
              </a:rPr>
              <a:t>C</a:t>
            </a:r>
            <a:r>
              <a:rPr lang="hu-HU" altLang="hu-HU" sz="2000" b="1" dirty="0" smtClean="0">
                <a:latin typeface="Arial Black" pitchFamily="34" charset="0"/>
              </a:rPr>
              <a:t>:\Program</a:t>
            </a:r>
            <a:r>
              <a:rPr lang="hu-HU" altLang="hu-HU" sz="2000" b="1" dirty="0" smtClean="0">
                <a:solidFill>
                  <a:srgbClr val="FF0000"/>
                </a:solidFill>
                <a:latin typeface="Arial Black" pitchFamily="34" charset="0"/>
              </a:rPr>
              <a:t>\x20</a:t>
            </a:r>
            <a:r>
              <a:rPr lang="hu-HU" altLang="hu-HU" sz="2000" b="1" dirty="0" smtClean="0">
                <a:latin typeface="Arial Black" pitchFamily="34" charset="0"/>
              </a:rPr>
              <a:t>Files\World </a:t>
            </a:r>
            <a:r>
              <a:rPr lang="hu-HU" altLang="hu-HU" sz="2000" b="1" dirty="0">
                <a:latin typeface="Arial Black" pitchFamily="34" charset="0"/>
              </a:rPr>
              <a:t>of </a:t>
            </a:r>
            <a:r>
              <a:rPr lang="hu-HU" altLang="hu-HU" sz="2000" b="1" dirty="0" err="1" smtClean="0">
                <a:latin typeface="Arial Black" pitchFamily="34" charset="0"/>
              </a:rPr>
              <a:t>Warcraft</a:t>
            </a:r>
            <a:r>
              <a:rPr lang="hu-HU" altLang="hu-HU" sz="2000" b="1" dirty="0" smtClean="0">
                <a:latin typeface="Arial Black" pitchFamily="34" charset="0"/>
              </a:rPr>
              <a:t>\</a:t>
            </a:r>
            <a:r>
              <a:rPr lang="hu-HU" altLang="hu-HU" sz="2000" b="1" dirty="0" err="1" smtClean="0">
                <a:latin typeface="Arial Black" pitchFamily="34" charset="0"/>
              </a:rPr>
              <a:t>wow.exe</a:t>
            </a:r>
            <a:r>
              <a:rPr lang="hu-HU" altLang="hu-HU" sz="2000" b="1" dirty="0" smtClean="0">
                <a:latin typeface="Arial Black" pitchFamily="34" charset="0"/>
              </a:rPr>
              <a:t>”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@”C:\</a:t>
            </a:r>
            <a:r>
              <a:rPr lang="hu-HU" altLang="hu-HU" sz="2000" b="1" dirty="0" smtClean="0">
                <a:latin typeface="Arial Black" pitchFamily="34" charset="0"/>
              </a:rPr>
              <a:t>Program </a:t>
            </a:r>
            <a:r>
              <a:rPr lang="hu-HU" altLang="hu-HU" sz="2000" b="1" dirty="0" err="1" smtClean="0">
                <a:latin typeface="Arial Black" pitchFamily="34" charset="0"/>
              </a:rPr>
              <a:t>Files</a:t>
            </a:r>
            <a:r>
              <a:rPr lang="hu-HU" altLang="hu-HU" sz="2000" b="1" dirty="0" smtClean="0">
                <a:latin typeface="Arial Black" pitchFamily="34" charset="0"/>
              </a:rPr>
              <a:t>\World </a:t>
            </a:r>
            <a:r>
              <a:rPr lang="hu-HU" altLang="hu-HU" sz="2000" b="1" dirty="0">
                <a:latin typeface="Arial Black" pitchFamily="34" charset="0"/>
              </a:rPr>
              <a:t>of </a:t>
            </a:r>
            <a:r>
              <a:rPr lang="hu-HU" altLang="hu-HU" sz="2000" b="1" dirty="0" err="1">
                <a:latin typeface="Arial Black" pitchFamily="34" charset="0"/>
              </a:rPr>
              <a:t>Warcraft</a:t>
            </a:r>
            <a:r>
              <a:rPr lang="hu-HU" altLang="hu-HU" sz="2000" b="1" dirty="0">
                <a:latin typeface="Arial Black" pitchFamily="34" charset="0"/>
              </a:rPr>
              <a:t>\</a:t>
            </a:r>
            <a:r>
              <a:rPr lang="hu-HU" altLang="hu-HU" sz="2000" b="1" dirty="0" err="1">
                <a:latin typeface="Arial Black" pitchFamily="34" charset="0"/>
              </a:rPr>
              <a:t>wow.exe</a:t>
            </a:r>
            <a:r>
              <a:rPr lang="hu-HU" altLang="hu-HU" sz="2000" b="1" dirty="0" smtClean="0">
                <a:latin typeface="Arial Black" pitchFamily="34" charset="0"/>
              </a:rPr>
              <a:t>”</a:t>
            </a:r>
            <a:endParaRPr lang="hu-HU" altLang="hu-HU" sz="2000" b="1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4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I/O funkcionalitás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programunk nem tud minden szükséges adatot tartalmazni, néha szükséges azt kívülről beolvasni</a:t>
            </a:r>
          </a:p>
          <a:p>
            <a:pPr lvl="1"/>
            <a:r>
              <a:rPr lang="hu-HU" dirty="0" smtClean="0"/>
              <a:t>billentyűzetről</a:t>
            </a:r>
          </a:p>
          <a:p>
            <a:pPr lvl="1"/>
            <a:r>
              <a:rPr lang="hu-HU" dirty="0" smtClean="0"/>
              <a:t>fájlból vagy adatbázisból</a:t>
            </a:r>
          </a:p>
          <a:p>
            <a:pPr lvl="1"/>
            <a:r>
              <a:rPr lang="hu-HU" dirty="0" smtClean="0"/>
              <a:t>egér, joystick, stb.</a:t>
            </a:r>
          </a:p>
          <a:p>
            <a:r>
              <a:rPr lang="hu-HU" dirty="0"/>
              <a:t>M</a:t>
            </a:r>
            <a:r>
              <a:rPr lang="hu-HU" dirty="0" smtClean="0"/>
              <a:t>eg is kell jelenítenünk adatokat</a:t>
            </a:r>
          </a:p>
          <a:p>
            <a:pPr lvl="1"/>
            <a:r>
              <a:rPr lang="hu-HU" dirty="0" smtClean="0"/>
              <a:t>a képernyőn</a:t>
            </a:r>
          </a:p>
          <a:p>
            <a:pPr lvl="1"/>
            <a:r>
              <a:rPr lang="hu-HU" dirty="0" smtClean="0"/>
              <a:t>nyomtatni, stb.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162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Konzolról való olvasás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069160"/>
          </a:xfrm>
        </p:spPr>
        <p:txBody>
          <a:bodyPr/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System.Console.ReadLine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visszaadja azt a szöveget, amit a </a:t>
            </a:r>
            <a:r>
              <a:rPr lang="hu-HU" dirty="0" err="1" smtClean="0"/>
              <a:t>user</a:t>
            </a:r>
            <a:r>
              <a:rPr lang="hu-HU" dirty="0" smtClean="0"/>
              <a:t> gépel Enter-nyomásig (=sortörés karakter)</a:t>
            </a:r>
          </a:p>
          <a:p>
            <a:pPr lvl="1"/>
            <a:r>
              <a:rPr lang="hu-HU" dirty="0" smtClean="0"/>
              <a:t>visszaad egy </a:t>
            </a:r>
            <a:r>
              <a:rPr lang="hu-HU" dirty="0" err="1" smtClean="0"/>
              <a:t>sztringet</a:t>
            </a:r>
            <a:endParaRPr lang="hu-HU" dirty="0" smtClean="0"/>
          </a:p>
          <a:p>
            <a:pPr lvl="1"/>
            <a:endParaRPr lang="hu-HU" dirty="0"/>
          </a:p>
          <a:p>
            <a:r>
              <a:rPr lang="hu-HU" dirty="0" smtClean="0"/>
              <a:t>Ha más típusú inputra van szükségünk:</a:t>
            </a:r>
            <a:br>
              <a:rPr lang="hu-HU" dirty="0" smtClean="0"/>
            </a:br>
            <a:r>
              <a:rPr lang="hu-HU" dirty="0" smtClean="0"/>
              <a:t>a </a:t>
            </a:r>
            <a:r>
              <a:rPr lang="hu-HU" dirty="0" err="1" smtClean="0"/>
              <a:t>sztringet</a:t>
            </a:r>
            <a:r>
              <a:rPr lang="hu-HU" dirty="0" smtClean="0"/>
              <a:t> át kell </a:t>
            </a:r>
            <a:r>
              <a:rPr lang="hu-HU" b="1" dirty="0" smtClean="0"/>
              <a:t>konvertálni</a:t>
            </a:r>
            <a:br>
              <a:rPr lang="hu-HU" b="1" dirty="0" smtClean="0"/>
            </a:b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Parse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hu-HU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088" y="3500809"/>
            <a:ext cx="7056437" cy="5762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/>
              <a:t>string s = Console.ReadLine();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82625" y="5467102"/>
            <a:ext cx="7200900" cy="129540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/>
              <a:t>int x           = </a:t>
            </a:r>
            <a:r>
              <a:rPr lang="hu-HU" altLang="hu-HU" sz="2400" b="1" dirty="0" err="1">
                <a:solidFill>
                  <a:srgbClr val="1900D2"/>
                </a:solidFill>
              </a:rPr>
              <a:t>int.Parse</a:t>
            </a:r>
            <a:r>
              <a:rPr lang="hu-HU" altLang="hu-HU" sz="2400" b="1" dirty="0"/>
              <a:t>( s 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/>
              <a:t>double</a:t>
            </a:r>
            <a:r>
              <a:rPr lang="hu-HU" altLang="hu-HU" sz="2400" b="1" dirty="0"/>
              <a:t> d   = </a:t>
            </a:r>
            <a:r>
              <a:rPr lang="hu-HU" altLang="hu-HU" sz="2400" b="1" dirty="0" err="1">
                <a:solidFill>
                  <a:srgbClr val="1900D2"/>
                </a:solidFill>
              </a:rPr>
              <a:t>double.Parse</a:t>
            </a:r>
            <a:r>
              <a:rPr lang="hu-HU" altLang="hu-HU" sz="2400" b="1" dirty="0"/>
              <a:t>( s 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/>
              <a:t>bool</a:t>
            </a:r>
            <a:r>
              <a:rPr lang="hu-HU" altLang="hu-HU" sz="2400" b="1" dirty="0" smtClean="0"/>
              <a:t> </a:t>
            </a:r>
            <a:r>
              <a:rPr lang="hu-HU" altLang="hu-HU" sz="2400" b="1" dirty="0"/>
              <a:t>x   = </a:t>
            </a:r>
            <a:r>
              <a:rPr lang="hu-HU" altLang="hu-HU" sz="2400" b="1" dirty="0" err="1" smtClean="0">
                <a:solidFill>
                  <a:srgbClr val="000099"/>
                </a:solidFill>
              </a:rPr>
              <a:t>bool.Parse</a:t>
            </a:r>
            <a:r>
              <a:rPr lang="hu-HU" altLang="hu-HU" sz="2400" b="1" dirty="0"/>
              <a:t>( s );</a:t>
            </a:r>
          </a:p>
        </p:txBody>
      </p:sp>
    </p:spTree>
    <p:extLst>
      <p:ext uri="{BB962C8B-B14F-4D97-AF65-F5344CB8AC3E}">
        <p14:creationId xmlns:p14="http://schemas.microsoft.com/office/powerpoint/2010/main" val="39235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jelenik meg az adat?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Az programban az adat a következő formákban tud megjelenni:</a:t>
            </a:r>
          </a:p>
          <a:p>
            <a:r>
              <a:rPr lang="hu-HU" dirty="0"/>
              <a:t>mint </a:t>
            </a:r>
            <a:r>
              <a:rPr lang="hu-HU" b="1" dirty="0"/>
              <a:t>változó</a:t>
            </a:r>
          </a:p>
          <a:p>
            <a:r>
              <a:rPr lang="hu-HU" dirty="0"/>
              <a:t>mint </a:t>
            </a:r>
            <a:r>
              <a:rPr lang="hu-HU" b="1" dirty="0"/>
              <a:t>konstans</a:t>
            </a:r>
          </a:p>
          <a:p>
            <a:r>
              <a:rPr lang="hu-HU" dirty="0"/>
              <a:t>mint </a:t>
            </a:r>
            <a:r>
              <a:rPr lang="hu-HU" b="1" dirty="0"/>
              <a:t>literál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Minden adatnak típusa van.</a:t>
            </a:r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Konzolra írás</a:t>
            </a:r>
            <a:endParaRPr lang="hu-HU" dirty="0"/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System.Console.WriteLine</a:t>
            </a:r>
            <a:r>
              <a:rPr lang="hu-HU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dirty="0" smtClean="0"/>
              <a:t>:</a:t>
            </a:r>
          </a:p>
          <a:p>
            <a:endParaRPr lang="hu-HU" dirty="0" smtClean="0"/>
          </a:p>
          <a:p>
            <a:r>
              <a:rPr lang="hu-HU" dirty="0" smtClean="0"/>
              <a:t>Formázott </a:t>
            </a:r>
            <a:r>
              <a:rPr lang="hu-HU" dirty="0" err="1" smtClean="0"/>
              <a:t>sztringként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„behelyettesítési mezők” a </a:t>
            </a:r>
            <a:r>
              <a:rPr lang="hu-HU" dirty="0" err="1" smtClean="0"/>
              <a:t>sztringben</a:t>
            </a:r>
            <a:endParaRPr lang="hu-HU" dirty="0" smtClean="0"/>
          </a:p>
          <a:p>
            <a:pPr lvl="1"/>
            <a:r>
              <a:rPr lang="hu-HU" dirty="0" smtClean="0"/>
              <a:t>and utána felsorolni minden behelyettesítést</a:t>
            </a:r>
          </a:p>
          <a:p>
            <a:pPr lvl="1"/>
            <a:endParaRPr lang="hu-HU" dirty="0"/>
          </a:p>
          <a:p>
            <a:pPr lvl="1"/>
            <a:endParaRPr lang="hu-HU" dirty="0" smtClean="0"/>
          </a:p>
          <a:p>
            <a:r>
              <a:rPr lang="hu-HU" dirty="0" smtClean="0"/>
              <a:t>Aranyszabály</a:t>
            </a:r>
            <a:r>
              <a:rPr lang="hu-HU" smtClean="0"/>
              <a:t>: itt ne használj összefűzést!</a:t>
            </a: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71947" y="2204665"/>
            <a:ext cx="7056437" cy="5762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/>
              <a:t>Console.WriteLine</a:t>
            </a:r>
            <a:r>
              <a:rPr lang="hu-HU" altLang="hu-HU" sz="2400" b="1" dirty="0"/>
              <a:t>(”Hello </a:t>
            </a:r>
            <a:r>
              <a:rPr lang="hu-HU" altLang="hu-HU" sz="2400" b="1" dirty="0" smtClean="0"/>
              <a:t>World!”);</a:t>
            </a:r>
            <a:endParaRPr lang="hu-HU" altLang="hu-HU" sz="2400" b="1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71946" y="4436467"/>
            <a:ext cx="7056437" cy="72072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/>
              <a:t>Console.WriteLine</a:t>
            </a:r>
            <a:r>
              <a:rPr lang="hu-HU" altLang="hu-HU" sz="2400" b="1" dirty="0"/>
              <a:t>(”X={</a:t>
            </a:r>
            <a:r>
              <a:rPr lang="hu-HU" altLang="hu-HU" sz="2400" b="1" dirty="0">
                <a:solidFill>
                  <a:srgbClr val="FF0000"/>
                </a:solidFill>
              </a:rPr>
              <a:t>0</a:t>
            </a:r>
            <a:r>
              <a:rPr lang="hu-HU" altLang="hu-HU" sz="2400" b="1" dirty="0"/>
              <a:t>}, Y={</a:t>
            </a:r>
            <a:r>
              <a:rPr lang="hu-HU" altLang="hu-HU" sz="2400" b="1" dirty="0">
                <a:solidFill>
                  <a:srgbClr val="146614"/>
                </a:solidFill>
              </a:rPr>
              <a:t>1</a:t>
            </a:r>
            <a:r>
              <a:rPr lang="hu-HU" altLang="hu-HU" sz="2400" b="1" dirty="0"/>
              <a:t>}, </a:t>
            </a:r>
            <a:r>
              <a:rPr lang="hu-HU" altLang="hu-HU" sz="2400" b="1" dirty="0" smtClean="0"/>
              <a:t>Sum={</a:t>
            </a:r>
            <a:r>
              <a:rPr lang="hu-HU" altLang="hu-HU" sz="2400" b="1" dirty="0">
                <a:solidFill>
                  <a:srgbClr val="4A1BF5"/>
                </a:solidFill>
              </a:rPr>
              <a:t>2</a:t>
            </a:r>
            <a:r>
              <a:rPr lang="hu-HU" altLang="hu-HU" sz="2400" b="1" dirty="0" smtClean="0"/>
              <a:t>}”, </a:t>
            </a:r>
            <a:r>
              <a:rPr lang="hu-HU" altLang="hu-HU" sz="2400" b="1" dirty="0" smtClean="0">
                <a:solidFill>
                  <a:srgbClr val="FF0000"/>
                </a:solidFill>
              </a:rPr>
              <a:t>x</a:t>
            </a:r>
            <a:r>
              <a:rPr lang="hu-HU" altLang="hu-HU" sz="2400" b="1" dirty="0" smtClean="0"/>
              <a:t>, </a:t>
            </a:r>
            <a:r>
              <a:rPr lang="hu-HU" altLang="hu-HU" sz="2400" b="1" dirty="0" smtClean="0">
                <a:solidFill>
                  <a:srgbClr val="146614"/>
                </a:solidFill>
              </a:rPr>
              <a:t>y</a:t>
            </a:r>
            <a:r>
              <a:rPr lang="hu-HU" altLang="hu-HU" sz="2400" b="1" dirty="0" smtClean="0"/>
              <a:t>, </a:t>
            </a:r>
            <a:r>
              <a:rPr lang="hu-HU" altLang="hu-HU" sz="2400" b="1" dirty="0" smtClean="0">
                <a:solidFill>
                  <a:srgbClr val="4A1BF5"/>
                </a:solidFill>
              </a:rPr>
              <a:t>x+y</a:t>
            </a:r>
            <a:r>
              <a:rPr lang="hu-HU" altLang="hu-HU" sz="2400" b="1" dirty="0"/>
              <a:t>);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6020643"/>
            <a:ext cx="8229600" cy="720725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chemeClr val="bg1"/>
                </a:solidFill>
              </a:rPr>
              <a:t>Console.WriteLine</a:t>
            </a:r>
            <a:r>
              <a:rPr lang="hu-HU" altLang="hu-HU" sz="2400" b="1" dirty="0">
                <a:solidFill>
                  <a:schemeClr val="bg1"/>
                </a:solidFill>
              </a:rPr>
              <a:t>(”X</a:t>
            </a:r>
            <a:r>
              <a:rPr lang="hu-HU" altLang="hu-HU" sz="2400" b="1" dirty="0" smtClean="0">
                <a:solidFill>
                  <a:schemeClr val="bg1"/>
                </a:solidFill>
              </a:rPr>
              <a:t>=” + </a:t>
            </a:r>
            <a:r>
              <a:rPr lang="hu-HU" altLang="hu-HU" sz="2400" b="1" dirty="0" err="1" smtClean="0">
                <a:solidFill>
                  <a:schemeClr val="bg1"/>
                </a:solidFill>
              </a:rPr>
              <a:t>x</a:t>
            </a:r>
            <a:r>
              <a:rPr lang="hu-HU" altLang="hu-HU" sz="2400" b="1" dirty="0" smtClean="0">
                <a:solidFill>
                  <a:schemeClr val="bg1"/>
                </a:solidFill>
              </a:rPr>
              <a:t> + ”, Y=</a:t>
            </a:r>
            <a:r>
              <a:rPr lang="hu-HU" altLang="hu-HU" sz="2400" b="1" dirty="0">
                <a:solidFill>
                  <a:schemeClr val="bg1"/>
                </a:solidFill>
              </a:rPr>
              <a:t>” </a:t>
            </a:r>
            <a:r>
              <a:rPr lang="hu-HU" altLang="hu-HU" sz="2400" b="1" dirty="0" smtClean="0">
                <a:solidFill>
                  <a:schemeClr val="bg1"/>
                </a:solidFill>
              </a:rPr>
              <a:t>+ </a:t>
            </a:r>
            <a:r>
              <a:rPr lang="hu-HU" altLang="hu-HU" sz="2400" b="1" dirty="0" err="1" smtClean="0">
                <a:solidFill>
                  <a:schemeClr val="bg1"/>
                </a:solidFill>
              </a:rPr>
              <a:t>y</a:t>
            </a:r>
            <a:r>
              <a:rPr lang="hu-HU" altLang="hu-HU" sz="2400" b="1" dirty="0" smtClean="0">
                <a:solidFill>
                  <a:schemeClr val="bg1"/>
                </a:solidFill>
              </a:rPr>
              <a:t> + ”, Sum=</a:t>
            </a:r>
            <a:r>
              <a:rPr lang="hu-HU" altLang="hu-HU" sz="2400" b="1" dirty="0">
                <a:solidFill>
                  <a:schemeClr val="bg1"/>
                </a:solidFill>
              </a:rPr>
              <a:t>” </a:t>
            </a:r>
            <a:r>
              <a:rPr lang="hu-HU" altLang="hu-HU" sz="2400" b="1" dirty="0" smtClean="0">
                <a:solidFill>
                  <a:schemeClr val="bg1"/>
                </a:solidFill>
              </a:rPr>
              <a:t>+ (x+y));</a:t>
            </a:r>
            <a:endParaRPr lang="hu-HU" altLang="hu-H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7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92896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Rendelkezik</a:t>
            </a:r>
          </a:p>
          <a:p>
            <a:pPr lvl="1"/>
            <a:r>
              <a:rPr lang="hu-HU" b="1" dirty="0" smtClean="0"/>
              <a:t>névvel</a:t>
            </a:r>
            <a:r>
              <a:rPr lang="hu-HU" dirty="0" smtClean="0"/>
              <a:t> (azonosító)</a:t>
            </a:r>
          </a:p>
          <a:p>
            <a:pPr lvl="1"/>
            <a:r>
              <a:rPr lang="hu-HU" b="1" dirty="0" smtClean="0"/>
              <a:t>típussal</a:t>
            </a:r>
            <a:r>
              <a:rPr lang="hu-HU" dirty="0" smtClean="0"/>
              <a:t>: előre </a:t>
            </a:r>
            <a:r>
              <a:rPr lang="hu-HU" u="sng" dirty="0" smtClean="0"/>
              <a:t>kell</a:t>
            </a:r>
            <a:r>
              <a:rPr lang="hu-HU" dirty="0" smtClean="0"/>
              <a:t> deklarálni</a:t>
            </a:r>
            <a:endParaRPr lang="hu-HU" dirty="0"/>
          </a:p>
          <a:p>
            <a:pPr lvl="1"/>
            <a:r>
              <a:rPr lang="hu-HU" b="1" dirty="0" smtClean="0"/>
              <a:t>értékkel</a:t>
            </a:r>
            <a:r>
              <a:rPr lang="hu-HU" dirty="0" smtClean="0"/>
              <a:t>: kezdeti értéket nem muszáj megadni</a:t>
            </a:r>
          </a:p>
          <a:p>
            <a:r>
              <a:rPr lang="hu-HU" dirty="0" smtClean="0"/>
              <a:t>Az értéke többször is </a:t>
            </a:r>
            <a:r>
              <a:rPr lang="hu-HU" b="1" dirty="0" smtClean="0"/>
              <a:t>megváltoztatható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19672" y="4717575"/>
            <a:ext cx="5760640" cy="14398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Arial Black" pitchFamily="34" charset="0"/>
              </a:rPr>
              <a:t>double</a:t>
            </a:r>
            <a:r>
              <a:rPr lang="hu-HU" altLang="hu-HU" sz="2400" b="1" dirty="0">
                <a:latin typeface="Arial Black" pitchFamily="34" charset="0"/>
              </a:rPr>
              <a:t> </a:t>
            </a:r>
            <a:r>
              <a:rPr lang="hu-HU" altLang="hu-HU" sz="2400" b="1" dirty="0" smtClean="0">
                <a:solidFill>
                  <a:srgbClr val="800000"/>
                </a:solidFill>
                <a:latin typeface="Arial Black" pitchFamily="34" charset="0"/>
              </a:rPr>
              <a:t>r</a:t>
            </a:r>
            <a:r>
              <a:rPr lang="hu-HU" altLang="hu-HU" sz="24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400" b="1" smtClean="0">
                <a:latin typeface="Arial Black" pitchFamily="34" charset="0"/>
              </a:rPr>
              <a:t>r </a:t>
            </a:r>
            <a:r>
              <a:rPr lang="hu-HU" altLang="hu-HU" sz="2400" b="1" dirty="0">
                <a:latin typeface="Arial Black" pitchFamily="34" charset="0"/>
              </a:rPr>
              <a:t>= 13.43;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double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 err="1" smtClean="0">
                <a:solidFill>
                  <a:srgbClr val="800000"/>
                </a:solidFill>
                <a:latin typeface="Arial Black" pitchFamily="34" charset="0"/>
              </a:rPr>
              <a:t>perimeter</a:t>
            </a:r>
            <a:r>
              <a:rPr lang="hu-HU" altLang="hu-HU" sz="2400" b="1" dirty="0" smtClean="0">
                <a:latin typeface="Arial Black" pitchFamily="34" charset="0"/>
              </a:rPr>
              <a:t> </a:t>
            </a:r>
            <a:r>
              <a:rPr lang="hu-HU" altLang="hu-HU" sz="2400" b="1" dirty="0">
                <a:latin typeface="Arial Black" pitchFamily="34" charset="0"/>
              </a:rPr>
              <a:t>= 2 * </a:t>
            </a:r>
            <a:r>
              <a:rPr lang="hu-HU" altLang="hu-HU" sz="2400" b="1" dirty="0" smtClean="0">
                <a:latin typeface="Arial Black" pitchFamily="34" charset="0"/>
              </a:rPr>
              <a:t>r </a:t>
            </a:r>
            <a:r>
              <a:rPr lang="hu-HU" altLang="hu-HU" sz="2400" b="1" dirty="0">
                <a:latin typeface="Arial Black" pitchFamily="34" charset="0"/>
              </a:rPr>
              <a:t>* 3.14;</a:t>
            </a: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1691680" y="5229200"/>
            <a:ext cx="223224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5220072" y="4293096"/>
            <a:ext cx="1675022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1" i="1" dirty="0" smtClean="0">
                <a:latin typeface="Arial" charset="0"/>
              </a:rPr>
              <a:t>Változó deklaráció</a:t>
            </a:r>
            <a:endParaRPr lang="hu-HU" altLang="hu-HU" sz="1400" b="1" i="1" dirty="0">
              <a:latin typeface="Arial" charset="0"/>
            </a:endParaRPr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 flipH="1" flipV="1">
            <a:off x="2915816" y="4563451"/>
            <a:ext cx="2203195" cy="23369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880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deklaráció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r>
              <a:rPr lang="hu-HU" dirty="0" smtClean="0"/>
              <a:t>Deklaráció </a:t>
            </a:r>
            <a:r>
              <a:rPr lang="hu-HU" dirty="0" err="1" smtClean="0"/>
              <a:t>inicializáció</a:t>
            </a:r>
            <a:r>
              <a:rPr lang="hu-HU" dirty="0" smtClean="0"/>
              <a:t> nélkül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044401" y="2392387"/>
            <a:ext cx="6335713" cy="503237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/>
              <a:t>   double     sugar;</a:t>
            </a: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1187624" y="2824187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1762671" y="2895624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115839" y="3616349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/>
              <a:t>t</a:t>
            </a:r>
            <a:r>
              <a:rPr lang="hu-HU" altLang="hu-HU" i="1" dirty="0" smtClean="0"/>
              <a:t>ípus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482801" y="2824187"/>
            <a:ext cx="10810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412826" y="3616349"/>
            <a:ext cx="3744913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/>
              <a:t>új azonosító (változónév)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 flipH="1">
            <a:off x="3023344" y="2895624"/>
            <a:ext cx="613520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1115839" y="5056460"/>
            <a:ext cx="6335712" cy="503237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/>
              <a:t>   </a:t>
            </a:r>
            <a:r>
              <a:rPr lang="hu-HU" altLang="hu-HU" sz="2400" b="1" dirty="0" err="1"/>
              <a:t>string</a:t>
            </a:r>
            <a:r>
              <a:rPr lang="hu-HU" altLang="hu-HU" sz="2400" b="1" dirty="0"/>
              <a:t>     </a:t>
            </a:r>
            <a:r>
              <a:rPr lang="hu-HU" altLang="hu-HU" sz="2400" b="1" dirty="0" smtClean="0"/>
              <a:t> </a:t>
            </a:r>
            <a:r>
              <a:rPr lang="hu-HU" altLang="hu-HU" sz="2400" b="1" dirty="0" err="1" smtClean="0"/>
              <a:t>password</a:t>
            </a:r>
            <a:r>
              <a:rPr lang="hu-HU" altLang="hu-HU" sz="2400" b="1" dirty="0" smtClean="0"/>
              <a:t>      </a:t>
            </a:r>
            <a:r>
              <a:rPr lang="hu-HU" altLang="hu-HU" sz="2400" b="1" dirty="0"/>
              <a:t>=   </a:t>
            </a:r>
            <a:r>
              <a:rPr lang="hu-HU" altLang="hu-HU" sz="2400" b="1" dirty="0" err="1"/>
              <a:t>String.Empty</a:t>
            </a:r>
            <a:r>
              <a:rPr lang="hu-HU" altLang="hu-HU" sz="2400" b="1" dirty="0"/>
              <a:t>;</a:t>
            </a:r>
          </a:p>
        </p:txBody>
      </p:sp>
      <p:sp>
        <p:nvSpPr>
          <p:cNvPr id="12" name="Line 24"/>
          <p:cNvSpPr>
            <a:spLocks noChangeShapeType="1"/>
          </p:cNvSpPr>
          <p:nvPr/>
        </p:nvSpPr>
        <p:spPr bwMode="auto">
          <a:xfrm>
            <a:off x="1187624" y="5488260"/>
            <a:ext cx="11525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1763688" y="5559697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187276" y="6280422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/>
              <a:t>típus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2483768" y="5488260"/>
            <a:ext cx="136815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2484264" y="6280422"/>
            <a:ext cx="1728787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/>
              <a:t>változónév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3276426" y="5559697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860751" y="6280422"/>
            <a:ext cx="30956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/>
              <a:t>kezdőérték (opcionális)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5292551" y="5559697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0" name="Line 32"/>
          <p:cNvSpPr>
            <a:spLocks noChangeShapeType="1"/>
          </p:cNvSpPr>
          <p:nvPr/>
        </p:nvSpPr>
        <p:spPr bwMode="auto">
          <a:xfrm>
            <a:off x="4356199" y="5488260"/>
            <a:ext cx="22320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21" name="Tartalom helye 2"/>
          <p:cNvSpPr txBox="1">
            <a:spLocks/>
          </p:cNvSpPr>
          <p:nvPr/>
        </p:nvSpPr>
        <p:spPr>
          <a:xfrm>
            <a:off x="467544" y="4149080"/>
            <a:ext cx="8229600" cy="67667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Deklaráció </a:t>
            </a:r>
            <a:r>
              <a:rPr lang="hu-HU" dirty="0" err="1" smtClean="0"/>
              <a:t>inicializációval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07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 értéke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Változó értéke kezdetben (lehet) definiálatlan.</a:t>
            </a:r>
          </a:p>
          <a:p>
            <a:r>
              <a:rPr lang="hu-HU" dirty="0" smtClean="0"/>
              <a:t>Definiálatlan értéket nem szabad hivatkozni, különben:</a:t>
            </a:r>
          </a:p>
          <a:p>
            <a:pPr lvl="1"/>
            <a:r>
              <a:rPr lang="hu-HU" dirty="0" err="1" smtClean="0"/>
              <a:t>runtime</a:t>
            </a:r>
            <a:r>
              <a:rPr lang="hu-HU" dirty="0" smtClean="0"/>
              <a:t> </a:t>
            </a:r>
            <a:r>
              <a:rPr lang="hu-HU" dirty="0" err="1" smtClean="0"/>
              <a:t>error</a:t>
            </a:r>
            <a:endParaRPr lang="hu-HU" dirty="0" smtClean="0"/>
          </a:p>
          <a:p>
            <a:pPr lvl="1"/>
            <a:r>
              <a:rPr lang="hu-HU" dirty="0" err="1" smtClean="0"/>
              <a:t>nemdeterminisztikus</a:t>
            </a:r>
            <a:r>
              <a:rPr lang="hu-HU" dirty="0" smtClean="0"/>
              <a:t> végrehajtás</a:t>
            </a:r>
          </a:p>
          <a:p>
            <a:pPr lvl="1"/>
            <a:r>
              <a:rPr lang="hu-HU" dirty="0" smtClean="0"/>
              <a:t>fordítási hiba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376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Értékadás operátor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Változó értékének megváltoztatásához</a:t>
            </a:r>
          </a:p>
          <a:p>
            <a:r>
              <a:rPr lang="hu-HU" dirty="0" smtClean="0"/>
              <a:t>Akárhányszor megváltoztatható</a:t>
            </a:r>
          </a:p>
          <a:p>
            <a:r>
              <a:rPr lang="hu-HU" dirty="0" smtClean="0"/>
              <a:t>A változó csak a legutóbbi értékre "emlékszik"</a:t>
            </a:r>
            <a:endParaRPr lang="hu-HU" dirty="0"/>
          </a:p>
        </p:txBody>
      </p:sp>
      <p:sp>
        <p:nvSpPr>
          <p:cNvPr id="26" name="Freeform 8"/>
          <p:cNvSpPr>
            <a:spLocks/>
          </p:cNvSpPr>
          <p:nvPr/>
        </p:nvSpPr>
        <p:spPr bwMode="auto">
          <a:xfrm>
            <a:off x="1401836" y="4422005"/>
            <a:ext cx="45719" cy="44715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682699" y="4941168"/>
            <a:ext cx="2233117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Változónév,</a:t>
            </a:r>
          </a:p>
          <a:p>
            <a:r>
              <a:rPr lang="hu-HU" altLang="hu-HU" i="1" dirty="0" smtClean="0"/>
              <a:t>korábban deklarálva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28" name="Freeform 10"/>
          <p:cNvSpPr>
            <a:spLocks/>
          </p:cNvSpPr>
          <p:nvPr/>
        </p:nvSpPr>
        <p:spPr bwMode="auto">
          <a:xfrm>
            <a:off x="1424695" y="5661248"/>
            <a:ext cx="50961" cy="331787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 flipH="1">
            <a:off x="4213299" y="4422005"/>
            <a:ext cx="214312" cy="447155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3706886" y="4941168"/>
            <a:ext cx="4393506" cy="92333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Bármilyen kifejezés, futásidőben kiértékelve. Tartalmazhat konstansokat, változókat, </a:t>
            </a:r>
            <a:r>
              <a:rPr lang="hu-HU" altLang="hu-HU" i="1" dirty="0" err="1" smtClean="0"/>
              <a:t>literálokat</a:t>
            </a:r>
            <a:r>
              <a:rPr lang="hu-HU" altLang="hu-HU" i="1" dirty="0" smtClean="0"/>
              <a:t>, függvényeket, operátorokat.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32" name="Freeform 15"/>
          <p:cNvSpPr>
            <a:spLocks/>
          </p:cNvSpPr>
          <p:nvPr/>
        </p:nvSpPr>
        <p:spPr bwMode="auto">
          <a:xfrm flipH="1">
            <a:off x="5075311" y="5915744"/>
            <a:ext cx="45719" cy="24956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3706886" y="6228020"/>
            <a:ext cx="4393506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Az eredmény típusa </a:t>
            </a:r>
            <a:r>
              <a:rPr lang="hu-HU" altLang="hu-HU" i="1" dirty="0" smtClean="0">
                <a:solidFill>
                  <a:srgbClr val="FF0000"/>
                </a:solidFill>
              </a:rPr>
              <a:t>kikövetkeztethető</a:t>
            </a:r>
            <a:endParaRPr lang="hu-HU" altLang="hu-HU" b="1" i="1" dirty="0">
              <a:solidFill>
                <a:srgbClr val="FF0000"/>
              </a:solidFill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683568" y="6093296"/>
            <a:ext cx="2376264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A változó típusa már </a:t>
            </a:r>
            <a:r>
              <a:rPr lang="hu-HU" altLang="hu-HU" i="1" dirty="0" smtClean="0">
                <a:solidFill>
                  <a:srgbClr val="FF0000"/>
                </a:solidFill>
              </a:rPr>
              <a:t>ismert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827584" y="3861867"/>
            <a:ext cx="6335713" cy="503237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/>
              <a:t>   </a:t>
            </a:r>
            <a:r>
              <a:rPr lang="hu-HU" altLang="hu-HU" sz="2400" b="1" dirty="0" err="1" smtClean="0"/>
              <a:t>passwd</a:t>
            </a:r>
            <a:r>
              <a:rPr lang="hu-HU" altLang="hu-HU" sz="2400" b="1" dirty="0" smtClean="0"/>
              <a:t>    =     ”Zxv86s&amp;” ;</a:t>
            </a:r>
            <a:endParaRPr lang="hu-HU" altLang="hu-HU" sz="2400" b="1" dirty="0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971601" y="4293096"/>
            <a:ext cx="115212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>
            <a:off x="2699792" y="4293096"/>
            <a:ext cx="162066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4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Azonosító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Azonosít bizonyos programelemeket (pl. egy változót), nevén hívja őket</a:t>
            </a:r>
          </a:p>
          <a:p>
            <a:r>
              <a:rPr lang="hu-HU" dirty="0" smtClean="0"/>
              <a:t>A névre ezeknek a szabályoknak kell teljesülni:</a:t>
            </a:r>
          </a:p>
          <a:p>
            <a:pPr lvl="1"/>
            <a:r>
              <a:rPr lang="hu-HU" dirty="0" smtClean="0"/>
              <a:t>betűvel </a:t>
            </a:r>
            <a:r>
              <a:rPr lang="hu-HU" dirty="0"/>
              <a:t>vagy </a:t>
            </a:r>
            <a:r>
              <a:rPr lang="hu-HU" dirty="0" err="1"/>
              <a:t>aláhúzásjellel</a:t>
            </a:r>
            <a:r>
              <a:rPr lang="hu-HU" dirty="0"/>
              <a:t> kell </a:t>
            </a:r>
            <a:r>
              <a:rPr lang="hu-HU" dirty="0" smtClean="0"/>
              <a:t>kezdődnie</a:t>
            </a:r>
          </a:p>
          <a:p>
            <a:pPr lvl="1"/>
            <a:r>
              <a:rPr lang="hu-HU" dirty="0"/>
              <a:t>betűvel vagy számjeggyel vagy </a:t>
            </a:r>
            <a:r>
              <a:rPr lang="hu-HU" dirty="0" err="1"/>
              <a:t>aláhúzásjellel</a:t>
            </a:r>
            <a:r>
              <a:rPr lang="hu-HU" dirty="0"/>
              <a:t> kell folytatódnia</a:t>
            </a:r>
          </a:p>
          <a:p>
            <a:r>
              <a:rPr lang="hu-HU" dirty="0" smtClean="0"/>
              <a:t>Kis- és nagybetűk </a:t>
            </a:r>
            <a:r>
              <a:rPr lang="hu-HU" dirty="0" smtClean="0"/>
              <a:t>különbözőnek számítanak </a:t>
            </a:r>
            <a:r>
              <a:rPr lang="hu-HU" dirty="0" smtClean="0"/>
              <a:t>C#-</a:t>
            </a:r>
            <a:r>
              <a:rPr lang="hu-HU" dirty="0" err="1" smtClean="0"/>
              <a:t>ban</a:t>
            </a:r>
            <a:r>
              <a:rPr lang="hu-HU" dirty="0" smtClean="0"/>
              <a:t> (és az összes C-típusú nyelvben)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03848" y="5581671"/>
            <a:ext cx="2880320" cy="10876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identifier1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identifier2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kitty1_</a:t>
            </a:r>
            <a:r>
              <a:rPr lang="hu-HU" altLang="hu-HU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Nevesített konstans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6792"/>
          </a:xfrm>
        </p:spPr>
        <p:txBody>
          <a:bodyPr>
            <a:normAutofit/>
          </a:bodyPr>
          <a:lstStyle/>
          <a:p>
            <a:r>
              <a:rPr lang="hu-HU" dirty="0" smtClean="0"/>
              <a:t>Ugyanaz, mint a változó, de:</a:t>
            </a:r>
          </a:p>
          <a:p>
            <a:pPr lvl="1"/>
            <a:r>
              <a:rPr lang="hu-HU" dirty="0" smtClean="0"/>
              <a:t>kezdőértékét meg kell adni</a:t>
            </a:r>
            <a:endParaRPr lang="hu-HU" dirty="0"/>
          </a:p>
          <a:p>
            <a:pPr lvl="1"/>
            <a:r>
              <a:rPr lang="hu-HU" dirty="0" smtClean="0"/>
              <a:t>az értéke </a:t>
            </a:r>
            <a:r>
              <a:rPr lang="hu-HU" b="1" dirty="0" smtClean="0"/>
              <a:t>nem</a:t>
            </a:r>
            <a:r>
              <a:rPr lang="hu-HU" dirty="0" smtClean="0"/>
              <a:t> változtatható meg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187624" y="4941846"/>
            <a:ext cx="5976937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800000"/>
                </a:solidFill>
                <a:latin typeface="Arial Black" pitchFamily="34" charset="0"/>
              </a:rPr>
              <a:t>const</a:t>
            </a:r>
            <a:r>
              <a:rPr lang="hu-HU" altLang="hu-HU" sz="2400" b="1" dirty="0">
                <a:latin typeface="Arial Black" pitchFamily="34" charset="0"/>
              </a:rPr>
              <a:t> </a:t>
            </a:r>
            <a:r>
              <a:rPr lang="hu-HU" altLang="hu-HU" sz="2400" b="1" dirty="0" err="1">
                <a:latin typeface="Arial Black" pitchFamily="34" charset="0"/>
              </a:rPr>
              <a:t>double</a:t>
            </a:r>
            <a:r>
              <a:rPr lang="hu-HU" altLang="hu-HU" sz="2400" b="1" dirty="0">
                <a:latin typeface="Arial Black" pitchFamily="34" charset="0"/>
              </a:rPr>
              <a:t> Pi = 3.14;</a:t>
            </a:r>
          </a:p>
        </p:txBody>
      </p:sp>
    </p:spTree>
    <p:extLst>
      <p:ext uri="{BB962C8B-B14F-4D97-AF65-F5344CB8AC3E}">
        <p14:creationId xmlns:p14="http://schemas.microsoft.com/office/powerpoint/2010/main" val="164138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Konstans deklaráció</a:t>
            </a:r>
            <a:endParaRPr lang="hu-HU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612577" y="2104752"/>
            <a:ext cx="6335712" cy="503237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/>
              <a:t>    </a:t>
            </a:r>
            <a:r>
              <a:rPr lang="hu-HU" altLang="hu-HU" sz="2400" b="1" dirty="0" err="1"/>
              <a:t>const</a:t>
            </a:r>
            <a:r>
              <a:rPr lang="hu-HU" altLang="hu-HU" sz="2400" b="1" dirty="0"/>
              <a:t>    </a:t>
            </a:r>
            <a:r>
              <a:rPr lang="hu-HU" altLang="hu-HU" sz="2400" b="1" dirty="0" err="1"/>
              <a:t>double</a:t>
            </a:r>
            <a:r>
              <a:rPr lang="hu-HU" altLang="hu-HU" sz="2400" b="1" dirty="0"/>
              <a:t>     Pi     </a:t>
            </a:r>
            <a:r>
              <a:rPr lang="hu-HU" altLang="hu-HU" sz="2400" b="1" dirty="0" smtClean="0"/>
              <a:t>   =        3.14</a:t>
            </a:r>
            <a:r>
              <a:rPr lang="hu-HU" altLang="hu-HU" sz="2400" b="1" dirty="0"/>
              <a:t>;</a:t>
            </a:r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827584" y="2536552"/>
            <a:ext cx="863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6" name="Freeform 19"/>
          <p:cNvSpPr>
            <a:spLocks/>
          </p:cNvSpPr>
          <p:nvPr/>
        </p:nvSpPr>
        <p:spPr bwMode="auto">
          <a:xfrm>
            <a:off x="1258689" y="2607989"/>
            <a:ext cx="73025" cy="60960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39552" y="3328714"/>
            <a:ext cx="1152525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/>
              <a:t>kulcsszó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>
            <a:off x="1835696" y="2536552"/>
            <a:ext cx="1081087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9" name="Freeform 22"/>
          <p:cNvSpPr>
            <a:spLocks/>
          </p:cNvSpPr>
          <p:nvPr/>
        </p:nvSpPr>
        <p:spPr bwMode="auto">
          <a:xfrm>
            <a:off x="2123877" y="2636564"/>
            <a:ext cx="252361" cy="119538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1404739" y="3904977"/>
            <a:ext cx="971500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típus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>
            <a:off x="3059832" y="2536552"/>
            <a:ext cx="5048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12" name="Freeform 25"/>
          <p:cNvSpPr>
            <a:spLocks/>
          </p:cNvSpPr>
          <p:nvPr/>
        </p:nvSpPr>
        <p:spPr bwMode="auto">
          <a:xfrm>
            <a:off x="3644702" y="2636564"/>
            <a:ext cx="1587" cy="1706563"/>
          </a:xfrm>
          <a:custGeom>
            <a:avLst/>
            <a:gdLst>
              <a:gd name="T0" fmla="*/ 0 w 1"/>
              <a:gd name="T1" fmla="*/ 1075 h 1075"/>
              <a:gd name="T2" fmla="*/ 0 w 1"/>
              <a:gd name="T3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075">
                <a:moveTo>
                  <a:pt x="0" y="1075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123877" y="4408214"/>
            <a:ext cx="3284537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hu-HU" altLang="hu-HU" i="1" dirty="0" smtClean="0"/>
              <a:t>új azonosító (konstans neve)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3779143" y="2536552"/>
            <a:ext cx="5048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15" name="Freeform 28"/>
          <p:cNvSpPr>
            <a:spLocks/>
          </p:cNvSpPr>
          <p:nvPr/>
        </p:nvSpPr>
        <p:spPr bwMode="auto">
          <a:xfrm>
            <a:off x="4067944" y="2681013"/>
            <a:ext cx="535608" cy="593725"/>
          </a:xfrm>
          <a:custGeom>
            <a:avLst/>
            <a:gdLst>
              <a:gd name="T0" fmla="*/ 109 w 109"/>
              <a:gd name="T1" fmla="*/ 420 h 420"/>
              <a:gd name="T2" fmla="*/ 0 w 109"/>
              <a:gd name="T3" fmla="*/ 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9" h="420">
                <a:moveTo>
                  <a:pt x="109" y="420"/>
                </a:move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3779639" y="3328714"/>
            <a:ext cx="2374900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/>
              <a:t>értékadás operátor</a:t>
            </a:r>
            <a:endParaRPr lang="hu-HU" altLang="hu-HU" b="1" i="1" dirty="0">
              <a:solidFill>
                <a:srgbClr val="CC0000"/>
              </a:solidFill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4499992" y="2536552"/>
            <a:ext cx="10080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>
            <a:outerShdw dist="45791" dir="3378596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hu-HU"/>
          </a:p>
        </p:txBody>
      </p:sp>
      <p:sp>
        <p:nvSpPr>
          <p:cNvPr id="18" name="Freeform 31"/>
          <p:cNvSpPr>
            <a:spLocks/>
          </p:cNvSpPr>
          <p:nvPr/>
        </p:nvSpPr>
        <p:spPr bwMode="auto">
          <a:xfrm>
            <a:off x="5220072" y="2681014"/>
            <a:ext cx="2072705" cy="1144588"/>
          </a:xfrm>
          <a:custGeom>
            <a:avLst/>
            <a:gdLst>
              <a:gd name="T0" fmla="*/ 1187 w 1187"/>
              <a:gd name="T1" fmla="*/ 721 h 721"/>
              <a:gd name="T2" fmla="*/ 1180 w 1187"/>
              <a:gd name="T3" fmla="*/ 402 h 721"/>
              <a:gd name="T4" fmla="*/ 375 w 1187"/>
              <a:gd name="T5" fmla="*/ 277 h 721"/>
              <a:gd name="T6" fmla="*/ 0 w 1187"/>
              <a:gd name="T7" fmla="*/ 0 h 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7" h="721">
                <a:moveTo>
                  <a:pt x="1187" y="721"/>
                </a:moveTo>
                <a:lnTo>
                  <a:pt x="1180" y="402"/>
                </a:lnTo>
                <a:lnTo>
                  <a:pt x="375" y="277"/>
                </a:lnTo>
                <a:lnTo>
                  <a:pt x="0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084689" y="3904977"/>
            <a:ext cx="2374900" cy="646331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hu-HU" altLang="hu-HU" i="1" dirty="0" smtClean="0"/>
              <a:t>kezdőértéke (megfelelő típusú)</a:t>
            </a:r>
            <a:endParaRPr lang="hu-HU" altLang="hu-HU" b="1" i="1" u="sng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5" grpId="0" animBg="1"/>
      <p:bldP spid="18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714</Words>
  <Application>Microsoft Office PowerPoint</Application>
  <PresentationFormat>Diavetítés a képernyőre (4:3 oldalarány)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Hogyan jelenik meg az adat?</vt:lpstr>
      <vt:lpstr>Változó</vt:lpstr>
      <vt:lpstr>Változó deklaráció</vt:lpstr>
      <vt:lpstr>Változó értéke</vt:lpstr>
      <vt:lpstr>Értékadás operátor</vt:lpstr>
      <vt:lpstr>Azonosító</vt:lpstr>
      <vt:lpstr>Nevesített konstans</vt:lpstr>
      <vt:lpstr>Konstans deklaráció</vt:lpstr>
      <vt:lpstr>Literál</vt:lpstr>
      <vt:lpstr>Egész literálok</vt:lpstr>
      <vt:lpstr>Egész literálok típusmódosítói</vt:lpstr>
      <vt:lpstr>Lebegőpontos literálok</vt:lpstr>
      <vt:lpstr>Logikai literálok</vt:lpstr>
      <vt:lpstr>Karakter literálok</vt:lpstr>
      <vt:lpstr>Vezérlő (escape) karakterek</vt:lpstr>
      <vt:lpstr>Sztring literálok</vt:lpstr>
      <vt:lpstr>I/O funkcionalitás</vt:lpstr>
      <vt:lpstr>Konzolról való olvasás</vt:lpstr>
      <vt:lpstr>Konzolra írás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231</cp:revision>
  <dcterms:created xsi:type="dcterms:W3CDTF">2014-03-03T11:13:53Z</dcterms:created>
  <dcterms:modified xsi:type="dcterms:W3CDTF">2017-09-16T10:32:03Z</dcterms:modified>
</cp:coreProperties>
</file>