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2"/>
  </p:notesMasterIdLst>
  <p:sldIdLst>
    <p:sldId id="256" r:id="rId2"/>
    <p:sldId id="258" r:id="rId3"/>
    <p:sldId id="277" r:id="rId4"/>
    <p:sldId id="278" r:id="rId5"/>
    <p:sldId id="283" r:id="rId6"/>
    <p:sldId id="279" r:id="rId7"/>
    <p:sldId id="280" r:id="rId8"/>
    <p:sldId id="281" r:id="rId9"/>
    <p:sldId id="282" r:id="rId10"/>
    <p:sldId id="284" r:id="rId11"/>
    <p:sldId id="285" r:id="rId12"/>
    <p:sldId id="286" r:id="rId13"/>
    <p:sldId id="287" r:id="rId14"/>
    <p:sldId id="289" r:id="rId15"/>
    <p:sldId id="290" r:id="rId16"/>
    <p:sldId id="291" r:id="rId17"/>
    <p:sldId id="292" r:id="rId18"/>
    <p:sldId id="293" r:id="rId19"/>
    <p:sldId id="294" r:id="rId20"/>
    <p:sldId id="29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14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2017. 10. 11.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2017. 10. 11.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2017. 10. 11.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Szelekció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 rövidzár kiértékelése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67667" y="4565303"/>
            <a:ext cx="7416701" cy="879922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hu-HU" altLang="hu-HU" sz="2400" b="1" dirty="0" err="1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( </a:t>
            </a:r>
            <a:r>
              <a:rPr lang="hu-HU" altLang="hu-HU" sz="2400" b="1" dirty="0" smtClean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db != 0  &amp;&amp;  </a:t>
            </a:r>
            <a:r>
              <a:rPr lang="hu-HU" altLang="hu-HU" sz="2400" b="1" dirty="0" err="1" smtClean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osszeg</a:t>
            </a:r>
            <a:r>
              <a:rPr lang="hu-HU" altLang="hu-HU" sz="2400" b="1" dirty="0" smtClean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/ db &gt; 10 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)  …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356149" y="5589240"/>
            <a:ext cx="1223963" cy="3762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b="1" dirty="0" smtClean="0">
                <a:solidFill>
                  <a:schemeClr val="bg1"/>
                </a:solidFill>
              </a:rPr>
              <a:t>???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4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/>
          </a:bodyPr>
          <a:lstStyle/>
          <a:p>
            <a:r>
              <a:rPr lang="hu-HU" dirty="0" smtClean="0"/>
              <a:t>Nagyon hasznos, amikor a feltétel 2. része hibát okozna.</a:t>
            </a:r>
          </a:p>
          <a:p>
            <a:r>
              <a:rPr lang="hu-HU" dirty="0" smtClean="0"/>
              <a:t>A feltétel 1. részében le tudjuk kezelni a hibát.</a:t>
            </a:r>
            <a:endParaRPr lang="hu-H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322287" y="5589240"/>
            <a:ext cx="631391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332235" y="6093296"/>
            <a:ext cx="4247877" cy="3762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4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elágazás – </a:t>
            </a:r>
            <a:r>
              <a:rPr lang="hu-HU" b="1" dirty="0" err="1" smtClean="0"/>
              <a:t>if-else</a:t>
            </a:r>
            <a:r>
              <a:rPr lang="hu-HU" dirty="0" smtClean="0"/>
              <a:t> </a:t>
            </a:r>
            <a:r>
              <a:rPr lang="hu-HU" dirty="0"/>
              <a:t>utasítás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899592" y="1484784"/>
            <a:ext cx="7416824" cy="115212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85056" y="2775570"/>
            <a:ext cx="7327304" cy="3893790"/>
            <a:chOff x="485056" y="2775570"/>
            <a:chExt cx="7327304" cy="389379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3454872" y="3573735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4055744" y="277557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995490" y="6315347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3507662" y="3975595"/>
              <a:ext cx="10993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 smtClean="0"/>
                <a:t>feltétel</a:t>
              </a:r>
              <a:endParaRPr lang="hu-HU" altLang="hu-HU" sz="2400" b="1" dirty="0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4932039" y="4161110"/>
              <a:ext cx="17664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6698505" y="41944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435872" y="4699272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/>
                <a:t>utasítás2</a:t>
              </a: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6658818" y="5851797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2229640" y="3727994"/>
              <a:ext cx="631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 smtClean="0">
                  <a:solidFill>
                    <a:schemeClr val="bg1"/>
                  </a:solidFill>
                </a:rPr>
                <a:t>true</a:t>
              </a:r>
              <a:endParaRPr lang="hu-HU" altLang="hu-H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5435872" y="3727994"/>
              <a:ext cx="6839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 smtClean="0">
                  <a:solidFill>
                    <a:schemeClr val="bg1"/>
                  </a:solidFill>
                </a:rPr>
                <a:t>false</a:t>
              </a:r>
              <a:endParaRPr lang="hu-HU" altLang="hu-H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4055815" y="6386784"/>
              <a:ext cx="0" cy="282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4139952" y="6382022"/>
              <a:ext cx="2518866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85056" y="4699271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 smtClean="0"/>
                <a:t>utasítás1</a:t>
              </a:r>
              <a:endParaRPr lang="hu-HU" altLang="hu-HU" sz="2400" b="1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flipH="1">
              <a:off x="1673301" y="4194447"/>
              <a:ext cx="152836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673300" y="4184847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690019" y="5851796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673301" y="6386784"/>
              <a:ext cx="232218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3285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elágazás – </a:t>
            </a:r>
            <a:r>
              <a:rPr lang="hu-HU" b="1" dirty="0" err="1"/>
              <a:t>if-else</a:t>
            </a:r>
            <a:r>
              <a:rPr lang="hu-HU" dirty="0"/>
              <a:t> utasítás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457200" y="1371601"/>
            <a:ext cx="7139135" cy="617239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dirty="0" err="1" smtClean="0">
                <a:latin typeface="Arial Black" panose="020B0A04020102020204" pitchFamily="34" charset="0"/>
                <a:cs typeface="Courier New" panose="02070309020205020404" pitchFamily="49" charset="0"/>
              </a:rPr>
              <a:t>double</a:t>
            </a:r>
            <a:r>
              <a:rPr lang="hu-HU" altLang="hu-HU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lang="hu-HU" altLang="hu-HU" sz="2000" dirty="0" err="1" smtClean="0">
                <a:latin typeface="Arial Black" panose="020B0A04020102020204" pitchFamily="34" charset="0"/>
                <a:cs typeface="Courier New" panose="02070309020205020404" pitchFamily="49" charset="0"/>
              </a:rPr>
              <a:t>diszkriminans</a:t>
            </a:r>
            <a:r>
              <a:rPr lang="hu-HU" altLang="hu-HU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 </a:t>
            </a:r>
            <a:r>
              <a:rPr lang="hu-HU" altLang="hu-HU" sz="2000" dirty="0">
                <a:latin typeface="Arial Black" panose="020B0A04020102020204" pitchFamily="34" charset="0"/>
                <a:cs typeface="Courier New" panose="02070309020205020404" pitchFamily="49" charset="0"/>
              </a:rPr>
              <a:t>= </a:t>
            </a:r>
            <a:r>
              <a:rPr lang="hu-HU" altLang="hu-HU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b*</a:t>
            </a:r>
            <a:r>
              <a:rPr lang="hu-HU" altLang="hu-HU" sz="2000" dirty="0" err="1" smtClean="0">
                <a:latin typeface="Arial Black" panose="020B0A04020102020204" pitchFamily="34" charset="0"/>
                <a:cs typeface="Courier New" panose="02070309020205020404" pitchFamily="49" charset="0"/>
              </a:rPr>
              <a:t>b</a:t>
            </a:r>
            <a:r>
              <a:rPr lang="hu-HU" altLang="hu-HU" sz="2000" dirty="0" smtClean="0">
                <a:latin typeface="Arial Black" panose="020B0A04020102020204" pitchFamily="34" charset="0"/>
                <a:cs typeface="Courier New" panose="02070309020205020404" pitchFamily="49" charset="0"/>
              </a:rPr>
              <a:t> – 4*a*c;</a:t>
            </a:r>
            <a:endParaRPr lang="hu-HU" altLang="hu-HU" sz="2000" dirty="0">
              <a:latin typeface="Arial Black" panose="020B0A04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52884" y="2564904"/>
            <a:ext cx="7139135" cy="3816424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Arial Black" pitchFamily="34" charset="0"/>
              </a:rPr>
              <a:t>if</a:t>
            </a:r>
            <a:r>
              <a:rPr lang="hu-HU" altLang="hu-HU" sz="2400" b="1" dirty="0">
                <a:latin typeface="Arial Black" pitchFamily="34" charset="0"/>
              </a:rPr>
              <a:t> ( </a:t>
            </a:r>
            <a:r>
              <a:rPr lang="hu-HU" altLang="hu-HU" sz="2400" b="1" dirty="0" err="1" smtClean="0">
                <a:solidFill>
                  <a:srgbClr val="000099"/>
                </a:solidFill>
                <a:latin typeface="Arial Black" pitchFamily="34" charset="0"/>
              </a:rPr>
              <a:t>diszkriminans</a:t>
            </a:r>
            <a:r>
              <a:rPr lang="hu-HU" altLang="hu-HU" sz="2400" b="1" dirty="0" smtClean="0">
                <a:solidFill>
                  <a:srgbClr val="000099"/>
                </a:solidFill>
                <a:latin typeface="Arial Black" pitchFamily="34" charset="0"/>
              </a:rPr>
              <a:t> &gt; 0 </a:t>
            </a:r>
            <a:r>
              <a:rPr lang="hu-HU" altLang="hu-HU" sz="2400" b="1" dirty="0" smtClean="0">
                <a:latin typeface="Arial Black" pitchFamily="34" charset="0"/>
              </a:rPr>
              <a:t>)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0000"/>
                </a:solidFill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/>
              <a:t>    int </a:t>
            </a:r>
            <a:r>
              <a:rPr lang="hu-HU" altLang="hu-HU" sz="2000" b="1" dirty="0"/>
              <a:t>x1 = (</a:t>
            </a:r>
            <a:r>
              <a:rPr lang="hu-HU" altLang="hu-HU" sz="2000" b="1" dirty="0" err="1"/>
              <a:t>-b</a:t>
            </a:r>
            <a:r>
              <a:rPr lang="hu-HU" altLang="hu-HU" sz="2000" b="1" dirty="0"/>
              <a:t> + </a:t>
            </a:r>
            <a:r>
              <a:rPr lang="hu-HU" altLang="hu-HU" sz="2000" b="1" dirty="0" err="1" smtClean="0"/>
              <a:t>Math.Sqrt</a:t>
            </a:r>
            <a:r>
              <a:rPr lang="hu-HU" altLang="hu-HU" sz="2000" b="1" dirty="0" smtClean="0"/>
              <a:t>(</a:t>
            </a:r>
            <a:r>
              <a:rPr lang="hu-HU" altLang="hu-HU" sz="2000" b="1" dirty="0" err="1" smtClean="0"/>
              <a:t>diszkriminans</a:t>
            </a:r>
            <a:r>
              <a:rPr lang="hu-HU" altLang="hu-HU" sz="2000" b="1" dirty="0" smtClean="0"/>
              <a:t>)) / (</a:t>
            </a:r>
            <a:r>
              <a:rPr lang="hu-HU" altLang="hu-HU" sz="2000" b="1" dirty="0"/>
              <a:t>2*a);</a:t>
            </a:r>
          </a:p>
          <a:p>
            <a:pPr>
              <a:spcBef>
                <a:spcPct val="20000"/>
              </a:spcBef>
            </a:pPr>
            <a:r>
              <a:rPr lang="hu-HU" altLang="hu-HU" sz="2000" dirty="0" smtClean="0"/>
              <a:t>    </a:t>
            </a:r>
            <a:r>
              <a:rPr lang="hu-HU" altLang="hu-HU" sz="2000" b="1" dirty="0" smtClean="0"/>
              <a:t>int </a:t>
            </a:r>
            <a:r>
              <a:rPr lang="hu-HU" altLang="hu-HU" sz="2000" b="1" dirty="0"/>
              <a:t>x2 = (</a:t>
            </a:r>
            <a:r>
              <a:rPr lang="hu-HU" altLang="hu-HU" sz="2000" b="1" dirty="0" err="1"/>
              <a:t>-b</a:t>
            </a:r>
            <a:r>
              <a:rPr lang="hu-HU" altLang="hu-HU" sz="2000" b="1" dirty="0"/>
              <a:t> - </a:t>
            </a:r>
            <a:r>
              <a:rPr lang="hu-HU" altLang="hu-HU" sz="2000" b="1" dirty="0" err="1" smtClean="0"/>
              <a:t>Math.Sqrt</a:t>
            </a:r>
            <a:r>
              <a:rPr lang="hu-HU" altLang="hu-HU" sz="2000" b="1" dirty="0" smtClean="0"/>
              <a:t>(</a:t>
            </a:r>
            <a:r>
              <a:rPr lang="hu-HU" altLang="hu-HU" sz="2000" b="1" dirty="0" err="1" smtClean="0"/>
              <a:t>diszkriminans</a:t>
            </a:r>
            <a:r>
              <a:rPr lang="hu-HU" altLang="hu-HU" sz="2000" b="1" dirty="0"/>
              <a:t>)) </a:t>
            </a:r>
            <a:r>
              <a:rPr lang="hu-HU" altLang="hu-HU" sz="2000" b="1" dirty="0" smtClean="0"/>
              <a:t>/ (</a:t>
            </a:r>
            <a:r>
              <a:rPr lang="hu-HU" altLang="hu-HU" sz="2000" b="1" dirty="0"/>
              <a:t>2*a);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/>
              <a:t>    </a:t>
            </a:r>
            <a:r>
              <a:rPr lang="hu-HU" altLang="hu-HU" sz="2000" b="1" dirty="0" err="1"/>
              <a:t>Console.WriteLine</a:t>
            </a:r>
            <a:r>
              <a:rPr lang="hu-HU" altLang="hu-HU" sz="2000" b="1" dirty="0" smtClean="0"/>
              <a:t>(”Két megoldás: X1</a:t>
            </a:r>
            <a:r>
              <a:rPr lang="hu-HU" altLang="hu-HU" sz="2000" b="1" dirty="0"/>
              <a:t>={0}, X2={1</a:t>
            </a:r>
            <a:r>
              <a:rPr lang="hu-HU" altLang="hu-HU" sz="2000" b="1" dirty="0" smtClean="0"/>
              <a:t>}”, x1, x2</a:t>
            </a:r>
            <a:r>
              <a:rPr lang="hu-HU" altLang="hu-HU" sz="2000" b="1" dirty="0"/>
              <a:t>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}</a:t>
            </a:r>
            <a:endParaRPr lang="hu-HU" altLang="hu-HU" sz="2000" b="1" dirty="0">
              <a:solidFill>
                <a:srgbClr val="00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Arial Black" pitchFamily="34" charset="0"/>
              </a:rPr>
              <a:t>else</a:t>
            </a:r>
            <a:r>
              <a:rPr lang="hu-HU" altLang="hu-HU" sz="24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/>
              <a:t>  </a:t>
            </a:r>
            <a:r>
              <a:rPr lang="hu-HU" altLang="hu-HU" sz="2000" b="1" dirty="0" err="1"/>
              <a:t>Console.WriteLine</a:t>
            </a:r>
            <a:r>
              <a:rPr lang="hu-HU" altLang="hu-HU" sz="2000" b="1" dirty="0" smtClean="0"/>
              <a:t>(”Egy megoldás vagy nincs megoldás.”);</a:t>
            </a:r>
            <a:endParaRPr lang="hu-HU" alt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42781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Többirányú elágazás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 smtClean="0"/>
              <a:t>C#</a:t>
            </a:r>
            <a:r>
              <a:rPr lang="hu-HU" u="sng" dirty="0" err="1" smtClean="0"/>
              <a:t>-ban</a:t>
            </a:r>
            <a:r>
              <a:rPr lang="hu-HU" u="sng" dirty="0" smtClean="0"/>
              <a:t>:</a:t>
            </a:r>
            <a:r>
              <a:rPr lang="hu-HU" dirty="0" smtClean="0"/>
              <a:t> két utasítás:</a:t>
            </a:r>
          </a:p>
          <a:p>
            <a:r>
              <a:rPr lang="hu-HU" dirty="0" err="1" smtClean="0"/>
              <a:t>if</a:t>
            </a:r>
            <a:r>
              <a:rPr lang="hu-HU" dirty="0" smtClean="0"/>
              <a:t> – </a:t>
            </a:r>
            <a:r>
              <a:rPr lang="hu-HU" dirty="0" err="1" smtClean="0"/>
              <a:t>else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– </a:t>
            </a:r>
            <a:r>
              <a:rPr lang="hu-HU" dirty="0" err="1" smtClean="0"/>
              <a:t>else</a:t>
            </a:r>
            <a:endParaRPr lang="hu-HU" dirty="0"/>
          </a:p>
          <a:p>
            <a:r>
              <a:rPr lang="hu-HU" dirty="0" err="1" smtClean="0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87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/>
              <a:t>if</a:t>
            </a:r>
            <a:r>
              <a:rPr lang="hu-HU" i="1" dirty="0"/>
              <a:t> – </a:t>
            </a:r>
            <a:r>
              <a:rPr lang="hu-HU" i="1" dirty="0" err="1"/>
              <a:t>else</a:t>
            </a:r>
            <a:r>
              <a:rPr lang="hu-HU" i="1" dirty="0"/>
              <a:t> </a:t>
            </a:r>
            <a:r>
              <a:rPr lang="hu-HU" i="1" dirty="0" err="1"/>
              <a:t>if</a:t>
            </a:r>
            <a:r>
              <a:rPr lang="hu-HU" i="1" dirty="0"/>
              <a:t> – </a:t>
            </a:r>
            <a:r>
              <a:rPr lang="hu-HU" i="1" dirty="0" err="1"/>
              <a:t>else</a:t>
            </a:r>
            <a:r>
              <a:rPr lang="hu-HU" dirty="0"/>
              <a:t> szerkezet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899592" y="1484784"/>
            <a:ext cx="7416824" cy="22432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feltétel1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feltétel2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utasítás2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feltétel3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2400" b="1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utasítás3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hu-HU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b="1" dirty="0" err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utasításk</a:t>
            </a:r>
            <a:r>
              <a:rPr lang="hu-HU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25763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 smtClean="0"/>
              <a:t>if-else</a:t>
            </a:r>
            <a:r>
              <a:rPr lang="hu-HU" dirty="0" smtClean="0"/>
              <a:t> szerkezet</a:t>
            </a:r>
            <a:endParaRPr lang="hu-HU" dirty="0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961257" y="1561654"/>
            <a:ext cx="7139135" cy="510770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>
                <a:solidFill>
                  <a:srgbClr val="FF0000"/>
                </a:solidFill>
                <a:latin typeface="Arial Black" pitchFamily="34" charset="0"/>
              </a:rPr>
              <a:t>if</a:t>
            </a:r>
            <a:r>
              <a:rPr lang="hu-HU" altLang="hu-HU" sz="2400" b="1" dirty="0">
                <a:latin typeface="Arial Black" pitchFamily="34" charset="0"/>
              </a:rPr>
              <a:t> </a:t>
            </a:r>
            <a:r>
              <a:rPr lang="hu-HU" altLang="hu-HU" sz="2400" b="1" dirty="0" smtClean="0">
                <a:latin typeface="Arial Black" pitchFamily="34" charset="0"/>
              </a:rPr>
              <a:t>(</a:t>
            </a:r>
            <a:r>
              <a:rPr lang="hu-HU" altLang="hu-HU" sz="2400" b="1" dirty="0" err="1" smtClean="0">
                <a:solidFill>
                  <a:srgbClr val="000099"/>
                </a:solidFill>
                <a:latin typeface="Arial Black" pitchFamily="34" charset="0"/>
              </a:rPr>
              <a:t>diszkriminans</a:t>
            </a:r>
            <a:r>
              <a:rPr lang="hu-HU" altLang="hu-HU" sz="2400" b="1" dirty="0" smtClean="0">
                <a:solidFill>
                  <a:srgbClr val="000099"/>
                </a:solidFill>
                <a:latin typeface="Arial Black" pitchFamily="34" charset="0"/>
              </a:rPr>
              <a:t> </a:t>
            </a:r>
            <a:r>
              <a:rPr lang="hu-HU" altLang="hu-HU" sz="2400" b="1" dirty="0">
                <a:solidFill>
                  <a:srgbClr val="000099"/>
                </a:solidFill>
                <a:latin typeface="Arial Black" pitchFamily="34" charset="0"/>
              </a:rPr>
              <a:t>&gt; </a:t>
            </a:r>
            <a:r>
              <a:rPr lang="hu-HU" altLang="hu-HU" sz="2400" b="1" dirty="0" smtClean="0">
                <a:solidFill>
                  <a:srgbClr val="000099"/>
                </a:solidFill>
                <a:latin typeface="Arial Black" pitchFamily="34" charset="0"/>
              </a:rPr>
              <a:t>0 </a:t>
            </a:r>
            <a:r>
              <a:rPr lang="hu-HU" altLang="hu-HU" sz="2400" b="1" dirty="0" smtClean="0">
                <a:latin typeface="Arial Black" pitchFamily="34" charset="0"/>
              </a:rPr>
              <a:t>)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0000"/>
                </a:solidFill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/>
              <a:t>    int </a:t>
            </a:r>
            <a:r>
              <a:rPr lang="hu-HU" altLang="hu-HU" sz="2000" b="1" dirty="0"/>
              <a:t>x1 = (</a:t>
            </a:r>
            <a:r>
              <a:rPr lang="hu-HU" altLang="hu-HU" sz="2000" b="1" dirty="0" err="1"/>
              <a:t>-b</a:t>
            </a:r>
            <a:r>
              <a:rPr lang="hu-HU" altLang="hu-HU" sz="2000" b="1" dirty="0"/>
              <a:t> + </a:t>
            </a:r>
            <a:r>
              <a:rPr lang="hu-HU" altLang="hu-HU" sz="2000" b="1" dirty="0" err="1"/>
              <a:t>Math.Sqrt</a:t>
            </a:r>
            <a:r>
              <a:rPr lang="hu-HU" altLang="hu-HU" sz="2000" b="1" dirty="0"/>
              <a:t>(</a:t>
            </a:r>
            <a:r>
              <a:rPr lang="hu-HU" altLang="hu-HU" sz="2000" b="1" dirty="0" err="1"/>
              <a:t>diszkriminans</a:t>
            </a:r>
            <a:r>
              <a:rPr lang="hu-HU" altLang="hu-HU" sz="2000" b="1" dirty="0"/>
              <a:t>)) </a:t>
            </a:r>
            <a:r>
              <a:rPr lang="hu-HU" altLang="hu-HU" sz="2000" b="1" dirty="0" smtClean="0"/>
              <a:t>/ (</a:t>
            </a:r>
            <a:r>
              <a:rPr lang="hu-HU" altLang="hu-HU" sz="2000" b="1" dirty="0"/>
              <a:t>2*a);</a:t>
            </a:r>
          </a:p>
          <a:p>
            <a:pPr>
              <a:spcBef>
                <a:spcPct val="20000"/>
              </a:spcBef>
            </a:pPr>
            <a:r>
              <a:rPr lang="hu-HU" altLang="hu-HU" sz="2000" dirty="0" smtClean="0"/>
              <a:t>    </a:t>
            </a:r>
            <a:r>
              <a:rPr lang="hu-HU" altLang="hu-HU" sz="2000" b="1" dirty="0" smtClean="0"/>
              <a:t>int </a:t>
            </a:r>
            <a:r>
              <a:rPr lang="hu-HU" altLang="hu-HU" sz="2000" b="1" dirty="0"/>
              <a:t>x2 = (</a:t>
            </a:r>
            <a:r>
              <a:rPr lang="hu-HU" altLang="hu-HU" sz="2000" b="1" dirty="0" err="1"/>
              <a:t>-b</a:t>
            </a:r>
            <a:r>
              <a:rPr lang="hu-HU" altLang="hu-HU" sz="2000" b="1" dirty="0"/>
              <a:t> - </a:t>
            </a:r>
            <a:r>
              <a:rPr lang="hu-HU" altLang="hu-HU" sz="2000" b="1" dirty="0" err="1"/>
              <a:t>Math.Sqrt</a:t>
            </a:r>
            <a:r>
              <a:rPr lang="hu-HU" altLang="hu-HU" sz="2000" b="1" dirty="0"/>
              <a:t>(</a:t>
            </a:r>
            <a:r>
              <a:rPr lang="hu-HU" altLang="hu-HU" sz="2000" b="1" dirty="0" err="1"/>
              <a:t>diszkriminans</a:t>
            </a:r>
            <a:r>
              <a:rPr lang="hu-HU" altLang="hu-HU" sz="2000" b="1" dirty="0"/>
              <a:t>)) </a:t>
            </a:r>
            <a:r>
              <a:rPr lang="hu-HU" altLang="hu-HU" sz="2000" b="1" dirty="0" smtClean="0"/>
              <a:t>/ (</a:t>
            </a:r>
            <a:r>
              <a:rPr lang="hu-HU" altLang="hu-HU" sz="2000" b="1" dirty="0"/>
              <a:t>2*a);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/>
              <a:t>    </a:t>
            </a:r>
            <a:r>
              <a:rPr lang="hu-HU" altLang="hu-HU" sz="2000" b="1" dirty="0" err="1"/>
              <a:t>Console.WriteLine</a:t>
            </a:r>
            <a:r>
              <a:rPr lang="hu-HU" altLang="hu-HU" sz="2000" b="1" dirty="0" smtClean="0"/>
              <a:t>(”Két megoldás: X1</a:t>
            </a:r>
            <a:r>
              <a:rPr lang="hu-HU" altLang="hu-HU" sz="2000" b="1" dirty="0"/>
              <a:t>={0}, X2={1</a:t>
            </a:r>
            <a:r>
              <a:rPr lang="hu-HU" altLang="hu-HU" sz="2000" b="1" dirty="0" smtClean="0"/>
              <a:t>}”, x1, x2</a:t>
            </a:r>
            <a:r>
              <a:rPr lang="hu-HU" altLang="hu-HU" sz="2000" b="1" dirty="0"/>
              <a:t>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else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if</a:t>
            </a:r>
            <a:r>
              <a:rPr lang="hu-HU" altLang="hu-HU" sz="2000" b="1" dirty="0">
                <a:latin typeface="Arial Black" pitchFamily="34" charset="0"/>
              </a:rPr>
              <a:t> ( </a:t>
            </a:r>
            <a:r>
              <a:rPr lang="hu-HU" altLang="hu-HU" sz="2000" b="1" dirty="0" err="1" smtClean="0">
                <a:solidFill>
                  <a:srgbClr val="000099"/>
                </a:solidFill>
                <a:latin typeface="Arial Black" pitchFamily="34" charset="0"/>
              </a:rPr>
              <a:t>diszkriminans</a:t>
            </a:r>
            <a:r>
              <a:rPr lang="hu-HU" altLang="hu-HU" sz="2000" b="1" dirty="0" smtClean="0">
                <a:solidFill>
                  <a:srgbClr val="000099"/>
                </a:solidFill>
                <a:latin typeface="Arial Black" pitchFamily="34" charset="0"/>
              </a:rPr>
              <a:t> == </a:t>
            </a:r>
            <a:r>
              <a:rPr lang="hu-HU" altLang="hu-HU" sz="2000" b="1" dirty="0">
                <a:solidFill>
                  <a:srgbClr val="000099"/>
                </a:solidFill>
                <a:latin typeface="Arial Black" pitchFamily="34" charset="0"/>
              </a:rPr>
              <a:t>0 </a:t>
            </a:r>
            <a:r>
              <a:rPr lang="hu-HU" altLang="hu-HU" sz="2000" b="1" dirty="0" smtClean="0">
                <a:latin typeface="Arial Black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{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/>
              <a:t> </a:t>
            </a:r>
            <a:r>
              <a:rPr lang="hu-HU" altLang="hu-HU" sz="2000" b="1" dirty="0" smtClean="0"/>
              <a:t>   int x </a:t>
            </a:r>
            <a:r>
              <a:rPr lang="hu-HU" altLang="hu-HU" sz="2000" b="1" dirty="0"/>
              <a:t>= </a:t>
            </a:r>
            <a:r>
              <a:rPr lang="hu-HU" altLang="hu-HU" sz="2000" b="1" dirty="0" err="1" smtClean="0"/>
              <a:t>-b</a:t>
            </a:r>
            <a:r>
              <a:rPr lang="hu-HU" altLang="hu-HU" sz="2000" b="1" dirty="0" smtClean="0"/>
              <a:t> </a:t>
            </a:r>
            <a:r>
              <a:rPr lang="hu-HU" altLang="hu-HU" sz="2000" b="1" dirty="0"/>
              <a:t>/ (2*a</a:t>
            </a:r>
            <a:r>
              <a:rPr lang="hu-HU" altLang="hu-HU" sz="2000" b="1" dirty="0" smtClean="0"/>
              <a:t>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/>
              <a:t>Console.WriteLine</a:t>
            </a:r>
            <a:r>
              <a:rPr lang="hu-HU" altLang="hu-HU" sz="2000" b="1" dirty="0" smtClean="0"/>
              <a:t>(”Egy megoldás: X={</a:t>
            </a:r>
            <a:r>
              <a:rPr lang="hu-HU" altLang="hu-HU" sz="2000" b="1" dirty="0"/>
              <a:t>0</a:t>
            </a:r>
            <a:r>
              <a:rPr lang="hu-HU" altLang="hu-HU" sz="2000" b="1" dirty="0" smtClean="0"/>
              <a:t>}”, x);</a:t>
            </a:r>
            <a:endParaRPr lang="hu-HU" altLang="hu-HU" sz="2000" b="1" dirty="0"/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0000"/>
                </a:solidFill>
                <a:latin typeface="Arial Black" pitchFamily="34" charset="0"/>
              </a:rPr>
              <a:t>}</a:t>
            </a:r>
            <a:endParaRPr lang="hu-HU" altLang="hu-HU" sz="2000" b="1" dirty="0" smtClean="0">
              <a:solidFill>
                <a:srgbClr val="008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solidFill>
                  <a:srgbClr val="FF0000"/>
                </a:solidFill>
                <a:latin typeface="Arial Black" pitchFamily="34" charset="0"/>
              </a:rPr>
              <a:t>else</a:t>
            </a:r>
            <a:r>
              <a:rPr lang="hu-HU" altLang="hu-HU" sz="2400" b="1" dirty="0" smtClean="0">
                <a:solidFill>
                  <a:srgbClr val="008000"/>
                </a:solidFill>
                <a:latin typeface="Arial Black" pitchFamily="34" charset="0"/>
              </a:rPr>
              <a:t> </a:t>
            </a:r>
            <a:endParaRPr lang="hu-HU" altLang="hu-HU" sz="2400" b="1" dirty="0">
              <a:solidFill>
                <a:srgbClr val="008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/>
              <a:t>  </a:t>
            </a:r>
            <a:r>
              <a:rPr lang="hu-HU" altLang="hu-HU" sz="2000" b="1" dirty="0" err="1"/>
              <a:t>Console.WriteLine</a:t>
            </a:r>
            <a:r>
              <a:rPr lang="hu-HU" altLang="hu-HU" sz="2000" b="1" dirty="0" smtClean="0"/>
              <a:t>(”Nincs megoldás”);</a:t>
            </a:r>
            <a:endParaRPr lang="hu-HU" altLang="hu-HU" sz="2000" b="1" dirty="0"/>
          </a:p>
        </p:txBody>
      </p:sp>
    </p:spTree>
    <p:extLst>
      <p:ext uri="{BB962C8B-B14F-4D97-AF65-F5344CB8AC3E}">
        <p14:creationId xmlns:p14="http://schemas.microsoft.com/office/powerpoint/2010/main" val="118204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</a:t>
            </a:r>
            <a:r>
              <a:rPr lang="hu-HU" dirty="0" smtClean="0"/>
              <a:t>elágazás</a:t>
            </a:r>
            <a:br>
              <a:rPr lang="hu-HU" dirty="0" smtClean="0"/>
            </a:br>
            <a:r>
              <a:rPr lang="hu-HU" i="1" dirty="0" err="1" smtClean="0"/>
              <a:t>switch</a:t>
            </a:r>
            <a:r>
              <a:rPr lang="hu-HU" dirty="0" smtClean="0"/>
              <a:t> utasítás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899592" y="1484782"/>
            <a:ext cx="7416824" cy="50405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hu-HU" altLang="hu-HU" sz="2200" b="1" dirty="0" smtClean="0">
                <a:solidFill>
                  <a:srgbClr val="00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szelekciós kifejezés </a:t>
            </a: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200" b="1" dirty="0" smtClean="0">
                <a:solidFill>
                  <a:srgbClr val="19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érték1</a:t>
            </a: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utasítás1</a:t>
            </a: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200" b="1" dirty="0">
                <a:solidFill>
                  <a:srgbClr val="1900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érték2</a:t>
            </a: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utasítás2;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altLang="hu-HU" sz="2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hu-HU" altLang="hu-HU" sz="2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658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/>
              <a:t>switch</a:t>
            </a:r>
            <a:r>
              <a:rPr lang="hu-HU" dirty="0"/>
              <a:t> utasítás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61257" y="1561654"/>
            <a:ext cx="7139135" cy="510770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int a = 2, b = 3;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switch</a:t>
            </a:r>
            <a:r>
              <a:rPr lang="hu-HU" altLang="hu-HU" sz="2000" b="1" dirty="0">
                <a:latin typeface="Arial Black" pitchFamily="34" charset="0"/>
              </a:rPr>
              <a:t> ( </a:t>
            </a:r>
            <a:r>
              <a:rPr lang="hu-HU" altLang="hu-HU" sz="2000" b="1" dirty="0">
                <a:solidFill>
                  <a:srgbClr val="000099"/>
                </a:solidFill>
                <a:latin typeface="Arial Black" pitchFamily="34" charset="0"/>
              </a:rPr>
              <a:t>a+b </a:t>
            </a:r>
            <a:r>
              <a:rPr lang="hu-HU" altLang="hu-HU" sz="2000" b="1" dirty="0">
                <a:latin typeface="Arial Black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4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4”);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5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dirty="0"/>
              <a:t>   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5”);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	 x=b*a;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6</a:t>
            </a:r>
            <a:r>
              <a:rPr lang="hu-HU" altLang="hu-HU" sz="2000" b="1" dirty="0">
                <a:latin typeface="Arial Black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6”);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}</a:t>
            </a:r>
            <a:endParaRPr lang="hu-HU" altLang="hu-HU" b="1" dirty="0"/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3563888" y="3696408"/>
            <a:ext cx="1712648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 smtClean="0">
                <a:solidFill>
                  <a:schemeClr val="bg1"/>
                </a:solidFill>
              </a:rPr>
              <a:t>ezzel foglalkozz!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/>
              <a:t>switch</a:t>
            </a:r>
            <a:r>
              <a:rPr lang="hu-HU" dirty="0"/>
              <a:t> utasítás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61257" y="1561654"/>
            <a:ext cx="7139135" cy="510770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int a = 5, b = 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switch</a:t>
            </a:r>
            <a:r>
              <a:rPr lang="hu-HU" altLang="hu-HU" sz="2000" b="1" dirty="0">
                <a:latin typeface="Arial Black" pitchFamily="34" charset="0"/>
              </a:rPr>
              <a:t> ( </a:t>
            </a:r>
            <a:r>
              <a:rPr lang="hu-HU" altLang="hu-HU" sz="2000" b="1" dirty="0">
                <a:solidFill>
                  <a:srgbClr val="000099"/>
                </a:solidFill>
                <a:latin typeface="Arial Black" pitchFamily="34" charset="0"/>
              </a:rPr>
              <a:t>a+b </a:t>
            </a:r>
            <a:r>
              <a:rPr lang="hu-HU" altLang="hu-HU" sz="2000" b="1" dirty="0">
                <a:latin typeface="Arial Black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4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4”);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5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dirty="0"/>
              <a:t>   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5”);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	 x=b*a;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6</a:t>
            </a:r>
            <a:r>
              <a:rPr lang="hu-HU" altLang="hu-HU" sz="2000" b="1" dirty="0">
                <a:latin typeface="Arial Black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</a:t>
            </a:r>
            <a:r>
              <a:rPr lang="hu-HU" altLang="hu-HU" sz="2000" b="1" dirty="0">
                <a:latin typeface="Arial Black" pitchFamily="34" charset="0"/>
              </a:rPr>
              <a:t>6</a:t>
            </a:r>
            <a:r>
              <a:rPr lang="hu-HU" altLang="hu-HU" sz="2000" b="1" dirty="0" smtClean="0">
                <a:latin typeface="Arial Black" pitchFamily="34" charset="0"/>
              </a:rPr>
              <a:t>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}</a:t>
            </a:r>
            <a:endParaRPr lang="hu-HU" altLang="hu-HU" b="1" dirty="0"/>
          </a:p>
        </p:txBody>
      </p:sp>
    </p:spTree>
    <p:extLst>
      <p:ext uri="{BB962C8B-B14F-4D97-AF65-F5344CB8AC3E}">
        <p14:creationId xmlns:p14="http://schemas.microsoft.com/office/powerpoint/2010/main" val="173377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/>
              <a:t>switch</a:t>
            </a:r>
            <a:r>
              <a:rPr lang="hu-HU" dirty="0"/>
              <a:t> utasítás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61257" y="1561654"/>
            <a:ext cx="7139135" cy="510770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0000"/>
                </a:solidFill>
                <a:latin typeface="Arial Black" pitchFamily="34" charset="0"/>
              </a:rPr>
              <a:t>int a = 5, b = 4;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switch</a:t>
            </a:r>
            <a:r>
              <a:rPr lang="hu-HU" altLang="hu-HU" sz="2000" b="1" dirty="0">
                <a:latin typeface="Arial Black" pitchFamily="34" charset="0"/>
              </a:rPr>
              <a:t> ( </a:t>
            </a:r>
            <a:r>
              <a:rPr lang="hu-HU" altLang="hu-HU" sz="2000" b="1" dirty="0">
                <a:solidFill>
                  <a:srgbClr val="000099"/>
                </a:solidFill>
                <a:latin typeface="Arial Black" pitchFamily="34" charset="0"/>
              </a:rPr>
              <a:t>a+b </a:t>
            </a:r>
            <a:r>
              <a:rPr lang="hu-HU" altLang="hu-HU" sz="2000" b="1" dirty="0">
                <a:latin typeface="Arial Black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>
                <a:solidFill>
                  <a:srgbClr val="1900D2"/>
                </a:solidFill>
                <a:latin typeface="Arial Black" pitchFamily="34" charset="0"/>
              </a:rPr>
              <a:t>4</a:t>
            </a: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4”);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 smtClean="0">
                <a:latin typeface="Arial Black" pitchFamily="34" charset="0"/>
              </a:rPr>
              <a:t>break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sz="2000" b="1" dirty="0" smtClean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1900D2"/>
                </a:solidFill>
                <a:latin typeface="Arial Black" pitchFamily="34" charset="0"/>
              </a:rPr>
              <a:t>5</a:t>
            </a:r>
            <a:r>
              <a:rPr lang="hu-HU" altLang="hu-HU" sz="2000" b="1" dirty="0" smtClean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sz="2000" dirty="0" smtClean="0"/>
              <a:t>   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(”Ez 5”);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	 x=b*a;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</a:t>
            </a:r>
            <a:r>
              <a:rPr lang="hu-HU" altLang="hu-HU" sz="2000" b="1" dirty="0" err="1" smtClean="0">
                <a:solidFill>
                  <a:srgbClr val="FF0000"/>
                </a:solidFill>
                <a:latin typeface="Arial Black" pitchFamily="34" charset="0"/>
              </a:rPr>
              <a:t>default</a:t>
            </a:r>
            <a:r>
              <a:rPr lang="hu-HU" altLang="hu-HU" sz="2000" b="1" dirty="0" smtClean="0">
                <a:latin typeface="Arial Black" pitchFamily="34" charset="0"/>
              </a:rPr>
              <a:t>: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(”Egyébként”);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     </a:t>
            </a:r>
            <a:r>
              <a:rPr lang="hu-HU" altLang="hu-HU" sz="2000" b="1" dirty="0" err="1" smtClean="0">
                <a:latin typeface="Arial Black" pitchFamily="34" charset="0"/>
              </a:rPr>
              <a:t>break</a:t>
            </a:r>
            <a:r>
              <a:rPr lang="hu-HU" altLang="hu-HU" sz="20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}</a:t>
            </a:r>
            <a:endParaRPr lang="hu-HU" altLang="hu-HU" b="1" dirty="0"/>
          </a:p>
        </p:txBody>
      </p:sp>
      <p:sp>
        <p:nvSpPr>
          <p:cNvPr id="4" name="Text Box 20"/>
          <p:cNvSpPr txBox="1">
            <a:spLocks noChangeArrowheads="1"/>
          </p:cNvSpPr>
          <p:nvPr/>
        </p:nvSpPr>
        <p:spPr bwMode="auto">
          <a:xfrm>
            <a:off x="3203848" y="5229200"/>
            <a:ext cx="1712648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 smtClean="0">
                <a:solidFill>
                  <a:schemeClr val="bg1"/>
                </a:solidFill>
              </a:rPr>
              <a:t>ezzel foglalkozz!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4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Szelekció </a:t>
            </a:r>
            <a:r>
              <a:rPr lang="hu-HU" smtClean="0"/>
              <a:t>– </a:t>
            </a:r>
            <a:r>
              <a:rPr lang="hu-HU"/>
              <a:t>programozási </a:t>
            </a:r>
            <a:r>
              <a:rPr lang="hu-HU" dirty="0" smtClean="0"/>
              <a:t>szerkezet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b="1" dirty="0"/>
              <a:t>Szelekció</a:t>
            </a:r>
          </a:p>
          <a:p>
            <a:r>
              <a:rPr lang="hu-HU" dirty="0"/>
              <a:t>Ciklus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smtClean="0"/>
              <a:t>Egy </a:t>
            </a:r>
            <a:r>
              <a:rPr lang="hu-HU" b="1" dirty="0" smtClean="0"/>
              <a:t>feltétel értékének megfelelően</a:t>
            </a:r>
            <a:r>
              <a:rPr lang="hu-HU" dirty="0" smtClean="0"/>
              <a:t> egy utasításblokk vagy lefut, vagy nem fut 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Többirányú elágazás</a:t>
            </a:r>
            <a:br>
              <a:rPr lang="hu-HU" dirty="0"/>
            </a:br>
            <a:r>
              <a:rPr lang="hu-HU" i="1" dirty="0" err="1"/>
              <a:t>switch</a:t>
            </a:r>
            <a:r>
              <a:rPr lang="hu-HU" dirty="0"/>
              <a:t> utasítás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r>
              <a:rPr lang="hu-HU" dirty="0" smtClean="0"/>
              <a:t>Gyorsabb futtatni, mint az „</a:t>
            </a:r>
            <a:r>
              <a:rPr lang="hu-HU" dirty="0" err="1" smtClean="0"/>
              <a:t>else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”</a:t>
            </a:r>
            <a:r>
              <a:rPr lang="hu-HU" dirty="0" err="1" smtClean="0"/>
              <a:t>-et</a:t>
            </a:r>
            <a:endParaRPr lang="hu-HU" dirty="0" smtClean="0"/>
          </a:p>
          <a:p>
            <a:r>
              <a:rPr lang="hu-HU" dirty="0" smtClean="0"/>
              <a:t>A „</a:t>
            </a:r>
            <a:r>
              <a:rPr lang="hu-HU" dirty="0" err="1" smtClean="0"/>
              <a:t>break</a:t>
            </a:r>
            <a:r>
              <a:rPr lang="hu-HU" dirty="0" smtClean="0"/>
              <a:t>” használata opcionális</a:t>
            </a:r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61257" y="3429000"/>
            <a:ext cx="7571183" cy="338437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b="1" dirty="0" smtClean="0">
                <a:solidFill>
                  <a:srgbClr val="000000"/>
                </a:solidFill>
                <a:latin typeface="Arial Black" pitchFamily="34" charset="0"/>
              </a:rPr>
              <a:t>int a = 1, b = 3;</a:t>
            </a:r>
          </a:p>
          <a:p>
            <a:pPr>
              <a:spcBef>
                <a:spcPct val="20000"/>
              </a:spcBef>
            </a:pPr>
            <a:r>
              <a:rPr lang="hu-HU" altLang="hu-HU" b="1" dirty="0" err="1">
                <a:solidFill>
                  <a:srgbClr val="FF0000"/>
                </a:solidFill>
                <a:latin typeface="Arial Black" pitchFamily="34" charset="0"/>
              </a:rPr>
              <a:t>switch</a:t>
            </a:r>
            <a:r>
              <a:rPr lang="hu-HU" altLang="hu-HU" b="1" dirty="0">
                <a:latin typeface="Arial Black" pitchFamily="34" charset="0"/>
              </a:rPr>
              <a:t> ( </a:t>
            </a:r>
            <a:r>
              <a:rPr lang="hu-HU" altLang="hu-HU" b="1" dirty="0">
                <a:solidFill>
                  <a:srgbClr val="000099"/>
                </a:solidFill>
                <a:latin typeface="Arial Black" pitchFamily="34" charset="0"/>
              </a:rPr>
              <a:t>a+b </a:t>
            </a:r>
            <a:r>
              <a:rPr lang="hu-HU" altLang="hu-HU" b="1" dirty="0">
                <a:latin typeface="Arial Black" pitchFamily="34" charset="0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hu-HU" altLang="hu-HU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b="1" dirty="0">
                <a:solidFill>
                  <a:srgbClr val="008000"/>
                </a:solidFill>
                <a:latin typeface="Arial Black" pitchFamily="34" charset="0"/>
              </a:rPr>
              <a:t>   </a:t>
            </a:r>
            <a:r>
              <a:rPr lang="hu-HU" altLang="hu-HU" b="1" dirty="0" err="1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b="1" dirty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b="1" dirty="0">
                <a:solidFill>
                  <a:srgbClr val="1900D2"/>
                </a:solidFill>
                <a:latin typeface="Arial Black" pitchFamily="34" charset="0"/>
              </a:rPr>
              <a:t>4</a:t>
            </a:r>
            <a:r>
              <a:rPr lang="hu-HU" altLang="hu-HU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b="1" dirty="0" smtClean="0">
                <a:solidFill>
                  <a:srgbClr val="FF0000"/>
                </a:solidFill>
                <a:latin typeface="Arial Black" pitchFamily="34" charset="0"/>
              </a:rPr>
              <a:t>   </a:t>
            </a:r>
            <a:r>
              <a:rPr lang="hu-HU" altLang="hu-HU" b="1" dirty="0" err="1" smtClean="0">
                <a:solidFill>
                  <a:srgbClr val="FF0000"/>
                </a:solidFill>
                <a:latin typeface="Arial Black" pitchFamily="34" charset="0"/>
              </a:rPr>
              <a:t>case</a:t>
            </a:r>
            <a:r>
              <a:rPr lang="hu-HU" altLang="hu-HU" b="1" dirty="0" smtClean="0">
                <a:solidFill>
                  <a:srgbClr val="008000"/>
                </a:solidFill>
                <a:latin typeface="Arial Black" pitchFamily="34" charset="0"/>
              </a:rPr>
              <a:t> </a:t>
            </a:r>
            <a:r>
              <a:rPr lang="hu-HU" altLang="hu-HU" b="1" dirty="0">
                <a:solidFill>
                  <a:srgbClr val="1900D2"/>
                </a:solidFill>
                <a:latin typeface="Arial Black" pitchFamily="34" charset="0"/>
              </a:rPr>
              <a:t>5</a:t>
            </a:r>
            <a:r>
              <a:rPr lang="hu-HU" altLang="hu-HU" b="1" dirty="0">
                <a:solidFill>
                  <a:srgbClr val="008000"/>
                </a:solidFill>
                <a:latin typeface="Arial Black" pitchFamily="34" charset="0"/>
              </a:rPr>
              <a:t>: </a:t>
            </a:r>
          </a:p>
          <a:p>
            <a:pPr>
              <a:spcBef>
                <a:spcPct val="20000"/>
              </a:spcBef>
            </a:pPr>
            <a:r>
              <a:rPr lang="hu-HU" altLang="hu-HU" dirty="0"/>
              <a:t>          </a:t>
            </a:r>
            <a:r>
              <a:rPr lang="hu-HU" altLang="hu-HU" b="1" dirty="0" err="1" smtClean="0">
                <a:latin typeface="Arial Black" pitchFamily="34" charset="0"/>
              </a:rPr>
              <a:t>Console.WriteLine</a:t>
            </a:r>
            <a:r>
              <a:rPr lang="hu-HU" altLang="hu-HU" b="1" dirty="0" smtClean="0">
                <a:latin typeface="Arial Black" pitchFamily="34" charset="0"/>
              </a:rPr>
              <a:t>(”Ez 4 vagy 5”);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b="1" dirty="0">
                <a:solidFill>
                  <a:srgbClr val="008000"/>
                </a:solidFill>
                <a:latin typeface="Arial Black" pitchFamily="34" charset="0"/>
              </a:rPr>
              <a:t>	 </a:t>
            </a:r>
            <a:r>
              <a:rPr lang="hu-HU" altLang="hu-HU" b="1" dirty="0" err="1">
                <a:latin typeface="Arial Black" pitchFamily="34" charset="0"/>
              </a:rPr>
              <a:t>break</a:t>
            </a:r>
            <a:r>
              <a:rPr lang="hu-HU" altLang="hu-HU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b="1" dirty="0">
                <a:latin typeface="Arial Black" pitchFamily="34" charset="0"/>
              </a:rPr>
              <a:t>   </a:t>
            </a:r>
            <a:r>
              <a:rPr lang="hu-HU" altLang="hu-HU" b="1" dirty="0" err="1" smtClean="0">
                <a:solidFill>
                  <a:srgbClr val="FF0000"/>
                </a:solidFill>
                <a:latin typeface="Arial Black" pitchFamily="34" charset="0"/>
              </a:rPr>
              <a:t>default</a:t>
            </a:r>
            <a:r>
              <a:rPr lang="hu-HU" altLang="hu-HU" b="1" dirty="0" smtClean="0">
                <a:latin typeface="Arial Black" pitchFamily="34" charset="0"/>
              </a:rPr>
              <a:t>: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b="1" dirty="0">
                <a:latin typeface="Arial Black" pitchFamily="34" charset="0"/>
              </a:rPr>
              <a:t>       </a:t>
            </a:r>
            <a:r>
              <a:rPr lang="hu-HU" altLang="hu-HU" b="1" dirty="0" smtClean="0">
                <a:latin typeface="Arial Black" pitchFamily="34" charset="0"/>
              </a:rPr>
              <a:t>…</a:t>
            </a:r>
            <a:endParaRPr lang="hu-HU" altLang="hu-HU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b="1" dirty="0">
                <a:latin typeface="Arial Black" pitchFamily="34" charset="0"/>
              </a:rPr>
              <a:t>}</a:t>
            </a:r>
            <a:endParaRPr lang="hu-HU" alt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340346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Szelekció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Kétirányú elágazás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Többirányú elágazás</a:t>
            </a:r>
            <a:endParaRPr lang="hu-HU" dirty="0"/>
          </a:p>
        </p:txBody>
      </p:sp>
      <p:sp>
        <p:nvSpPr>
          <p:cNvPr id="5" name="Lekerekített téglalap 4"/>
          <p:cNvSpPr/>
          <p:nvPr/>
        </p:nvSpPr>
        <p:spPr>
          <a:xfrm>
            <a:off x="3419872" y="2276872"/>
            <a:ext cx="1728192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feltétel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1691680" y="3068960"/>
            <a:ext cx="17281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utasítás</a:t>
            </a:r>
          </a:p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7" name="Lekerekített téglalap 6"/>
          <p:cNvSpPr/>
          <p:nvPr/>
        </p:nvSpPr>
        <p:spPr>
          <a:xfrm>
            <a:off x="5220072" y="3068960"/>
            <a:ext cx="17281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utasítás</a:t>
            </a:r>
            <a:br>
              <a:rPr lang="hu-HU" sz="2400" b="1" dirty="0" smtClean="0">
                <a:solidFill>
                  <a:schemeClr val="tx1"/>
                </a:solidFill>
              </a:rPr>
            </a:br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sz="2400" b="1" dirty="0">
              <a:solidFill>
                <a:schemeClr val="tx1"/>
              </a:solidFill>
            </a:endParaRPr>
          </a:p>
        </p:txBody>
      </p:sp>
      <p:cxnSp>
        <p:nvCxnSpPr>
          <p:cNvPr id="9" name="Egyenes összekötő nyíllal 8"/>
          <p:cNvCxnSpPr>
            <a:stCxn id="5" idx="2"/>
            <a:endCxn id="6" idx="0"/>
          </p:cNvCxnSpPr>
          <p:nvPr/>
        </p:nvCxnSpPr>
        <p:spPr>
          <a:xfrm flipH="1">
            <a:off x="2555776" y="2780928"/>
            <a:ext cx="1728192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-1908720" y="-993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2" name="Szövegdoboz 11"/>
          <p:cNvSpPr txBox="1"/>
          <p:nvPr/>
        </p:nvSpPr>
        <p:spPr>
          <a:xfrm>
            <a:off x="2435943" y="2528900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>
                <a:solidFill>
                  <a:schemeClr val="bg1"/>
                </a:solidFill>
              </a:rPr>
              <a:t>true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nyíllal 12"/>
          <p:cNvCxnSpPr>
            <a:stCxn id="5" idx="2"/>
            <a:endCxn id="7" idx="0"/>
          </p:cNvCxnSpPr>
          <p:nvPr/>
        </p:nvCxnSpPr>
        <p:spPr>
          <a:xfrm>
            <a:off x="4283968" y="2780928"/>
            <a:ext cx="1800200" cy="288032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5604295" y="2524834"/>
            <a:ext cx="67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 smtClean="0">
                <a:solidFill>
                  <a:schemeClr val="bg1"/>
                </a:solidFill>
              </a:rPr>
              <a:t>false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  <p:sp>
        <p:nvSpPr>
          <p:cNvPr id="17" name="Lekerekített téglalap 16"/>
          <p:cNvSpPr/>
          <p:nvPr/>
        </p:nvSpPr>
        <p:spPr>
          <a:xfrm>
            <a:off x="3419872" y="4653136"/>
            <a:ext cx="1728192" cy="5040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smtClean="0">
                <a:solidFill>
                  <a:schemeClr val="tx1"/>
                </a:solidFill>
              </a:rPr>
              <a:t>kifejezés</a:t>
            </a:r>
            <a:endParaRPr lang="hu-HU" sz="2400" b="1" dirty="0" smtClean="0">
              <a:solidFill>
                <a:schemeClr val="tx1"/>
              </a:solidFill>
            </a:endParaRPr>
          </a:p>
        </p:txBody>
      </p:sp>
      <p:sp>
        <p:nvSpPr>
          <p:cNvPr id="18" name="Lekerekített téglalap 17"/>
          <p:cNvSpPr/>
          <p:nvPr/>
        </p:nvSpPr>
        <p:spPr>
          <a:xfrm>
            <a:off x="1187624" y="5733256"/>
            <a:ext cx="17281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utasítás</a:t>
            </a:r>
            <a:endParaRPr lang="hu-HU" sz="2400" b="1" dirty="0" smtClean="0">
              <a:solidFill>
                <a:schemeClr val="tx1"/>
              </a:solidFill>
            </a:endParaRPr>
          </a:p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19" name="Lekerekített téglalap 18"/>
          <p:cNvSpPr/>
          <p:nvPr/>
        </p:nvSpPr>
        <p:spPr>
          <a:xfrm>
            <a:off x="3275856" y="5733256"/>
            <a:ext cx="17281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utasítás</a:t>
            </a:r>
            <a:endParaRPr lang="hu-HU" sz="2400" b="1" dirty="0" smtClean="0">
              <a:solidFill>
                <a:schemeClr val="tx1"/>
              </a:solidFill>
            </a:endParaRPr>
          </a:p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20" name="Lekerekített téglalap 19"/>
          <p:cNvSpPr/>
          <p:nvPr/>
        </p:nvSpPr>
        <p:spPr>
          <a:xfrm>
            <a:off x="6588224" y="5733256"/>
            <a:ext cx="1728192" cy="79208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utasítás</a:t>
            </a:r>
            <a:endParaRPr lang="hu-HU" sz="2400" b="1" dirty="0" smtClean="0">
              <a:solidFill>
                <a:schemeClr val="tx1"/>
              </a:solidFill>
            </a:endParaRPr>
          </a:p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…</a:t>
            </a:r>
            <a:endParaRPr lang="hu-HU" sz="2400" b="1" dirty="0">
              <a:solidFill>
                <a:schemeClr val="tx1"/>
              </a:solidFill>
            </a:endParaRPr>
          </a:p>
        </p:txBody>
      </p:sp>
      <p:cxnSp>
        <p:nvCxnSpPr>
          <p:cNvPr id="21" name="Egyenes összekötő nyíllal 20"/>
          <p:cNvCxnSpPr>
            <a:stCxn id="17" idx="2"/>
            <a:endCxn id="18" idx="0"/>
          </p:cNvCxnSpPr>
          <p:nvPr/>
        </p:nvCxnSpPr>
        <p:spPr>
          <a:xfrm flipH="1">
            <a:off x="2051720" y="5157192"/>
            <a:ext cx="2232248" cy="5760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17" idx="2"/>
            <a:endCxn id="19" idx="0"/>
          </p:cNvCxnSpPr>
          <p:nvPr/>
        </p:nvCxnSpPr>
        <p:spPr>
          <a:xfrm flipH="1">
            <a:off x="4139952" y="5157192"/>
            <a:ext cx="144016" cy="5760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/>
          <p:nvPr/>
        </p:nvCxnSpPr>
        <p:spPr>
          <a:xfrm>
            <a:off x="4283968" y="5157192"/>
            <a:ext cx="3168352" cy="576064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/>
          <p:cNvSpPr txBox="1"/>
          <p:nvPr/>
        </p:nvSpPr>
        <p:spPr>
          <a:xfrm>
            <a:off x="2411760" y="4973106"/>
            <a:ext cx="81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smtClean="0">
                <a:solidFill>
                  <a:schemeClr val="bg1"/>
                </a:solidFill>
              </a:rPr>
              <a:t>érték</a:t>
            </a:r>
            <a:r>
              <a:rPr lang="hu-HU" sz="2000" baseline="-25000" dirty="0" smtClean="0">
                <a:solidFill>
                  <a:schemeClr val="bg1"/>
                </a:solidFill>
              </a:rPr>
              <a:t>1</a:t>
            </a:r>
            <a:endParaRPr lang="hu-HU" baseline="-25000" dirty="0">
              <a:solidFill>
                <a:schemeClr val="bg1"/>
              </a:solidFill>
            </a:endParaRPr>
          </a:p>
        </p:txBody>
      </p:sp>
      <p:sp>
        <p:nvSpPr>
          <p:cNvPr id="32" name="Szövegdoboz 31"/>
          <p:cNvSpPr txBox="1"/>
          <p:nvPr/>
        </p:nvSpPr>
        <p:spPr>
          <a:xfrm>
            <a:off x="4204279" y="5333146"/>
            <a:ext cx="828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>
                <a:solidFill>
                  <a:schemeClr val="bg1"/>
                </a:solidFill>
              </a:rPr>
              <a:t>érték</a:t>
            </a:r>
            <a:r>
              <a:rPr lang="hu-HU" sz="2000" baseline="-25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6057377" y="5085184"/>
            <a:ext cx="818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 err="1">
                <a:solidFill>
                  <a:schemeClr val="bg1"/>
                </a:solidFill>
              </a:rPr>
              <a:t>érték</a:t>
            </a:r>
            <a:r>
              <a:rPr lang="hu-HU" sz="2000" baseline="-25000" dirty="0" err="1" smtClean="0">
                <a:solidFill>
                  <a:schemeClr val="bg1"/>
                </a:solidFill>
              </a:rPr>
              <a:t>k</a:t>
            </a:r>
            <a:endParaRPr lang="hu-HU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7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</a:t>
            </a:r>
            <a:r>
              <a:rPr lang="hu-HU" dirty="0" smtClean="0"/>
              <a:t>elágazás – </a:t>
            </a:r>
            <a:r>
              <a:rPr lang="hu-HU" b="1" dirty="0" err="1"/>
              <a:t>if</a:t>
            </a:r>
            <a:r>
              <a:rPr lang="hu-HU" dirty="0"/>
              <a:t> </a:t>
            </a:r>
            <a:r>
              <a:rPr lang="hu-HU" dirty="0" smtClean="0"/>
              <a:t>utasítás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899592" y="1417638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Csoportba foglalás 17"/>
          <p:cNvGrpSpPr/>
          <p:nvPr/>
        </p:nvGrpSpPr>
        <p:grpSpPr>
          <a:xfrm>
            <a:off x="1510218" y="2781572"/>
            <a:ext cx="5294030" cy="3887788"/>
            <a:chOff x="1079783" y="2565400"/>
            <a:chExt cx="5294030" cy="3887788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 rot="2611598">
              <a:off x="1403350" y="3357563"/>
              <a:ext cx="1223963" cy="122396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hu-HU" altLang="hu-HU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979613" y="2565400"/>
              <a:ext cx="1587" cy="549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979613" y="6099175"/>
              <a:ext cx="144462" cy="1428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456140" y="3759423"/>
              <a:ext cx="10993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hu-HU" altLang="hu-HU" sz="2400" b="1" dirty="0" smtClean="0"/>
                <a:t>feltétel</a:t>
              </a:r>
              <a:endParaRPr lang="hu-HU" altLang="hu-HU" sz="2400" b="1" dirty="0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2884488" y="3944938"/>
              <a:ext cx="23034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5187950" y="3978275"/>
              <a:ext cx="0" cy="5048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997325" y="4483100"/>
              <a:ext cx="2376488" cy="1152525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hu-HU" altLang="hu-HU" sz="2400" b="1" dirty="0" smtClean="0"/>
                <a:t>utasítás</a:t>
              </a:r>
              <a:endParaRPr lang="hu-HU" altLang="hu-HU" sz="2400" b="1" dirty="0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5148263" y="5635625"/>
              <a:ext cx="0" cy="5762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3003992" y="3521075"/>
              <a:ext cx="631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 smtClean="0">
                  <a:solidFill>
                    <a:schemeClr val="bg1"/>
                  </a:solidFill>
                </a:rPr>
                <a:t>true</a:t>
              </a:r>
              <a:endParaRPr lang="hu-HU" altLang="hu-H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auto">
            <a:xfrm>
              <a:off x="1079783" y="4914900"/>
              <a:ext cx="6839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hu-HU" altLang="hu-HU" sz="2000" b="1" dirty="0" err="1" smtClean="0">
                  <a:solidFill>
                    <a:schemeClr val="bg1"/>
                  </a:solidFill>
                </a:rPr>
                <a:t>false</a:t>
              </a:r>
              <a:endParaRPr lang="hu-HU" altLang="hu-HU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>
              <a:off x="2039938" y="4797425"/>
              <a:ext cx="0" cy="16557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H="1">
              <a:off x="2124075" y="6165850"/>
              <a:ext cx="30241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81494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Kétirányú elágazás – </a:t>
            </a:r>
            <a:r>
              <a:rPr lang="hu-HU" b="1" dirty="0" err="1"/>
              <a:t>if</a:t>
            </a:r>
            <a:r>
              <a:rPr lang="hu-HU" dirty="0"/>
              <a:t> utasítás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96044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Feltétel:</a:t>
            </a:r>
          </a:p>
          <a:p>
            <a:r>
              <a:rPr lang="hu-HU" dirty="0" smtClean="0"/>
              <a:t>vagy igaz, vagy hamis</a:t>
            </a:r>
          </a:p>
          <a:p>
            <a:r>
              <a:rPr lang="hu-HU" dirty="0" smtClean="0"/>
              <a:t>egy </a:t>
            </a:r>
            <a:r>
              <a:rPr lang="hu-HU" dirty="0" err="1" smtClean="0"/>
              <a:t>bool</a:t>
            </a:r>
            <a:r>
              <a:rPr lang="hu-HU" dirty="0" smtClean="0"/>
              <a:t> kifejezés</a:t>
            </a:r>
          </a:p>
          <a:p>
            <a:r>
              <a:rPr lang="hu-HU" dirty="0" smtClean="0"/>
              <a:t>lehetnek benne</a:t>
            </a:r>
          </a:p>
          <a:p>
            <a:pPr lvl="1"/>
            <a:r>
              <a:rPr lang="hu-HU" dirty="0" smtClean="0"/>
              <a:t>relációs operátorok</a:t>
            </a:r>
          </a:p>
          <a:p>
            <a:pPr lvl="1"/>
            <a:r>
              <a:rPr lang="hu-HU" dirty="0" smtClean="0"/>
              <a:t>logikai operátorok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899592" y="1561654"/>
            <a:ext cx="7128792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Relációs operátorok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544470"/>
              </p:ext>
            </p:extLst>
          </p:nvPr>
        </p:nvGraphicFramePr>
        <p:xfrm>
          <a:off x="457200" y="1600200"/>
          <a:ext cx="8229600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==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egyenlő?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!=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nem egyenlő?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&lt;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kisebb?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&gt;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nagyobb?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&lt;=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kisebb vagy egyenlő?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&gt;=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nagyobb vagy egyenlő?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403648" y="4869161"/>
            <a:ext cx="6120680" cy="187220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Arial Black" pitchFamily="34" charset="0"/>
              </a:rPr>
              <a:t>static void Main()	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Arial Black" pitchFamily="34" charset="0"/>
              </a:rPr>
              <a:t>	</a:t>
            </a:r>
            <a:r>
              <a:rPr lang="en-US" altLang="hu-HU" sz="2000" b="1" dirty="0" err="1">
                <a:latin typeface="Arial Black" pitchFamily="34" charset="0"/>
              </a:rPr>
              <a:t>int</a:t>
            </a:r>
            <a:r>
              <a:rPr lang="en-US" altLang="hu-HU" sz="2000" b="1" dirty="0">
                <a:latin typeface="Arial Black" pitchFamily="34" charset="0"/>
              </a:rPr>
              <a:t> a = </a:t>
            </a:r>
            <a:r>
              <a:rPr lang="en-US" altLang="hu-HU" sz="2000" b="1" dirty="0" err="1">
                <a:latin typeface="Arial Black" pitchFamily="34" charset="0"/>
              </a:rPr>
              <a:t>int.Parse</a:t>
            </a:r>
            <a:r>
              <a:rPr lang="en-US" altLang="hu-HU" sz="2000" b="1" dirty="0">
                <a:latin typeface="Arial Black" pitchFamily="34" charset="0"/>
              </a:rPr>
              <a:t>( </a:t>
            </a:r>
            <a:r>
              <a:rPr lang="en-US" altLang="hu-HU" sz="2000" b="1" dirty="0" err="1">
                <a:latin typeface="Arial Black" pitchFamily="34" charset="0"/>
              </a:rPr>
              <a:t>Console.ReadLine</a:t>
            </a:r>
            <a:r>
              <a:rPr lang="en-US" altLang="hu-HU" sz="2000" b="1" dirty="0">
                <a:latin typeface="Arial Black" pitchFamily="34" charset="0"/>
              </a:rPr>
              <a:t>() );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Arial Black" pitchFamily="34" charset="0"/>
              </a:rPr>
              <a:t>	</a:t>
            </a:r>
            <a:r>
              <a:rPr lang="en-US" altLang="hu-HU" sz="2000" b="1" dirty="0">
                <a:solidFill>
                  <a:srgbClr val="C00000"/>
                </a:solidFill>
                <a:latin typeface="Arial Black" pitchFamily="34" charset="0"/>
              </a:rPr>
              <a:t>if</a:t>
            </a:r>
            <a:r>
              <a:rPr lang="en-US" altLang="hu-HU" sz="2000" b="1" dirty="0">
                <a:latin typeface="Arial Black" pitchFamily="34" charset="0"/>
              </a:rPr>
              <a:t> ( </a:t>
            </a:r>
            <a:r>
              <a:rPr lang="en-US" altLang="hu-HU" sz="2000" b="1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a&lt;0</a:t>
            </a:r>
            <a:r>
              <a:rPr lang="en-US" altLang="hu-HU" sz="2000" b="1" dirty="0">
                <a:latin typeface="Arial Black" pitchFamily="34" charset="0"/>
              </a:rPr>
              <a:t> ) …	</a:t>
            </a:r>
          </a:p>
          <a:p>
            <a:pPr>
              <a:spcBef>
                <a:spcPct val="20000"/>
              </a:spcBef>
            </a:pPr>
            <a:r>
              <a:rPr lang="en-US" altLang="hu-HU" sz="2000" b="1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50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Logikai operátorok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76672"/>
          </a:xfrm>
        </p:spPr>
        <p:txBody>
          <a:bodyPr/>
          <a:lstStyle/>
          <a:p>
            <a:pPr marL="0" indent="0">
              <a:buNone/>
            </a:pPr>
            <a:r>
              <a:rPr lang="hu-HU" u="sng" dirty="0" smtClean="0"/>
              <a:t>A cél:</a:t>
            </a:r>
            <a:r>
              <a:rPr lang="hu-HU" dirty="0" smtClean="0"/>
              <a:t> hogy </a:t>
            </a:r>
            <a:r>
              <a:rPr lang="hu-HU" b="1" dirty="0" smtClean="0"/>
              <a:t>összetett</a:t>
            </a:r>
            <a:r>
              <a:rPr lang="hu-HU" dirty="0" smtClean="0"/>
              <a:t> feltételek írjunk.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6239968"/>
              </p:ext>
            </p:extLst>
          </p:nvPr>
        </p:nvGraphicFramePr>
        <p:xfrm>
          <a:off x="457200" y="2480280"/>
          <a:ext cx="8229600" cy="3688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3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logikai</a:t>
                      </a:r>
                      <a:r>
                        <a:rPr lang="hu-HU" sz="2800" b="1" baseline="0" dirty="0" smtClean="0"/>
                        <a:t> és</a:t>
                      </a:r>
                      <a:r>
                        <a:rPr lang="hu-HU" sz="2800" b="1" dirty="0" smtClean="0"/>
                        <a:t> (</a:t>
                      </a:r>
                      <a:r>
                        <a:rPr lang="hu-HU" sz="2800" b="1" dirty="0" err="1" smtClean="0"/>
                        <a:t>konjunkció</a:t>
                      </a:r>
                      <a:r>
                        <a:rPr lang="hu-HU" sz="2800" b="1" dirty="0" smtClean="0"/>
                        <a:t>)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err="1" smtClean="0"/>
                        <a:t>false</a:t>
                      </a:r>
                      <a:r>
                        <a:rPr lang="hu-HU" sz="2800" b="1" dirty="0" smtClean="0"/>
                        <a:t> &amp;&amp; </a:t>
                      </a:r>
                      <a:r>
                        <a:rPr lang="hu-HU" sz="2800" b="1" dirty="0" err="1" smtClean="0"/>
                        <a:t>false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false</a:t>
                      </a:r>
                      <a:endParaRPr lang="hu-HU" sz="2800" b="1" dirty="0" smtClean="0"/>
                    </a:p>
                    <a:p>
                      <a:r>
                        <a:rPr lang="hu-HU" sz="2800" b="1" dirty="0" err="1" smtClean="0"/>
                        <a:t>false</a:t>
                      </a:r>
                      <a:r>
                        <a:rPr lang="hu-HU" sz="2800" b="1" dirty="0" smtClean="0"/>
                        <a:t> &amp;&amp; </a:t>
                      </a:r>
                      <a:r>
                        <a:rPr lang="hu-HU" sz="2800" b="1" dirty="0" err="1" smtClean="0"/>
                        <a:t>true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false</a:t>
                      </a:r>
                      <a:endParaRPr lang="hu-HU" sz="2800" b="1" dirty="0" smtClean="0"/>
                    </a:p>
                    <a:p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 &amp;&amp; </a:t>
                      </a:r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true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 == </a:t>
                      </a:r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true</a:t>
                      </a:r>
                      <a:endParaRPr lang="hu-HU" sz="28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>
                          <a:solidFill>
                            <a:schemeClr val="dk1"/>
                          </a:solidFill>
                        </a:rPr>
                        <a:t>||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logikai</a:t>
                      </a:r>
                      <a:r>
                        <a:rPr lang="hu-HU" sz="2800" b="1" baseline="0" dirty="0" smtClean="0"/>
                        <a:t> vagy</a:t>
                      </a:r>
                      <a:r>
                        <a:rPr lang="hu-HU" sz="2800" b="1" dirty="0" smtClean="0"/>
                        <a:t> (</a:t>
                      </a:r>
                      <a:r>
                        <a:rPr lang="hu-HU" sz="2800" b="1" dirty="0" err="1" smtClean="0"/>
                        <a:t>diszjunkció</a:t>
                      </a:r>
                      <a:r>
                        <a:rPr lang="hu-HU" sz="2800" b="1" dirty="0" smtClean="0"/>
                        <a:t>)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false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 || </a:t>
                      </a:r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false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 == </a:t>
                      </a:r>
                      <a:r>
                        <a:rPr lang="hu-HU" sz="2800" b="1" dirty="0" err="1" smtClean="0">
                          <a:solidFill>
                            <a:srgbClr val="C00000"/>
                          </a:solidFill>
                        </a:rPr>
                        <a:t>false</a:t>
                      </a:r>
                      <a:endParaRPr lang="hu-HU" sz="2800" b="1" dirty="0" smtClean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hu-HU" sz="2800" b="1" dirty="0" err="1" smtClean="0"/>
                        <a:t>false</a:t>
                      </a:r>
                      <a:r>
                        <a:rPr lang="hu-HU" sz="2800" b="1" dirty="0" smtClean="0"/>
                        <a:t> 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||</a:t>
                      </a:r>
                      <a:r>
                        <a:rPr lang="hu-HU" sz="2800" b="1" dirty="0" smtClean="0"/>
                        <a:t> </a:t>
                      </a:r>
                      <a:r>
                        <a:rPr lang="hu-HU" sz="2800" b="1" dirty="0" err="1" smtClean="0"/>
                        <a:t>true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true</a:t>
                      </a:r>
                      <a:endParaRPr lang="hu-HU" sz="2800" b="1" dirty="0" smtClean="0"/>
                    </a:p>
                    <a:p>
                      <a:r>
                        <a:rPr lang="hu-HU" sz="2800" b="1" dirty="0" err="1" smtClean="0"/>
                        <a:t>true</a:t>
                      </a:r>
                      <a:r>
                        <a:rPr lang="hu-HU" sz="2800" b="1" dirty="0" smtClean="0"/>
                        <a:t> </a:t>
                      </a:r>
                      <a:r>
                        <a:rPr lang="hu-HU" sz="2800" b="1" dirty="0" smtClean="0">
                          <a:solidFill>
                            <a:srgbClr val="C00000"/>
                          </a:solidFill>
                        </a:rPr>
                        <a:t>||</a:t>
                      </a:r>
                      <a:r>
                        <a:rPr lang="hu-HU" sz="2800" b="1" dirty="0" smtClean="0"/>
                        <a:t> </a:t>
                      </a:r>
                      <a:r>
                        <a:rPr lang="hu-HU" sz="2800" b="1" dirty="0" err="1" smtClean="0"/>
                        <a:t>true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true</a:t>
                      </a:r>
                      <a:endParaRPr lang="hu-HU" sz="2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800" b="1" dirty="0" smtClean="0">
                          <a:solidFill>
                            <a:schemeClr val="dk1"/>
                          </a:solidFill>
                        </a:rPr>
                        <a:t>!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nem (negáció)</a:t>
                      </a:r>
                      <a:endParaRPr lang="hu-HU" sz="2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800" b="1" dirty="0" smtClean="0"/>
                        <a:t>!</a:t>
                      </a:r>
                      <a:r>
                        <a:rPr lang="hu-HU" sz="2800" b="1" dirty="0" err="1" smtClean="0"/>
                        <a:t>false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true</a:t>
                      </a:r>
                      <a:endParaRPr lang="hu-HU" sz="2800" b="1" dirty="0" smtClean="0"/>
                    </a:p>
                    <a:p>
                      <a:r>
                        <a:rPr lang="hu-HU" sz="2800" b="1" dirty="0" smtClean="0"/>
                        <a:t>!</a:t>
                      </a:r>
                      <a:r>
                        <a:rPr lang="hu-HU" sz="2800" b="1" dirty="0" err="1" smtClean="0"/>
                        <a:t>true</a:t>
                      </a:r>
                      <a:r>
                        <a:rPr lang="hu-HU" sz="2800" b="1" dirty="0" smtClean="0"/>
                        <a:t> == </a:t>
                      </a:r>
                      <a:r>
                        <a:rPr lang="hu-HU" sz="2800" b="1" dirty="0" err="1" smtClean="0"/>
                        <a:t>false</a:t>
                      </a:r>
                      <a:endParaRPr lang="hu-HU" sz="2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 kiértékelése</a:t>
            </a:r>
            <a:endParaRPr lang="hu-HU" dirty="0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457201" y="1371601"/>
            <a:ext cx="2818656" cy="833263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dirty="0">
                <a:latin typeface="Arial Black" panose="020B0A04020102020204" pitchFamily="34" charset="0"/>
                <a:cs typeface="Courier New" panose="02070309020205020404" pitchFamily="49" charset="0"/>
              </a:rPr>
              <a:t>int a = -1;</a:t>
            </a:r>
          </a:p>
          <a:p>
            <a:pPr>
              <a:spcBef>
                <a:spcPct val="20000"/>
              </a:spcBef>
            </a:pPr>
            <a:r>
              <a:rPr lang="hu-HU" altLang="hu-HU" sz="2000" dirty="0">
                <a:latin typeface="Arial Black" panose="020B0A04020102020204" pitchFamily="34" charset="0"/>
                <a:cs typeface="Courier New" panose="02070309020205020404" pitchFamily="49" charset="0"/>
              </a:rPr>
              <a:t>int b = 10;</a:t>
            </a: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467667" y="2781300"/>
            <a:ext cx="4824413" cy="64770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hu-HU" altLang="hu-HU" sz="2400" b="1" dirty="0" err="1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( a&lt;0  &amp;&amp;  b!=100 )  …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043608" y="3501008"/>
            <a:ext cx="585417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63875" y="3501008"/>
            <a:ext cx="1223963" cy="3762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43608" y="3933056"/>
            <a:ext cx="2879725" cy="3762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67667" y="4565303"/>
            <a:ext cx="4824413" cy="64770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hu-HU" altLang="hu-HU" sz="2400" b="1" dirty="0" err="1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( </a:t>
            </a:r>
            <a:r>
              <a:rPr lang="hu-HU" altLang="hu-HU" sz="2400" b="1" dirty="0" smtClean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a&gt;0  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&amp;&amp;  b!=100 )  …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043608" y="5285011"/>
            <a:ext cx="631391" cy="369332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63875" y="5285011"/>
            <a:ext cx="1223963" cy="3762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43608" y="5717059"/>
            <a:ext cx="2879725" cy="376237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7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Feltétel rövidzár kiértékelése</a:t>
            </a:r>
            <a:endParaRPr lang="hu-HU" dirty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467667" y="4565303"/>
            <a:ext cx="4824413" cy="64770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hu-HU" altLang="hu-HU" sz="2400" b="1" dirty="0" err="1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if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 ( a&lt;0  </a:t>
            </a:r>
            <a:r>
              <a:rPr lang="hu-HU" altLang="hu-HU" sz="2400" b="1" dirty="0" smtClean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||  </a:t>
            </a:r>
            <a:r>
              <a:rPr lang="hu-HU" altLang="hu-HU" sz="2400" b="1" dirty="0">
                <a:solidFill>
                  <a:srgbClr val="00330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b!=100 )  …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663875" y="5285011"/>
            <a:ext cx="1223963" cy="376237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altLang="hu-HU" b="1" dirty="0" smtClean="0">
                <a:solidFill>
                  <a:schemeClr val="bg1"/>
                </a:solidFill>
              </a:rPr>
              <a:t>???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4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logikai művelet eredménye sokszor előre kiszámítható</a:t>
            </a:r>
            <a:endParaRPr lang="hu-HU" dirty="0"/>
          </a:p>
          <a:p>
            <a:r>
              <a:rPr lang="hu-HU" u="sng" dirty="0" smtClean="0"/>
              <a:t>C#</a:t>
            </a:r>
            <a:r>
              <a:rPr lang="hu-HU" u="sng" dirty="0" err="1" smtClean="0"/>
              <a:t>-ban</a:t>
            </a:r>
            <a:r>
              <a:rPr lang="hu-HU" u="sng" dirty="0" smtClean="0"/>
              <a:t>:</a:t>
            </a:r>
            <a:r>
              <a:rPr lang="hu-HU" dirty="0" smtClean="0"/>
              <a:t> a feltétel balról jobbra értékelődik ki, csak </a:t>
            </a:r>
            <a:r>
              <a:rPr lang="hu-HU" b="1" dirty="0" smtClean="0"/>
              <a:t>addig a pontig</a:t>
            </a:r>
            <a:r>
              <a:rPr lang="hu-HU" dirty="0" smtClean="0"/>
              <a:t>, ahol az érték már egyértelműen meghatározható</a:t>
            </a:r>
            <a:endParaRPr lang="hu-HU" dirty="0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043608" y="5301208"/>
            <a:ext cx="585417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043608" y="5733256"/>
            <a:ext cx="2879725" cy="376237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07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686</Words>
  <Application>Microsoft Office PowerPoint</Application>
  <PresentationFormat>Diavetítés a képernyőre (4:3 oldalarány)</PresentationFormat>
  <Paragraphs>220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Szelekció – programozási szerkezet</vt:lpstr>
      <vt:lpstr>Szelekció fajtái</vt:lpstr>
      <vt:lpstr>Kétirányú elágazás – if utasítás</vt:lpstr>
      <vt:lpstr>Kétirányú elágazás – if utasítás</vt:lpstr>
      <vt:lpstr>Relációs operátorok</vt:lpstr>
      <vt:lpstr>Logikai operátorok</vt:lpstr>
      <vt:lpstr>Feltétel kiértékelése</vt:lpstr>
      <vt:lpstr>Feltétel rövidzár kiértékelése</vt:lpstr>
      <vt:lpstr>Feltétel rövidzár kiértékelése</vt:lpstr>
      <vt:lpstr>Kétirányú elágazás – if-else utasítás</vt:lpstr>
      <vt:lpstr>Kétirányú elágazás – if-else utasítás</vt:lpstr>
      <vt:lpstr>Többirányú elágazás</vt:lpstr>
      <vt:lpstr>Többirányú elágazás if – else if – else szerkezet</vt:lpstr>
      <vt:lpstr>Többirányú elágazás if-else szerkezet</vt:lpstr>
      <vt:lpstr>Többirányú elágazás switch utasítás</vt:lpstr>
      <vt:lpstr>Többirányú elágazás switch utasítás</vt:lpstr>
      <vt:lpstr>Többirányú elágazás switch utasítás</vt:lpstr>
      <vt:lpstr>Többirányú elágazás switch utasítás</vt:lpstr>
      <vt:lpstr>Többirányú elágazás switch utasítás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260</cp:revision>
  <dcterms:created xsi:type="dcterms:W3CDTF">2014-03-03T11:13:53Z</dcterms:created>
  <dcterms:modified xsi:type="dcterms:W3CDTF">2017-10-11T18:19:11Z</dcterms:modified>
</cp:coreProperties>
</file>