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6"/>
  </p:notesMasterIdLst>
  <p:sldIdLst>
    <p:sldId id="256" r:id="rId2"/>
    <p:sldId id="258" r:id="rId3"/>
    <p:sldId id="296" r:id="rId4"/>
    <p:sldId id="297" r:id="rId5"/>
    <p:sldId id="298" r:id="rId6"/>
    <p:sldId id="299" r:id="rId7"/>
    <p:sldId id="283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éma alapján készült stílus 2 – 1. jelölőszín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Világos stílus 3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06799F8-075E-4A3A-A7F6-7FBC6576F1A4}" styleName="Téma alapján készült stílus 2 – 3. jelölőszín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Világos stílus 3 – 6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Közepesen sötét stílus 4 – 2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Közepesen sötét stílus 4 – 6. jelölőszín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Közepesen sötét stílu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65" d="100"/>
          <a:sy n="65" d="100"/>
        </p:scale>
        <p:origin x="5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2017. 10. 13.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2017. 10. 13.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2017. 10. 13.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Magasszintű</a:t>
            </a:r>
            <a:r>
              <a:rPr lang="hu-HU" dirty="0"/>
              <a:t> programozási nyelvek</a:t>
            </a:r>
            <a:r>
              <a:rPr lang="en-US" dirty="0"/>
              <a:t> I.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Ciklusok</a:t>
            </a:r>
            <a:endParaRPr lang="en-US" dirty="0"/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/>
              <a:t>Kovásznai</a:t>
            </a:r>
            <a:r>
              <a:rPr lang="hu-HU" i="1" dirty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 smtClean="0"/>
              <a:t>do-while</a:t>
            </a:r>
            <a:r>
              <a:rPr lang="hu-HU" dirty="0" smtClean="0"/>
              <a:t> ciklus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1296144"/>
          </a:xfrm>
        </p:spPr>
        <p:txBody>
          <a:bodyPr/>
          <a:lstStyle/>
          <a:p>
            <a:r>
              <a:rPr lang="hu-HU" dirty="0" smtClean="0"/>
              <a:t>Addig fut, amíg a feltétel </a:t>
            </a:r>
            <a:r>
              <a:rPr lang="hu-HU" b="1" dirty="0" err="1" smtClean="0"/>
              <a:t>true</a:t>
            </a:r>
            <a:r>
              <a:rPr lang="hu-HU" dirty="0" smtClean="0"/>
              <a:t>.</a:t>
            </a:r>
          </a:p>
          <a:p>
            <a:r>
              <a:rPr lang="hu-HU" dirty="0"/>
              <a:t>A feltételt ciklustörzs lefutása </a:t>
            </a:r>
            <a:r>
              <a:rPr lang="hu-HU" b="1" dirty="0" smtClean="0"/>
              <a:t>után</a:t>
            </a:r>
            <a:r>
              <a:rPr lang="hu-HU" dirty="0" smtClean="0"/>
              <a:t> </a:t>
            </a:r>
            <a:r>
              <a:rPr lang="hu-HU" dirty="0"/>
              <a:t>teszteljük.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179512" y="1561654"/>
            <a:ext cx="8507288" cy="9312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32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 </a:t>
            </a:r>
            <a:r>
              <a:rPr lang="hu-HU" sz="3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u-H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kerekített téglalap 4"/>
          <p:cNvSpPr/>
          <p:nvPr/>
        </p:nvSpPr>
        <p:spPr>
          <a:xfrm>
            <a:off x="1475656" y="5296301"/>
            <a:ext cx="1728192" cy="8209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feltétel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6" name="Folyamatábra: Előírt feldolgozás 5"/>
          <p:cNvSpPr/>
          <p:nvPr/>
        </p:nvSpPr>
        <p:spPr>
          <a:xfrm>
            <a:off x="5508104" y="5293225"/>
            <a:ext cx="2232248" cy="824026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utasítás</a:t>
            </a:r>
            <a:endParaRPr lang="hu-HU" sz="2400" b="1" dirty="0">
              <a:solidFill>
                <a:schemeClr val="tx1"/>
              </a:solidFill>
            </a:endParaRPr>
          </a:p>
        </p:txBody>
      </p:sp>
      <p:cxnSp>
        <p:nvCxnSpPr>
          <p:cNvPr id="7" name="Görbe összekötő 6"/>
          <p:cNvCxnSpPr>
            <a:stCxn id="5" idx="2"/>
            <a:endCxn id="6" idx="2"/>
          </p:cNvCxnSpPr>
          <p:nvPr/>
        </p:nvCxnSpPr>
        <p:spPr>
          <a:xfrm rot="16200000" flipH="1">
            <a:off x="4481990" y="3975013"/>
            <a:ext cx="12700" cy="4284476"/>
          </a:xfrm>
          <a:prstGeom prst="curvedConnector3">
            <a:avLst>
              <a:gd name="adj1" fmla="val 180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örbe összekötő 7"/>
          <p:cNvCxnSpPr>
            <a:stCxn id="6" idx="0"/>
            <a:endCxn id="5" idx="0"/>
          </p:cNvCxnSpPr>
          <p:nvPr/>
        </p:nvCxnSpPr>
        <p:spPr>
          <a:xfrm rot="16200000" flipH="1" flipV="1">
            <a:off x="4480452" y="3152525"/>
            <a:ext cx="3076" cy="4284476"/>
          </a:xfrm>
          <a:prstGeom prst="curvedConnector3">
            <a:avLst>
              <a:gd name="adj1" fmla="val -743173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4067944" y="593427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solidFill>
                  <a:srgbClr val="FFFF00"/>
                </a:solidFill>
              </a:rPr>
              <a:t>true</a:t>
            </a:r>
            <a:endParaRPr lang="hu-HU" sz="2000" b="1" dirty="0">
              <a:solidFill>
                <a:srgbClr val="FFFF00"/>
              </a:solidFill>
            </a:endParaRPr>
          </a:p>
        </p:txBody>
      </p:sp>
      <p:cxnSp>
        <p:nvCxnSpPr>
          <p:cNvPr id="10" name="Görbe összekötő 9"/>
          <p:cNvCxnSpPr>
            <a:stCxn id="5" idx="2"/>
          </p:cNvCxnSpPr>
          <p:nvPr/>
        </p:nvCxnSpPr>
        <p:spPr>
          <a:xfrm rot="5400000">
            <a:off x="1739662" y="6141277"/>
            <a:ext cx="624117" cy="576064"/>
          </a:xfrm>
          <a:prstGeom prst="curvedConnector3">
            <a:avLst>
              <a:gd name="adj1" fmla="val 5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1115616" y="622925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solidFill>
                  <a:srgbClr val="FFFF00"/>
                </a:solidFill>
              </a:rPr>
              <a:t>false</a:t>
            </a:r>
            <a:endParaRPr lang="hu-HU" sz="2000" b="1" dirty="0">
              <a:solidFill>
                <a:srgbClr val="FFFF00"/>
              </a:solidFill>
            </a:endParaRPr>
          </a:p>
        </p:txBody>
      </p:sp>
      <p:cxnSp>
        <p:nvCxnSpPr>
          <p:cNvPr id="12" name="Görbe összekötő 11"/>
          <p:cNvCxnSpPr>
            <a:endCxn id="6" idx="0"/>
          </p:cNvCxnSpPr>
          <p:nvPr/>
        </p:nvCxnSpPr>
        <p:spPr>
          <a:xfrm rot="5400000">
            <a:off x="6286183" y="4703151"/>
            <a:ext cx="928119" cy="252028"/>
          </a:xfrm>
          <a:prstGeom prst="curvedConnector3">
            <a:avLst>
              <a:gd name="adj1" fmla="val 50000"/>
            </a:avLst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50800" dir="2700000" algn="tl" rotWithShape="0">
              <a:prstClr val="black">
                <a:alpha val="62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79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do-while</a:t>
            </a:r>
            <a:r>
              <a:rPr lang="hu-HU" dirty="0"/>
              <a:t> ciklus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27088" y="2565400"/>
            <a:ext cx="7561262" cy="3959225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sz="2800" b="1" dirty="0" err="1" smtClean="0">
                <a:latin typeface="Arial Black" pitchFamily="34" charset="0"/>
              </a:rPr>
              <a:t>do</a:t>
            </a:r>
            <a:endParaRPr lang="hu-HU" sz="2800" b="1" dirty="0" smtClean="0">
              <a:latin typeface="Arial Black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800" b="1" dirty="0" smtClean="0">
                <a:latin typeface="Arial Black" pitchFamily="34" charset="0"/>
              </a:rPr>
              <a:t>{</a:t>
            </a:r>
            <a:endParaRPr lang="hu-HU" sz="28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800" b="1" dirty="0">
                <a:latin typeface="Arial Black" pitchFamily="34" charset="0"/>
              </a:rPr>
              <a:t>	   </a:t>
            </a:r>
            <a:r>
              <a:rPr lang="hu-HU" sz="2800" b="1" dirty="0" smtClean="0">
                <a:latin typeface="Arial Black" pitchFamily="34" charset="0"/>
              </a:rPr>
              <a:t>utasítás;</a:t>
            </a:r>
            <a:endParaRPr lang="hu-HU" sz="28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800" b="1" dirty="0">
                <a:latin typeface="Arial Black" pitchFamily="34" charset="0"/>
              </a:rPr>
              <a:t>	   utasítás;</a:t>
            </a:r>
          </a:p>
          <a:p>
            <a:pPr>
              <a:spcBef>
                <a:spcPct val="20000"/>
              </a:spcBef>
              <a:defRPr/>
            </a:pPr>
            <a:r>
              <a:rPr lang="hu-HU" sz="2800" b="1" dirty="0" smtClean="0">
                <a:latin typeface="Arial Black" pitchFamily="34" charset="0"/>
              </a:rPr>
              <a:t>}</a:t>
            </a:r>
          </a:p>
          <a:p>
            <a:pPr>
              <a:spcBef>
                <a:spcPct val="20000"/>
              </a:spcBef>
              <a:defRPr/>
            </a:pPr>
            <a:r>
              <a:rPr lang="hu-HU" sz="2800" b="1" dirty="0" err="1">
                <a:latin typeface="Arial Black" pitchFamily="34" charset="0"/>
              </a:rPr>
              <a:t>while</a:t>
            </a:r>
            <a:r>
              <a:rPr lang="hu-HU" sz="2800" b="1" dirty="0">
                <a:latin typeface="Arial Black" pitchFamily="34" charset="0"/>
              </a:rPr>
              <a:t> </a:t>
            </a:r>
            <a:r>
              <a:rPr lang="hu-HU" sz="2800" b="1" dirty="0" smtClean="0">
                <a:latin typeface="Arial Black" pitchFamily="34" charset="0"/>
              </a:rPr>
              <a:t>(feltétel);</a:t>
            </a:r>
            <a:endParaRPr lang="hu-HU" sz="28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800" b="1" dirty="0" smtClean="0">
                <a:latin typeface="Arial Black" pitchFamily="34" charset="0"/>
              </a:rPr>
              <a:t>következő </a:t>
            </a:r>
            <a:r>
              <a:rPr lang="hu-HU" sz="2800" b="1" dirty="0">
                <a:latin typeface="Arial Black" pitchFamily="34" charset="0"/>
              </a:rPr>
              <a:t>utasítás;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900113" y="2781300"/>
            <a:ext cx="6769100" cy="431800"/>
          </a:xfrm>
          <a:prstGeom prst="rect">
            <a:avLst/>
          </a:prstGeom>
          <a:solidFill>
            <a:srgbClr val="FFFFFF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hu-HU" altLang="hu-HU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4860032" y="5373216"/>
            <a:ext cx="1620957" cy="36933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/>
              <a:t>true</a:t>
            </a:r>
            <a:r>
              <a:rPr lang="hu-HU" altLang="hu-HU" b="1" dirty="0" smtClean="0"/>
              <a:t>?   </a:t>
            </a:r>
            <a:r>
              <a:rPr lang="hu-HU" altLang="hu-HU" b="1" dirty="0" err="1" smtClean="0"/>
              <a:t>false</a:t>
            </a:r>
            <a:r>
              <a:rPr lang="hu-HU" altLang="hu-HU" b="1" dirty="0" smtClean="0"/>
              <a:t>?</a:t>
            </a:r>
            <a:endParaRPr lang="hu-HU" altLang="hu-HU" b="1" dirty="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4906938" y="5381666"/>
            <a:ext cx="620683" cy="36933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>
                <a:solidFill>
                  <a:schemeClr val="bg1"/>
                </a:solidFill>
              </a:rPr>
              <a:t>true</a:t>
            </a:r>
            <a:endParaRPr lang="hu-HU" altLang="hu-HU" b="1" dirty="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770538" y="5394366"/>
            <a:ext cx="710451" cy="3693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>
                <a:solidFill>
                  <a:schemeClr val="bg1"/>
                </a:solidFill>
              </a:rPr>
              <a:t>false</a:t>
            </a:r>
            <a:endParaRPr lang="hu-HU" alt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74746E-6 L 3.61111E-6 0.157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15726 L 3.61111E-6 0.23081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23081 L 3.61111E-6 0.3776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37766 L 3.61111E-6 -2.74746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4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74746E-6 L 3.61111E-6 0.1572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15726 L 3.61111E-6 0.23081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4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23081 L 3.61111E-6 0.37766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33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4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37766 L 3.61111E-6 0.45097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3" animBg="1"/>
      <p:bldP spid="18" grpId="4" animBg="1"/>
      <p:bldP spid="18" grpId="6" animBg="1"/>
      <p:bldP spid="18" grpId="7" animBg="1"/>
      <p:bldP spid="18" grpId="8" animBg="1"/>
      <p:bldP spid="18" grpId="9" animBg="1"/>
      <p:bldP spid="17" grpId="0" animBg="1"/>
      <p:bldP spid="17" grpId="1" animBg="1"/>
      <p:bldP spid="17" grpId="2" animBg="1"/>
      <p:bldP spid="17" grpId="3" animBg="1"/>
      <p:bldP spid="15" grpId="0" animBg="1"/>
      <p:bldP spid="15" grpId="1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do-while</a:t>
            </a:r>
            <a:r>
              <a:rPr lang="hu-HU" dirty="0" smtClean="0"/>
              <a:t> ciklus példa</a:t>
            </a:r>
            <a:endParaRPr lang="hu-HU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683569" y="1700808"/>
            <a:ext cx="7704856" cy="3240360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int </a:t>
            </a:r>
            <a:r>
              <a:rPr lang="hu-HU" altLang="hu-HU" sz="2000" b="1" dirty="0" smtClean="0">
                <a:latin typeface="Arial Black" pitchFamily="34" charset="0"/>
              </a:rPr>
              <a:t>x;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solidFill>
                  <a:srgbClr val="C00000"/>
                </a:solidFill>
                <a:latin typeface="Arial Black" pitchFamily="34" charset="0"/>
              </a:rPr>
              <a:t>do</a:t>
            </a:r>
            <a:endParaRPr lang="hu-HU" altLang="hu-HU" sz="2000" b="1" dirty="0">
              <a:solidFill>
                <a:srgbClr val="C00000"/>
              </a:solidFill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  </a:t>
            </a:r>
            <a:r>
              <a:rPr lang="hu-HU" altLang="hu-HU" sz="2000" b="1" dirty="0" err="1">
                <a:latin typeface="Arial Black" pitchFamily="34" charset="0"/>
              </a:rPr>
              <a:t>Console.Write</a:t>
            </a:r>
            <a:r>
              <a:rPr lang="hu-HU" altLang="hu-HU" sz="2000" b="1" dirty="0">
                <a:latin typeface="Arial Black" pitchFamily="34" charset="0"/>
              </a:rPr>
              <a:t>(„ Írj be egy pozitív számot!");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  </a:t>
            </a:r>
            <a:r>
              <a:rPr lang="hu-HU" altLang="hu-HU" sz="2000" b="1" dirty="0" smtClean="0">
                <a:latin typeface="Arial Black" pitchFamily="34" charset="0"/>
              </a:rPr>
              <a:t>x </a:t>
            </a:r>
            <a:r>
              <a:rPr lang="hu-HU" altLang="hu-HU" sz="2000" b="1" dirty="0">
                <a:latin typeface="Arial Black" pitchFamily="34" charset="0"/>
              </a:rPr>
              <a:t>= </a:t>
            </a:r>
            <a:r>
              <a:rPr lang="hu-HU" altLang="hu-HU" sz="2000" b="1" dirty="0" err="1">
                <a:latin typeface="Arial Black" pitchFamily="34" charset="0"/>
              </a:rPr>
              <a:t>int.Parse</a:t>
            </a:r>
            <a:r>
              <a:rPr lang="hu-HU" altLang="hu-HU" sz="2000" b="1" dirty="0">
                <a:latin typeface="Arial Black" pitchFamily="34" charset="0"/>
              </a:rPr>
              <a:t>(</a:t>
            </a:r>
            <a:r>
              <a:rPr lang="hu-HU" altLang="hu-HU" sz="2000" b="1" dirty="0" err="1">
                <a:latin typeface="Arial Black" pitchFamily="34" charset="0"/>
              </a:rPr>
              <a:t>Console.ReadLine</a:t>
            </a:r>
            <a:r>
              <a:rPr lang="hu-HU" altLang="hu-HU" sz="2000" b="1" dirty="0">
                <a:latin typeface="Arial Black" pitchFamily="34" charset="0"/>
              </a:rPr>
              <a:t>());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} </a:t>
            </a:r>
            <a:r>
              <a:rPr lang="hu-HU" sz="2000" b="1" dirty="0" err="1">
                <a:solidFill>
                  <a:srgbClr val="C00000"/>
                </a:solidFill>
                <a:latin typeface="Arial Black" pitchFamily="34" charset="0"/>
              </a:rPr>
              <a:t>while</a:t>
            </a:r>
            <a:r>
              <a:rPr lang="hu-HU" sz="2000" b="1" dirty="0">
                <a:solidFill>
                  <a:srgbClr val="C00000"/>
                </a:solidFill>
                <a:latin typeface="Arial Black" pitchFamily="34" charset="0"/>
              </a:rPr>
              <a:t> </a:t>
            </a:r>
            <a:r>
              <a:rPr lang="hu-HU" sz="2000" b="1" dirty="0" smtClean="0">
                <a:solidFill>
                  <a:srgbClr val="C00000"/>
                </a:solidFill>
                <a:latin typeface="Arial Black" pitchFamily="34" charset="0"/>
              </a:rPr>
              <a:t>(x &lt;= 0)</a:t>
            </a:r>
            <a:r>
              <a:rPr lang="hu-HU" sz="2000" b="1" dirty="0" smtClean="0">
                <a:latin typeface="Arial Black" pitchFamily="34" charset="0"/>
              </a:rPr>
              <a:t>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err="1">
                <a:latin typeface="Arial Black" pitchFamily="34" charset="0"/>
              </a:rPr>
              <a:t>Console.WriteLine</a:t>
            </a:r>
            <a:r>
              <a:rPr lang="hu-HU" altLang="hu-HU" sz="2000" b="1" dirty="0">
                <a:latin typeface="Arial Black" pitchFamily="34" charset="0"/>
              </a:rPr>
              <a:t>(„ A szám kétszerese = {0</a:t>
            </a:r>
            <a:r>
              <a:rPr lang="hu-HU" altLang="hu-HU" sz="2000" b="1" dirty="0" smtClean="0">
                <a:latin typeface="Arial Black" pitchFamily="34" charset="0"/>
              </a:rPr>
              <a:t>}", x*2</a:t>
            </a:r>
            <a:r>
              <a:rPr lang="hu-HU" altLang="hu-HU" sz="2000" b="1" dirty="0">
                <a:latin typeface="Arial Black" pitchFamily="34" charset="0"/>
              </a:rPr>
              <a:t>);</a:t>
            </a:r>
            <a:endParaRPr lang="hu-HU" altLang="hu-HU" b="1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648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 ciklusmag min. egyszer lefut!</a:t>
            </a:r>
          </a:p>
        </p:txBody>
      </p:sp>
    </p:spTree>
    <p:extLst>
      <p:ext uri="{BB962C8B-B14F-4D97-AF65-F5344CB8AC3E}">
        <p14:creationId xmlns:p14="http://schemas.microsoft.com/office/powerpoint/2010/main" val="200398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 smtClean="0"/>
              <a:t>for</a:t>
            </a:r>
            <a:r>
              <a:rPr lang="hu-HU" dirty="0" smtClean="0"/>
              <a:t> ciklus</a:t>
            </a: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79512" y="1561654"/>
            <a:ext cx="8507288" cy="9312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inic</a:t>
            </a:r>
            <a:r>
              <a:rPr lang="hu-HU" sz="32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felt; lép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utasítás;</a:t>
            </a:r>
            <a:endParaRPr lang="hu-H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457200" y="3320742"/>
            <a:ext cx="2314600" cy="1631216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sz="2000" b="1" i="1" dirty="0" smtClean="0"/>
              <a:t>Inicializálás</a:t>
            </a:r>
            <a:r>
              <a:rPr lang="hu-HU" altLang="hu-HU" sz="2000" i="1" dirty="0" smtClean="0"/>
              <a:t>:</a:t>
            </a:r>
            <a:endParaRPr lang="hu-HU" altLang="hu-HU" sz="2000" i="1" dirty="0"/>
          </a:p>
          <a:p>
            <a:pPr eaLnBrk="1" hangingPunct="1"/>
            <a:r>
              <a:rPr lang="hu-HU" altLang="hu-HU" sz="2000" i="1" dirty="0" smtClean="0"/>
              <a:t>Általában változó értékadás.</a:t>
            </a:r>
            <a:br>
              <a:rPr lang="hu-HU" altLang="hu-HU" sz="2000" i="1" dirty="0" smtClean="0"/>
            </a:br>
            <a:r>
              <a:rPr lang="hu-HU" altLang="hu-HU" sz="2000" i="1" dirty="0" smtClean="0"/>
              <a:t>Csak egyszer fut le.</a:t>
            </a:r>
            <a:endParaRPr lang="hu-HU" altLang="hu-HU" sz="2000" b="1" i="1" dirty="0">
              <a:solidFill>
                <a:srgbClr val="CC0000"/>
              </a:solidFill>
            </a:endParaRPr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1393030" y="2276872"/>
            <a:ext cx="946721" cy="935856"/>
          </a:xfrm>
          <a:custGeom>
            <a:avLst/>
            <a:gdLst/>
            <a:ahLst/>
            <a:cxnLst>
              <a:cxn ang="0">
                <a:pos x="0" y="429"/>
              </a:cxn>
              <a:cxn ang="0">
                <a:pos x="8" y="0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059832" y="3320742"/>
            <a:ext cx="2880320" cy="1323439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sz="2000" b="1" i="1" dirty="0" smtClean="0"/>
              <a:t>Ciklusfeltétel</a:t>
            </a:r>
            <a:r>
              <a:rPr lang="hu-HU" altLang="hu-HU" sz="2000" i="1" dirty="0" smtClean="0"/>
              <a:t>: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hu-HU" altLang="hu-HU" sz="2000" i="1" dirty="0" smtClean="0"/>
              <a:t>addig fut, amíg </a:t>
            </a:r>
            <a:r>
              <a:rPr lang="hu-HU" altLang="hu-HU" sz="2000" b="1" i="1" dirty="0" err="1" smtClean="0"/>
              <a:t>true</a:t>
            </a:r>
            <a:endParaRPr lang="hu-HU" altLang="hu-HU" sz="2000" b="1" i="1" dirty="0" smtClean="0"/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hu-HU" altLang="hu-HU" sz="2000" i="1" dirty="0" smtClean="0"/>
              <a:t>tesztelve a ciklustörzs </a:t>
            </a:r>
            <a:r>
              <a:rPr lang="hu-HU" altLang="hu-HU" sz="2000" b="1" i="1" dirty="0" smtClean="0"/>
              <a:t>előtt</a:t>
            </a:r>
            <a:endParaRPr lang="hu-HU" altLang="hu-HU" sz="2000" i="1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 flipH="1">
            <a:off x="3923928" y="2276872"/>
            <a:ext cx="720080" cy="935856"/>
          </a:xfrm>
          <a:custGeom>
            <a:avLst/>
            <a:gdLst/>
            <a:ahLst/>
            <a:cxnLst>
              <a:cxn ang="0">
                <a:pos x="0" y="429"/>
              </a:cxn>
              <a:cxn ang="0">
                <a:pos x="8" y="0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372200" y="3300057"/>
            <a:ext cx="2087563" cy="1015663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sz="2000" b="1" i="1" dirty="0" smtClean="0"/>
              <a:t>Ciklusléptetés</a:t>
            </a:r>
            <a:r>
              <a:rPr lang="hu-HU" altLang="hu-HU" sz="2000" i="1" dirty="0" smtClean="0"/>
              <a:t>:</a:t>
            </a:r>
            <a:endParaRPr lang="hu-HU" altLang="hu-HU" sz="2000" i="1" dirty="0"/>
          </a:p>
          <a:p>
            <a:pPr eaLnBrk="1" hangingPunct="1"/>
            <a:r>
              <a:rPr lang="hu-HU" altLang="hu-HU" sz="2000" i="1" dirty="0" smtClean="0"/>
              <a:t>Minden iteráció után lefut.</a:t>
            </a:r>
            <a:endParaRPr lang="hu-HU" altLang="hu-HU" sz="2000" b="1" i="1" dirty="0">
              <a:solidFill>
                <a:srgbClr val="CC0000"/>
              </a:solidFill>
            </a:endParaRPr>
          </a:p>
        </p:txBody>
      </p:sp>
      <p:sp>
        <p:nvSpPr>
          <p:cNvPr id="20" name="Freeform 9"/>
          <p:cNvSpPr>
            <a:spLocks/>
          </p:cNvSpPr>
          <p:nvPr/>
        </p:nvSpPr>
        <p:spPr bwMode="auto">
          <a:xfrm flipH="1">
            <a:off x="5220072" y="2276872"/>
            <a:ext cx="2304256" cy="935856"/>
          </a:xfrm>
          <a:custGeom>
            <a:avLst/>
            <a:gdLst/>
            <a:ahLst/>
            <a:cxnLst>
              <a:cxn ang="0">
                <a:pos x="0" y="429"/>
              </a:cxn>
              <a:cxn ang="0">
                <a:pos x="8" y="0"/>
              </a:cxn>
            </a:cxnLst>
            <a:rect l="0" t="0" r="r" b="b"/>
            <a:pathLst>
              <a:path w="8" h="429">
                <a:moveTo>
                  <a:pt x="0" y="429"/>
                </a:moveTo>
                <a:lnTo>
                  <a:pt x="8" y="0"/>
                </a:lnTo>
              </a:path>
            </a:pathLst>
          </a:cu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>
              <a:defRPr/>
            </a:pP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8907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for</a:t>
            </a:r>
            <a:r>
              <a:rPr lang="hu-HU" dirty="0"/>
              <a:t> ciklus </a:t>
            </a:r>
            <a:r>
              <a:rPr lang="hu-HU" dirty="0" smtClean="0"/>
              <a:t>példa</a:t>
            </a:r>
            <a:endParaRPr lang="hu-HU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11560" y="1915691"/>
            <a:ext cx="7920038" cy="3817565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int </a:t>
            </a:r>
            <a:r>
              <a:rPr lang="hu-HU" sz="2400" b="1" dirty="0" err="1" smtClean="0">
                <a:latin typeface="Arial Black" pitchFamily="34" charset="0"/>
              </a:rPr>
              <a:t>osszeg</a:t>
            </a:r>
            <a:r>
              <a:rPr lang="hu-HU" sz="2400" b="1" dirty="0" smtClean="0">
                <a:latin typeface="Arial Black" pitchFamily="34" charset="0"/>
              </a:rPr>
              <a:t> = 0</a:t>
            </a:r>
            <a:r>
              <a:rPr lang="hu-HU" sz="2400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 err="1">
                <a:solidFill>
                  <a:srgbClr val="C00000"/>
                </a:solidFill>
                <a:latin typeface="Arial Black" pitchFamily="34" charset="0"/>
              </a:rPr>
              <a:t>for</a:t>
            </a:r>
            <a:r>
              <a:rPr lang="hu-HU" sz="2400" b="1" dirty="0">
                <a:solidFill>
                  <a:srgbClr val="C00000"/>
                </a:solidFill>
                <a:latin typeface="Arial Black" pitchFamily="34" charset="0"/>
              </a:rPr>
              <a:t> (int i=0</a:t>
            </a:r>
            <a:r>
              <a:rPr lang="hu-HU" sz="2400" b="1" dirty="0" smtClean="0">
                <a:solidFill>
                  <a:srgbClr val="C00000"/>
                </a:solidFill>
                <a:latin typeface="Arial Black" pitchFamily="34" charset="0"/>
              </a:rPr>
              <a:t>; i&lt;10; i</a:t>
            </a:r>
            <a:r>
              <a:rPr lang="hu-HU" sz="2400" b="1" dirty="0">
                <a:solidFill>
                  <a:srgbClr val="C00000"/>
                </a:solidFill>
                <a:latin typeface="Arial Black" pitchFamily="34" charset="0"/>
              </a:rPr>
              <a:t>++)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 int </a:t>
            </a:r>
            <a:r>
              <a:rPr lang="hu-HU" sz="2400" b="1" dirty="0" smtClean="0">
                <a:latin typeface="Arial Black" pitchFamily="34" charset="0"/>
              </a:rPr>
              <a:t>x </a:t>
            </a:r>
            <a:r>
              <a:rPr lang="hu-HU" sz="2400" b="1" dirty="0">
                <a:latin typeface="Arial Black" pitchFamily="34" charset="0"/>
              </a:rPr>
              <a:t>= </a:t>
            </a:r>
            <a:r>
              <a:rPr lang="hu-HU" sz="2400" b="1" dirty="0" err="1">
                <a:latin typeface="Arial Black" pitchFamily="34" charset="0"/>
              </a:rPr>
              <a:t>int.Parse</a:t>
            </a:r>
            <a:r>
              <a:rPr lang="hu-HU" sz="2400" b="1" dirty="0">
                <a:latin typeface="Arial Black" pitchFamily="34" charset="0"/>
              </a:rPr>
              <a:t>( </a:t>
            </a:r>
            <a:r>
              <a:rPr lang="hu-HU" sz="2400" b="1" dirty="0" err="1">
                <a:latin typeface="Arial Black" pitchFamily="34" charset="0"/>
              </a:rPr>
              <a:t>Console.ReadLine</a:t>
            </a:r>
            <a:r>
              <a:rPr lang="hu-HU" sz="2400" b="1" dirty="0">
                <a:latin typeface="Arial Black" pitchFamily="34" charset="0"/>
              </a:rPr>
              <a:t>() );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 smtClean="0">
                <a:latin typeface="Arial Black" pitchFamily="34" charset="0"/>
              </a:rPr>
              <a:t> </a:t>
            </a:r>
            <a:r>
              <a:rPr lang="hu-HU" sz="2400" b="1" dirty="0" err="1" smtClean="0">
                <a:latin typeface="Arial Black" pitchFamily="34" charset="0"/>
              </a:rPr>
              <a:t>osszeg</a:t>
            </a:r>
            <a:r>
              <a:rPr lang="hu-HU" sz="2400" b="1" dirty="0" smtClean="0">
                <a:latin typeface="Arial Black" pitchFamily="34" charset="0"/>
              </a:rPr>
              <a:t> </a:t>
            </a:r>
            <a:r>
              <a:rPr lang="hu-HU" sz="2400" b="1" dirty="0">
                <a:latin typeface="Arial Black" pitchFamily="34" charset="0"/>
              </a:rPr>
              <a:t>= </a:t>
            </a:r>
            <a:r>
              <a:rPr lang="hu-HU" sz="2400" b="1" dirty="0" err="1">
                <a:latin typeface="Arial Black" pitchFamily="34" charset="0"/>
              </a:rPr>
              <a:t>osszeg</a:t>
            </a:r>
            <a:r>
              <a:rPr lang="hu-HU" sz="2400" b="1" dirty="0">
                <a:latin typeface="Arial Black" pitchFamily="34" charset="0"/>
              </a:rPr>
              <a:t> + </a:t>
            </a:r>
            <a:r>
              <a:rPr lang="hu-HU" sz="2400" b="1" dirty="0" smtClean="0">
                <a:latin typeface="Arial Black" pitchFamily="34" charset="0"/>
              </a:rPr>
              <a:t>x;</a:t>
            </a:r>
            <a:endParaRPr lang="hu-HU" sz="2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}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 err="1">
                <a:latin typeface="Arial Black" pitchFamily="34" charset="0"/>
              </a:rPr>
              <a:t>Console.WriteLine</a:t>
            </a:r>
            <a:r>
              <a:rPr lang="hu-HU" sz="2400" b="1" dirty="0" smtClean="0">
                <a:latin typeface="Arial Black" pitchFamily="34" charset="0"/>
              </a:rPr>
              <a:t>(”</a:t>
            </a:r>
            <a:r>
              <a:rPr lang="hu-HU" sz="2400" b="1" dirty="0">
                <a:latin typeface="Arial Black" pitchFamily="34" charset="0"/>
              </a:rPr>
              <a:t>Ö</a:t>
            </a:r>
            <a:r>
              <a:rPr lang="hu-HU" sz="2400" b="1" dirty="0" smtClean="0">
                <a:latin typeface="Arial Black" pitchFamily="34" charset="0"/>
              </a:rPr>
              <a:t>sszeg={</a:t>
            </a:r>
            <a:r>
              <a:rPr lang="hu-HU" sz="2400" b="1" dirty="0">
                <a:latin typeface="Arial Black" pitchFamily="34" charset="0"/>
              </a:rPr>
              <a:t>0</a:t>
            </a:r>
            <a:r>
              <a:rPr lang="hu-HU" sz="2400" b="1" dirty="0" smtClean="0">
                <a:latin typeface="Arial Black" pitchFamily="34" charset="0"/>
              </a:rPr>
              <a:t>}”, </a:t>
            </a:r>
            <a:r>
              <a:rPr lang="hu-HU" sz="2400" b="1" dirty="0" err="1">
                <a:latin typeface="Arial Black" pitchFamily="34" charset="0"/>
              </a:rPr>
              <a:t>osszeg</a:t>
            </a:r>
            <a:r>
              <a:rPr lang="hu-HU" sz="2400" b="1" dirty="0">
                <a:latin typeface="Arial Black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5556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 smtClean="0"/>
              <a:t>for</a:t>
            </a:r>
            <a:r>
              <a:rPr lang="hu-HU" dirty="0" smtClean="0"/>
              <a:t> ciklus mint </a:t>
            </a:r>
            <a:r>
              <a:rPr lang="hu-HU" b="1" dirty="0" err="1" smtClean="0"/>
              <a:t>while</a:t>
            </a:r>
            <a:r>
              <a:rPr lang="hu-HU" dirty="0" smtClean="0"/>
              <a:t> ciklus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 err="1" smtClean="0"/>
              <a:t>for</a:t>
            </a:r>
            <a:r>
              <a:rPr lang="hu-HU" dirty="0" smtClean="0"/>
              <a:t> ciklus tulajdonképpen a következő </a:t>
            </a:r>
            <a:r>
              <a:rPr lang="hu-HU" dirty="0" err="1" smtClean="0"/>
              <a:t>while</a:t>
            </a:r>
            <a:r>
              <a:rPr lang="hu-HU" dirty="0" smtClean="0"/>
              <a:t> ciklus "rövidítése":</a:t>
            </a:r>
            <a:endParaRPr lang="hu-HU" dirty="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72000" y="3068960"/>
            <a:ext cx="4249737" cy="2879650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sz="2400" b="1" i="1" dirty="0" err="1" smtClean="0">
                <a:solidFill>
                  <a:srgbClr val="C00000"/>
                </a:solidFill>
                <a:latin typeface="Arial Black" pitchFamily="34" charset="0"/>
              </a:rPr>
              <a:t>inic</a:t>
            </a:r>
            <a:r>
              <a:rPr lang="hu-HU" sz="2400" b="1" dirty="0" smtClean="0">
                <a:latin typeface="Arial Black" pitchFamily="34" charset="0"/>
              </a:rPr>
              <a:t>;</a:t>
            </a:r>
            <a:endParaRPr lang="hu-HU" sz="2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400" b="1" dirty="0" err="1">
                <a:solidFill>
                  <a:srgbClr val="1900D2"/>
                </a:solidFill>
                <a:latin typeface="Arial Black" pitchFamily="34" charset="0"/>
              </a:rPr>
              <a:t>while</a:t>
            </a:r>
            <a:r>
              <a:rPr lang="hu-HU" sz="2400" b="1" dirty="0">
                <a:latin typeface="Arial Black" pitchFamily="34" charset="0"/>
              </a:rPr>
              <a:t> </a:t>
            </a:r>
            <a:r>
              <a:rPr lang="hu-HU" sz="2400" b="1" dirty="0" smtClean="0">
                <a:latin typeface="Arial Black" pitchFamily="34" charset="0"/>
              </a:rPr>
              <a:t>(</a:t>
            </a:r>
            <a:r>
              <a:rPr lang="hu-HU" sz="2400" b="1" i="1" dirty="0" smtClean="0">
                <a:solidFill>
                  <a:srgbClr val="C00000"/>
                </a:solidFill>
                <a:latin typeface="Arial Black" pitchFamily="34" charset="0"/>
              </a:rPr>
              <a:t>felt</a:t>
            </a:r>
            <a:r>
              <a:rPr lang="hu-HU" sz="2400" b="1" dirty="0" smtClean="0">
                <a:latin typeface="Arial Black" pitchFamily="34" charset="0"/>
              </a:rPr>
              <a:t>)</a:t>
            </a:r>
            <a:endParaRPr lang="hu-HU" sz="2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  …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  </a:t>
            </a:r>
            <a:r>
              <a:rPr lang="hu-HU" sz="2400" b="1" i="1" dirty="0" smtClean="0">
                <a:solidFill>
                  <a:srgbClr val="C00000"/>
                </a:solidFill>
                <a:latin typeface="Arial Black" pitchFamily="34" charset="0"/>
              </a:rPr>
              <a:t>lép</a:t>
            </a:r>
            <a:r>
              <a:rPr lang="hu-HU" sz="2400" b="1" dirty="0" smtClean="0">
                <a:latin typeface="Arial Black" pitchFamily="34" charset="0"/>
              </a:rPr>
              <a:t>;</a:t>
            </a:r>
            <a:endParaRPr lang="hu-HU" sz="2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57200" y="3068960"/>
            <a:ext cx="3672681" cy="2016646"/>
          </a:xfrm>
          <a:prstGeom prst="rect">
            <a:avLst/>
          </a:prstGeom>
          <a:solidFill>
            <a:srgbClr val="E2DBA8"/>
          </a:soli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sz="2400" b="1" dirty="0" err="1">
                <a:solidFill>
                  <a:srgbClr val="1900D2"/>
                </a:solidFill>
                <a:latin typeface="Arial Black" pitchFamily="34" charset="0"/>
              </a:rPr>
              <a:t>for</a:t>
            </a:r>
            <a:r>
              <a:rPr lang="hu-HU" sz="2400" b="1" dirty="0">
                <a:latin typeface="Arial Black" pitchFamily="34" charset="0"/>
              </a:rPr>
              <a:t> </a:t>
            </a:r>
            <a:r>
              <a:rPr lang="hu-HU" sz="2400" b="1" dirty="0" smtClean="0">
                <a:latin typeface="Arial Black" pitchFamily="34" charset="0"/>
              </a:rPr>
              <a:t>(</a:t>
            </a:r>
            <a:r>
              <a:rPr lang="hu-HU" sz="2400" b="1" i="1" dirty="0" err="1" smtClean="0">
                <a:solidFill>
                  <a:srgbClr val="C00000"/>
                </a:solidFill>
                <a:latin typeface="Arial Black" pitchFamily="34" charset="0"/>
              </a:rPr>
              <a:t>inic</a:t>
            </a:r>
            <a:r>
              <a:rPr lang="hu-HU" sz="2400" b="1" dirty="0" smtClean="0">
                <a:latin typeface="Arial Black" pitchFamily="34" charset="0"/>
              </a:rPr>
              <a:t>; </a:t>
            </a:r>
            <a:r>
              <a:rPr lang="hu-HU" sz="2400" b="1" i="1" dirty="0" smtClean="0">
                <a:solidFill>
                  <a:srgbClr val="C00000"/>
                </a:solidFill>
                <a:latin typeface="Arial Black" pitchFamily="34" charset="0"/>
              </a:rPr>
              <a:t>felt</a:t>
            </a:r>
            <a:r>
              <a:rPr lang="hu-HU" sz="2400" b="1" dirty="0" smtClean="0">
                <a:latin typeface="Arial Black" pitchFamily="34" charset="0"/>
              </a:rPr>
              <a:t>; </a:t>
            </a:r>
            <a:r>
              <a:rPr lang="hu-HU" sz="2400" b="1" i="1" dirty="0" smtClean="0">
                <a:solidFill>
                  <a:srgbClr val="C00000"/>
                </a:solidFill>
                <a:latin typeface="Arial Black" pitchFamily="34" charset="0"/>
              </a:rPr>
              <a:t>lép</a:t>
            </a:r>
            <a:r>
              <a:rPr lang="hu-HU" sz="2400" b="1" dirty="0" smtClean="0">
                <a:latin typeface="Arial Black" pitchFamily="34" charset="0"/>
              </a:rPr>
              <a:t>)</a:t>
            </a:r>
            <a:endParaRPr lang="hu-HU" sz="2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  …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22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for</a:t>
            </a:r>
            <a:r>
              <a:rPr lang="hu-HU" dirty="0"/>
              <a:t> ciklus mint </a:t>
            </a:r>
            <a:r>
              <a:rPr lang="hu-HU" b="1" dirty="0" err="1"/>
              <a:t>while</a:t>
            </a:r>
            <a:r>
              <a:rPr lang="hu-HU" dirty="0"/>
              <a:t> ciklus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0728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for</a:t>
            </a:r>
            <a:r>
              <a:rPr lang="hu-HU" dirty="0"/>
              <a:t> ciklus tulajdonképpen a következő </a:t>
            </a:r>
            <a:r>
              <a:rPr lang="hu-HU" dirty="0" err="1"/>
              <a:t>while</a:t>
            </a:r>
            <a:r>
              <a:rPr lang="hu-HU" dirty="0"/>
              <a:t> ciklus "rövidítése":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72000" y="3068960"/>
            <a:ext cx="4249737" cy="2879650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int i=0;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 err="1">
                <a:solidFill>
                  <a:srgbClr val="1900D2"/>
                </a:solidFill>
                <a:latin typeface="Arial Black" pitchFamily="34" charset="0"/>
              </a:rPr>
              <a:t>while</a:t>
            </a:r>
            <a:r>
              <a:rPr lang="hu-HU" sz="2400" b="1" dirty="0">
                <a:latin typeface="Arial Black" pitchFamily="34" charset="0"/>
              </a:rPr>
              <a:t> (i&lt;10)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  …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  i++;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}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57200" y="3068960"/>
            <a:ext cx="3672681" cy="2016646"/>
          </a:xfrm>
          <a:prstGeom prst="rect">
            <a:avLst/>
          </a:prstGeom>
          <a:solidFill>
            <a:srgbClr val="E2DBA8"/>
          </a:soli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sz="2400" b="1" dirty="0" err="1">
                <a:solidFill>
                  <a:srgbClr val="1900D2"/>
                </a:solidFill>
                <a:latin typeface="Arial Black" pitchFamily="34" charset="0"/>
              </a:rPr>
              <a:t>for</a:t>
            </a:r>
            <a:r>
              <a:rPr lang="hu-HU" sz="2400" b="1" dirty="0">
                <a:latin typeface="Arial Black" pitchFamily="34" charset="0"/>
              </a:rPr>
              <a:t> (int i=0</a:t>
            </a:r>
            <a:r>
              <a:rPr lang="hu-HU" sz="2400" b="1" dirty="0" smtClean="0">
                <a:latin typeface="Arial Black" pitchFamily="34" charset="0"/>
              </a:rPr>
              <a:t>; i&lt;10; i</a:t>
            </a:r>
            <a:r>
              <a:rPr lang="hu-HU" sz="2400" b="1" dirty="0">
                <a:latin typeface="Arial Black" pitchFamily="34" charset="0"/>
              </a:rPr>
              <a:t>++)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  …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992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 smtClean="0"/>
              <a:t>for</a:t>
            </a:r>
            <a:r>
              <a:rPr lang="hu-HU" dirty="0" smtClean="0"/>
              <a:t> ciklus példa</a:t>
            </a:r>
            <a:endParaRPr lang="hu-HU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457200" y="1340769"/>
            <a:ext cx="8229600" cy="3384376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sz="2400" b="1" dirty="0" err="1" smtClean="0">
                <a:latin typeface="Arial Black" pitchFamily="34" charset="0"/>
              </a:rPr>
              <a:t>uint</a:t>
            </a:r>
            <a:r>
              <a:rPr lang="hu-HU" sz="2400" b="1" dirty="0" smtClean="0">
                <a:latin typeface="Arial Black" pitchFamily="34" charset="0"/>
              </a:rPr>
              <a:t> n = </a:t>
            </a:r>
            <a:r>
              <a:rPr lang="hu-HU" sz="2400" b="1" dirty="0" err="1" smtClean="0">
                <a:latin typeface="Arial Black" pitchFamily="34" charset="0"/>
              </a:rPr>
              <a:t>uint.Parse</a:t>
            </a:r>
            <a:r>
              <a:rPr lang="hu-HU" sz="2400" b="1" dirty="0" smtClean="0">
                <a:latin typeface="Arial Black" pitchFamily="34" charset="0"/>
              </a:rPr>
              <a:t>( </a:t>
            </a:r>
            <a:r>
              <a:rPr lang="hu-HU" sz="2400" b="1" dirty="0" err="1" smtClean="0">
                <a:latin typeface="Arial Black" pitchFamily="34" charset="0"/>
              </a:rPr>
              <a:t>Console.ReadLine</a:t>
            </a:r>
            <a:r>
              <a:rPr lang="hu-HU" sz="2400" b="1" dirty="0" smtClean="0">
                <a:latin typeface="Arial Black" pitchFamily="34" charset="0"/>
              </a:rPr>
              <a:t>() );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 smtClean="0">
                <a:latin typeface="Arial Black" pitchFamily="34" charset="0"/>
              </a:rPr>
              <a:t>int </a:t>
            </a:r>
            <a:r>
              <a:rPr lang="hu-HU" sz="2400" b="1" dirty="0" err="1" smtClean="0">
                <a:latin typeface="Arial Black" pitchFamily="34" charset="0"/>
              </a:rPr>
              <a:t>osszeg</a:t>
            </a:r>
            <a:r>
              <a:rPr lang="hu-HU" sz="2400" b="1" dirty="0" smtClean="0">
                <a:latin typeface="Arial Black" pitchFamily="34" charset="0"/>
              </a:rPr>
              <a:t> = 0</a:t>
            </a:r>
            <a:r>
              <a:rPr lang="hu-HU" sz="2400" b="1" dirty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 err="1">
                <a:latin typeface="Arial Black" pitchFamily="34" charset="0"/>
              </a:rPr>
              <a:t>for</a:t>
            </a:r>
            <a:r>
              <a:rPr lang="hu-HU" sz="2400" b="1" dirty="0">
                <a:latin typeface="Arial Black" pitchFamily="34" charset="0"/>
              </a:rPr>
              <a:t> (int </a:t>
            </a:r>
            <a:r>
              <a:rPr lang="hu-HU" sz="2400" b="1" dirty="0" smtClean="0">
                <a:latin typeface="Arial Black" pitchFamily="34" charset="0"/>
              </a:rPr>
              <a:t>i=1; i&lt;=n; i = </a:t>
            </a:r>
            <a:r>
              <a:rPr lang="hu-HU" sz="2400" b="1" dirty="0" err="1" smtClean="0">
                <a:latin typeface="Arial Black" pitchFamily="34" charset="0"/>
              </a:rPr>
              <a:t>i</a:t>
            </a:r>
            <a:r>
              <a:rPr lang="hu-HU" sz="2400" b="1" dirty="0" smtClean="0">
                <a:latin typeface="Arial Black" pitchFamily="34" charset="0"/>
              </a:rPr>
              <a:t>*2)</a:t>
            </a:r>
            <a:endParaRPr lang="hu-HU" sz="2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 smtClean="0">
                <a:latin typeface="Arial Black" pitchFamily="34" charset="0"/>
              </a:rPr>
              <a:t> </a:t>
            </a:r>
            <a:r>
              <a:rPr lang="hu-HU" sz="2400" b="1" dirty="0">
                <a:latin typeface="Arial Black" pitchFamily="34" charset="0"/>
              </a:rPr>
              <a:t> </a:t>
            </a:r>
            <a:r>
              <a:rPr lang="hu-HU" sz="2400" b="1" dirty="0" err="1">
                <a:latin typeface="Arial Black" pitchFamily="34" charset="0"/>
              </a:rPr>
              <a:t>osszeg</a:t>
            </a:r>
            <a:r>
              <a:rPr lang="hu-HU" sz="2400" b="1" dirty="0">
                <a:latin typeface="Arial Black" pitchFamily="34" charset="0"/>
              </a:rPr>
              <a:t> </a:t>
            </a:r>
            <a:r>
              <a:rPr lang="hu-HU" sz="2400" b="1" dirty="0" smtClean="0">
                <a:latin typeface="Arial Black" pitchFamily="34" charset="0"/>
              </a:rPr>
              <a:t>+= i;</a:t>
            </a:r>
            <a:endParaRPr lang="hu-HU" sz="2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}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 err="1">
                <a:latin typeface="Arial Black" pitchFamily="34" charset="0"/>
              </a:rPr>
              <a:t>Console.WriteLine</a:t>
            </a:r>
            <a:r>
              <a:rPr lang="hu-HU" sz="2400" b="1" dirty="0" smtClean="0">
                <a:latin typeface="Arial Black" pitchFamily="34" charset="0"/>
              </a:rPr>
              <a:t>(”</a:t>
            </a:r>
            <a:r>
              <a:rPr lang="hu-HU" sz="2400" b="1" dirty="0">
                <a:latin typeface="Arial Black" pitchFamily="34" charset="0"/>
              </a:rPr>
              <a:t>Ö</a:t>
            </a:r>
            <a:r>
              <a:rPr lang="hu-HU" sz="2400" b="1" dirty="0" smtClean="0">
                <a:latin typeface="Arial Black" pitchFamily="34" charset="0"/>
              </a:rPr>
              <a:t>sszeg={</a:t>
            </a:r>
            <a:r>
              <a:rPr lang="hu-HU" sz="2400" b="1" dirty="0">
                <a:latin typeface="Arial Black" pitchFamily="34" charset="0"/>
              </a:rPr>
              <a:t>0</a:t>
            </a:r>
            <a:r>
              <a:rPr lang="hu-HU" sz="2400" b="1" dirty="0" smtClean="0">
                <a:latin typeface="Arial Black" pitchFamily="34" charset="0"/>
              </a:rPr>
              <a:t>}”, </a:t>
            </a:r>
            <a:r>
              <a:rPr lang="hu-HU" sz="2400" b="1" dirty="0" err="1">
                <a:latin typeface="Arial Black" pitchFamily="34" charset="0"/>
              </a:rPr>
              <a:t>osszeg</a:t>
            </a:r>
            <a:r>
              <a:rPr lang="hu-HU" sz="2400" b="1" dirty="0">
                <a:latin typeface="Arial Black" pitchFamily="34" charset="0"/>
              </a:rPr>
              <a:t>);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57200" y="4833156"/>
            <a:ext cx="8363272" cy="1980220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sz="2400" b="1" dirty="0" err="1">
                <a:latin typeface="Arial Black" pitchFamily="34" charset="0"/>
              </a:rPr>
              <a:t>uint</a:t>
            </a:r>
            <a:r>
              <a:rPr lang="hu-HU" sz="2400" b="1" dirty="0">
                <a:latin typeface="Arial Black" pitchFamily="34" charset="0"/>
              </a:rPr>
              <a:t> n = </a:t>
            </a:r>
            <a:r>
              <a:rPr lang="hu-HU" sz="2400" b="1" dirty="0" err="1" smtClean="0">
                <a:latin typeface="Arial Black" pitchFamily="34" charset="0"/>
              </a:rPr>
              <a:t>uint.Parse</a:t>
            </a:r>
            <a:r>
              <a:rPr lang="hu-HU" sz="2400" b="1" dirty="0">
                <a:latin typeface="Arial Black" pitchFamily="34" charset="0"/>
              </a:rPr>
              <a:t>( </a:t>
            </a:r>
            <a:r>
              <a:rPr lang="hu-HU" sz="2400" b="1" dirty="0" err="1">
                <a:latin typeface="Arial Black" pitchFamily="34" charset="0"/>
              </a:rPr>
              <a:t>Console.ReadLine</a:t>
            </a:r>
            <a:r>
              <a:rPr lang="hu-HU" sz="2400" b="1" dirty="0">
                <a:latin typeface="Arial Black" pitchFamily="34" charset="0"/>
              </a:rPr>
              <a:t>() );</a:t>
            </a:r>
          </a:p>
          <a:p>
            <a:pPr>
              <a:spcBef>
                <a:spcPct val="20000"/>
              </a:spcBef>
              <a:defRPr/>
            </a:pPr>
            <a:r>
              <a:rPr lang="hu-HU" sz="2400" b="1" dirty="0">
                <a:latin typeface="Arial Black" pitchFamily="34" charset="0"/>
              </a:rPr>
              <a:t>int </a:t>
            </a:r>
            <a:r>
              <a:rPr lang="hu-HU" sz="2400" b="1" dirty="0" smtClean="0">
                <a:latin typeface="Arial Black" pitchFamily="34" charset="0"/>
              </a:rPr>
              <a:t>i, </a:t>
            </a:r>
            <a:r>
              <a:rPr lang="hu-HU" sz="2400" b="1" dirty="0" err="1" smtClean="0">
                <a:latin typeface="Arial Black" pitchFamily="34" charset="0"/>
              </a:rPr>
              <a:t>osszeg</a:t>
            </a:r>
            <a:r>
              <a:rPr lang="hu-HU" sz="2400" b="1" dirty="0" smtClean="0">
                <a:latin typeface="Arial Black" pitchFamily="34" charset="0"/>
              </a:rPr>
              <a:t>;</a:t>
            </a:r>
            <a:endParaRPr lang="hu-HU" sz="2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400" b="1" dirty="0" err="1" smtClean="0">
                <a:latin typeface="Arial Black" pitchFamily="34" charset="0"/>
              </a:rPr>
              <a:t>for</a:t>
            </a:r>
            <a:r>
              <a:rPr lang="hu-HU" sz="2400" b="1" dirty="0" smtClean="0">
                <a:latin typeface="Arial Black" pitchFamily="34" charset="0"/>
              </a:rPr>
              <a:t> (i=1, </a:t>
            </a:r>
            <a:r>
              <a:rPr lang="hu-HU" sz="2400" b="1" dirty="0" err="1">
                <a:latin typeface="Arial Black" pitchFamily="34" charset="0"/>
              </a:rPr>
              <a:t>osszeg</a:t>
            </a:r>
            <a:r>
              <a:rPr lang="hu-HU" sz="2400" b="1" dirty="0">
                <a:latin typeface="Arial Black" pitchFamily="34" charset="0"/>
              </a:rPr>
              <a:t> </a:t>
            </a:r>
            <a:r>
              <a:rPr lang="hu-HU" sz="2400" b="1" dirty="0" smtClean="0">
                <a:latin typeface="Arial Black" pitchFamily="34" charset="0"/>
              </a:rPr>
              <a:t>= 0; i&lt;=n; </a:t>
            </a:r>
            <a:r>
              <a:rPr lang="hu-HU" sz="2400" b="1" dirty="0" err="1">
                <a:latin typeface="Arial Black" pitchFamily="34" charset="0"/>
              </a:rPr>
              <a:t>osszeg</a:t>
            </a:r>
            <a:r>
              <a:rPr lang="hu-HU" sz="2400" b="1">
                <a:latin typeface="Arial Black" pitchFamily="34" charset="0"/>
              </a:rPr>
              <a:t> </a:t>
            </a:r>
            <a:r>
              <a:rPr lang="hu-HU" sz="2400" b="1">
                <a:latin typeface="Arial Black" pitchFamily="34" charset="0"/>
              </a:rPr>
              <a:t>+= </a:t>
            </a:r>
            <a:r>
              <a:rPr lang="hu-HU" sz="2400" b="1" smtClean="0">
                <a:latin typeface="Arial Black" pitchFamily="34" charset="0"/>
              </a:rPr>
              <a:t>i, </a:t>
            </a:r>
            <a:r>
              <a:rPr lang="hu-HU" sz="2400" b="1" dirty="0" err="1">
                <a:latin typeface="Arial Black" pitchFamily="34" charset="0"/>
              </a:rPr>
              <a:t>i</a:t>
            </a:r>
            <a:r>
              <a:rPr lang="hu-HU" sz="2400" b="1" dirty="0">
                <a:latin typeface="Arial Black" pitchFamily="34" charset="0"/>
              </a:rPr>
              <a:t> </a:t>
            </a:r>
            <a:r>
              <a:rPr lang="hu-HU" sz="2400" b="1" dirty="0" smtClean="0">
                <a:latin typeface="Arial Black" pitchFamily="34" charset="0"/>
              </a:rPr>
              <a:t>= </a:t>
            </a:r>
            <a:r>
              <a:rPr lang="hu-HU" sz="2400" b="1" dirty="0" smtClean="0">
                <a:latin typeface="Arial Black" pitchFamily="34" charset="0"/>
              </a:rPr>
              <a:t>i*2);</a:t>
            </a:r>
            <a:endParaRPr lang="hu-HU" sz="2400" b="1" dirty="0" smtClean="0">
              <a:latin typeface="Arial Black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400" b="1" dirty="0" err="1">
                <a:latin typeface="Arial Black" pitchFamily="34" charset="0"/>
              </a:rPr>
              <a:t>Console.WriteLine</a:t>
            </a:r>
            <a:r>
              <a:rPr lang="hu-HU" sz="2400" b="1" dirty="0" smtClean="0">
                <a:latin typeface="Arial Black" pitchFamily="34" charset="0"/>
              </a:rPr>
              <a:t>(”Összeg={</a:t>
            </a:r>
            <a:r>
              <a:rPr lang="hu-HU" sz="2400" b="1" dirty="0">
                <a:latin typeface="Arial Black" pitchFamily="34" charset="0"/>
              </a:rPr>
              <a:t>0}”, </a:t>
            </a:r>
            <a:r>
              <a:rPr lang="hu-HU" sz="2400" b="1" dirty="0" err="1">
                <a:latin typeface="Arial Black" pitchFamily="34" charset="0"/>
              </a:rPr>
              <a:t>osszeg</a:t>
            </a:r>
            <a:r>
              <a:rPr lang="hu-HU" sz="2400" b="1" dirty="0">
                <a:latin typeface="Arial Black" pitchFamily="34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79104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foreach</a:t>
            </a:r>
            <a:r>
              <a:rPr lang="hu-HU" dirty="0" smtClean="0"/>
              <a:t> ciklus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Ugyanazt az utasítást egy </a:t>
            </a:r>
            <a:r>
              <a:rPr lang="hu-HU" b="1" dirty="0" smtClean="0"/>
              <a:t>tömb</a:t>
            </a:r>
            <a:r>
              <a:rPr lang="hu-HU" dirty="0" smtClean="0"/>
              <a:t> vagy </a:t>
            </a:r>
            <a:r>
              <a:rPr lang="hu-HU" b="1" dirty="0" smtClean="0"/>
              <a:t>lista</a:t>
            </a:r>
            <a:r>
              <a:rPr lang="hu-HU" dirty="0" smtClean="0"/>
              <a:t> </a:t>
            </a:r>
            <a:r>
              <a:rPr lang="hu-HU" smtClean="0"/>
              <a:t>minden egyes elemére </a:t>
            </a:r>
            <a:r>
              <a:rPr lang="hu-HU" dirty="0" smtClean="0"/>
              <a:t>végrehajtani.</a:t>
            </a:r>
          </a:p>
          <a:p>
            <a:r>
              <a:rPr lang="hu-HU" dirty="0" smtClean="0"/>
              <a:t>Erről a ciklusfajtáról majd később tanulunk a tömbök és listák kapcsán.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6344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u="sng" dirty="0" smtClean="0"/>
              <a:t>Feladat:</a:t>
            </a:r>
            <a:r>
              <a:rPr lang="hu-HU" dirty="0" smtClean="0"/>
              <a:t> szorozd össze a számokat, amíg a </a:t>
            </a:r>
            <a:r>
              <a:rPr lang="hu-HU" dirty="0" err="1" smtClean="0"/>
              <a:t>user</a:t>
            </a:r>
            <a:r>
              <a:rPr lang="hu-HU" dirty="0" smtClean="0"/>
              <a:t> 0-t nem gépel be!</a:t>
            </a:r>
            <a:endParaRPr lang="hu-HU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683569" y="1700808"/>
            <a:ext cx="7704856" cy="4320480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latin typeface="Arial Black" pitchFamily="34" charset="0"/>
              </a:rPr>
              <a:t>Console.WriteLine</a:t>
            </a:r>
            <a:r>
              <a:rPr lang="hu-HU" altLang="hu-HU" sz="2400" b="1" dirty="0" smtClean="0">
                <a:latin typeface="Arial Black" pitchFamily="34" charset="0"/>
              </a:rPr>
              <a:t>(„Adj meg számokat, majd írj nullát!");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Arial Black" pitchFamily="34" charset="0"/>
              </a:rPr>
              <a:t>int x, szorzat = 1;</a:t>
            </a:r>
            <a:endParaRPr lang="hu-HU" altLang="hu-HU" sz="2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err="1" smtClean="0">
                <a:latin typeface="Arial Black" pitchFamily="34" charset="0"/>
              </a:rPr>
              <a:t>do</a:t>
            </a:r>
            <a:endParaRPr lang="hu-HU" altLang="hu-HU" sz="2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Arial Black" pitchFamily="34" charset="0"/>
              </a:rPr>
              <a:t>  x </a:t>
            </a:r>
            <a:r>
              <a:rPr lang="hu-HU" altLang="hu-HU" sz="2400" b="1" dirty="0">
                <a:latin typeface="Arial Black" pitchFamily="34" charset="0"/>
              </a:rPr>
              <a:t>= </a:t>
            </a:r>
            <a:r>
              <a:rPr lang="hu-HU" altLang="hu-HU" sz="2400" b="1" dirty="0" err="1">
                <a:latin typeface="Arial Black" pitchFamily="34" charset="0"/>
              </a:rPr>
              <a:t>int.Parse</a:t>
            </a:r>
            <a:r>
              <a:rPr lang="hu-HU" altLang="hu-HU" sz="2400" b="1" dirty="0">
                <a:latin typeface="Arial Black" pitchFamily="34" charset="0"/>
              </a:rPr>
              <a:t>(</a:t>
            </a:r>
            <a:r>
              <a:rPr lang="hu-HU" altLang="hu-HU" sz="2400" b="1" dirty="0" err="1">
                <a:latin typeface="Arial Black" pitchFamily="34" charset="0"/>
              </a:rPr>
              <a:t>Console.ReadLine</a:t>
            </a:r>
            <a:r>
              <a:rPr lang="hu-HU" altLang="hu-HU" sz="2400" b="1" dirty="0" smtClean="0">
                <a:latin typeface="Arial Black" pitchFamily="34" charset="0"/>
              </a:rPr>
              <a:t>());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Arial Black" pitchFamily="34" charset="0"/>
              </a:rPr>
              <a:t>  </a:t>
            </a:r>
            <a:r>
              <a:rPr lang="hu-HU" altLang="hu-HU" sz="2400" b="1" dirty="0" err="1" smtClean="0">
                <a:solidFill>
                  <a:srgbClr val="C00000"/>
                </a:solidFill>
                <a:latin typeface="Arial Black" pitchFamily="34" charset="0"/>
              </a:rPr>
              <a:t>if</a:t>
            </a:r>
            <a:r>
              <a:rPr lang="hu-HU" altLang="hu-HU" sz="2400" b="1" dirty="0" smtClean="0">
                <a:solidFill>
                  <a:srgbClr val="C00000"/>
                </a:solidFill>
                <a:latin typeface="Arial Black" pitchFamily="34" charset="0"/>
              </a:rPr>
              <a:t> (x == 0) </a:t>
            </a:r>
            <a:r>
              <a:rPr lang="hu-HU" altLang="hu-HU" sz="2400" b="1" dirty="0" err="1" smtClean="0">
                <a:solidFill>
                  <a:srgbClr val="C00000"/>
                </a:solidFill>
                <a:latin typeface="Arial Black" pitchFamily="34" charset="0"/>
              </a:rPr>
              <a:t>break</a:t>
            </a:r>
            <a:r>
              <a:rPr lang="hu-HU" altLang="hu-HU" sz="2400" b="1" dirty="0" smtClean="0">
                <a:solidFill>
                  <a:srgbClr val="C00000"/>
                </a:solidFill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400" b="1" dirty="0">
                <a:latin typeface="Arial Black" pitchFamily="34" charset="0"/>
              </a:rPr>
              <a:t>  szorzat </a:t>
            </a:r>
            <a:r>
              <a:rPr lang="hu-HU" altLang="hu-HU" sz="2400" b="1" dirty="0" smtClean="0">
                <a:latin typeface="Arial Black" pitchFamily="34" charset="0"/>
              </a:rPr>
              <a:t>= </a:t>
            </a:r>
            <a:r>
              <a:rPr lang="hu-HU" altLang="hu-HU" sz="2400" b="1" dirty="0">
                <a:latin typeface="Arial Black" pitchFamily="34" charset="0"/>
              </a:rPr>
              <a:t>szorzat </a:t>
            </a:r>
            <a:r>
              <a:rPr lang="hu-HU" altLang="hu-HU" sz="2400" b="1" dirty="0" smtClean="0">
                <a:latin typeface="Arial Black" pitchFamily="34" charset="0"/>
              </a:rPr>
              <a:t>* x;</a:t>
            </a:r>
            <a:endParaRPr lang="hu-HU" altLang="hu-HU" sz="2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smtClean="0">
                <a:latin typeface="Arial Black" pitchFamily="34" charset="0"/>
              </a:rPr>
              <a:t>} </a:t>
            </a:r>
            <a:r>
              <a:rPr lang="hu-HU" sz="2400" b="1" dirty="0" err="1">
                <a:latin typeface="Arial Black" pitchFamily="34" charset="0"/>
              </a:rPr>
              <a:t>while</a:t>
            </a:r>
            <a:r>
              <a:rPr lang="hu-HU" sz="2400" b="1" dirty="0">
                <a:latin typeface="Arial Black" pitchFamily="34" charset="0"/>
              </a:rPr>
              <a:t> </a:t>
            </a:r>
            <a:r>
              <a:rPr lang="hu-HU" sz="2400" b="1" dirty="0" smtClean="0">
                <a:latin typeface="Arial Black" pitchFamily="34" charset="0"/>
              </a:rPr>
              <a:t>(x != 0);</a:t>
            </a:r>
            <a:endParaRPr lang="hu-HU" altLang="hu-HU" sz="24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400" b="1" dirty="0" err="1">
                <a:latin typeface="Arial Black" pitchFamily="34" charset="0"/>
              </a:rPr>
              <a:t>Console.WriteLine</a:t>
            </a:r>
            <a:r>
              <a:rPr lang="hu-HU" altLang="hu-HU" sz="2400" b="1" dirty="0" smtClean="0">
                <a:latin typeface="Arial Black" pitchFamily="34" charset="0"/>
              </a:rPr>
              <a:t>(„A szorzat = </a:t>
            </a:r>
            <a:r>
              <a:rPr lang="hu-HU" altLang="hu-HU" sz="2400" b="1" dirty="0">
                <a:latin typeface="Arial Black" pitchFamily="34" charset="0"/>
              </a:rPr>
              <a:t>{0</a:t>
            </a:r>
            <a:r>
              <a:rPr lang="hu-HU" altLang="hu-HU" sz="2400" b="1" dirty="0" smtClean="0">
                <a:latin typeface="Arial Black" pitchFamily="34" charset="0"/>
              </a:rPr>
              <a:t>}", </a:t>
            </a:r>
            <a:r>
              <a:rPr lang="hu-HU" altLang="hu-HU" sz="2400" b="1" dirty="0">
                <a:latin typeface="Arial Black" pitchFamily="34" charset="0"/>
              </a:rPr>
              <a:t>szorzat);</a:t>
            </a:r>
            <a:endParaRPr lang="hu-HU" altLang="hu-HU" sz="2000" b="1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755228" y="4221088"/>
            <a:ext cx="7417172" cy="431800"/>
          </a:xfrm>
          <a:prstGeom prst="rect">
            <a:avLst/>
          </a:prstGeom>
          <a:solidFill>
            <a:srgbClr val="FFFFFF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hu-HU" altLang="hu-HU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5527621" y="4252322"/>
            <a:ext cx="620683" cy="36933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>
                <a:solidFill>
                  <a:schemeClr val="bg1"/>
                </a:solidFill>
              </a:rPr>
              <a:t>true</a:t>
            </a:r>
            <a:endParaRPr lang="hu-HU" alt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37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3.09898E-6 L 2.22222E-6 0.1889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Ciklus – programozási </a:t>
            </a:r>
            <a:r>
              <a:rPr lang="hu-HU" dirty="0"/>
              <a:t>szerkezet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3 alapvető programozási szerkezet:</a:t>
            </a:r>
          </a:p>
          <a:p>
            <a:r>
              <a:rPr lang="hu-HU" dirty="0"/>
              <a:t>Szekvencia</a:t>
            </a:r>
          </a:p>
          <a:p>
            <a:r>
              <a:rPr lang="hu-HU" dirty="0"/>
              <a:t>Szelekció</a:t>
            </a:r>
          </a:p>
          <a:p>
            <a:r>
              <a:rPr lang="hu-HU" b="1" dirty="0"/>
              <a:t>Ciklus</a:t>
            </a:r>
          </a:p>
          <a:p>
            <a:pPr marL="0" indent="0">
              <a:buNone/>
            </a:pP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Utasításblokk ismétlődve végrehajtva.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5361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break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b="1" dirty="0" err="1" smtClean="0"/>
              <a:t>break</a:t>
            </a:r>
            <a:r>
              <a:rPr lang="hu-HU" dirty="0" smtClean="0"/>
              <a:t> azonnal terminálja az őt tartalmazó ciklust.</a:t>
            </a:r>
          </a:p>
          <a:p>
            <a:r>
              <a:rPr lang="hu-HU" dirty="0" smtClean="0"/>
              <a:t>A program végrehajtása a ciklust követő utasításon folytatódik.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4320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continue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Hasonló a</a:t>
            </a:r>
            <a:r>
              <a:rPr lang="hu-HU" b="1" dirty="0" smtClean="0"/>
              <a:t> </a:t>
            </a:r>
            <a:r>
              <a:rPr lang="hu-HU" b="1" dirty="0" err="1" smtClean="0"/>
              <a:t>break</a:t>
            </a:r>
            <a:r>
              <a:rPr lang="hu-HU" dirty="0" err="1" smtClean="0"/>
              <a:t>-hez</a:t>
            </a:r>
            <a:r>
              <a:rPr lang="hu-HU" dirty="0" smtClean="0"/>
              <a:t>, de nem terminálja a ciklust.</a:t>
            </a:r>
          </a:p>
          <a:p>
            <a:r>
              <a:rPr lang="hu-HU" dirty="0" smtClean="0"/>
              <a:t>A program végrehajtása a ciklusfeltétel tesztelésével folytatódik.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100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continue</a:t>
            </a:r>
            <a:r>
              <a:rPr lang="hu-HU" dirty="0" smtClean="0"/>
              <a:t> példa</a:t>
            </a:r>
            <a:endParaRPr lang="hu-HU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251520" y="1196752"/>
            <a:ext cx="8712968" cy="5184576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>
                <a:latin typeface="Arial Black" pitchFamily="34" charset="0"/>
              </a:rPr>
              <a:t>(„Adj meg </a:t>
            </a:r>
            <a:r>
              <a:rPr lang="hu-HU" altLang="hu-HU" sz="2000" b="1" dirty="0" smtClean="0">
                <a:latin typeface="Arial Black" pitchFamily="34" charset="0"/>
              </a:rPr>
              <a:t>pozitív számokat</a:t>
            </a:r>
            <a:r>
              <a:rPr lang="hu-HU" altLang="hu-HU" sz="2000" b="1" dirty="0">
                <a:latin typeface="Arial Black" pitchFamily="34" charset="0"/>
              </a:rPr>
              <a:t>, majd írj </a:t>
            </a:r>
            <a:r>
              <a:rPr lang="hu-HU" altLang="hu-HU" sz="2000" b="1" dirty="0" smtClean="0">
                <a:latin typeface="Arial Black" pitchFamily="34" charset="0"/>
              </a:rPr>
              <a:t>nullát!");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int x, szorzat = 1;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do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  x </a:t>
            </a:r>
            <a:r>
              <a:rPr lang="hu-HU" altLang="hu-HU" sz="2000" b="1" dirty="0">
                <a:latin typeface="Arial Black" pitchFamily="34" charset="0"/>
              </a:rPr>
              <a:t>= </a:t>
            </a:r>
            <a:r>
              <a:rPr lang="hu-HU" altLang="hu-HU" sz="2000" b="1" dirty="0" err="1">
                <a:latin typeface="Arial Black" pitchFamily="34" charset="0"/>
              </a:rPr>
              <a:t>int.Parse</a:t>
            </a:r>
            <a:r>
              <a:rPr lang="hu-HU" altLang="hu-HU" sz="2000" b="1" dirty="0">
                <a:latin typeface="Arial Black" pitchFamily="34" charset="0"/>
              </a:rPr>
              <a:t>(</a:t>
            </a:r>
            <a:r>
              <a:rPr lang="hu-HU" altLang="hu-HU" sz="2000" b="1" dirty="0" err="1">
                <a:latin typeface="Arial Black" pitchFamily="34" charset="0"/>
              </a:rPr>
              <a:t>Console.ReadLine</a:t>
            </a:r>
            <a:r>
              <a:rPr lang="hu-HU" altLang="hu-HU" sz="2000" b="1" dirty="0" smtClean="0">
                <a:latin typeface="Arial Black" pitchFamily="34" charset="0"/>
              </a:rPr>
              <a:t>());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  </a:t>
            </a:r>
            <a:r>
              <a:rPr lang="hu-HU" altLang="hu-HU" sz="2000" b="1" dirty="0" err="1" smtClean="0">
                <a:latin typeface="Arial Black" pitchFamily="34" charset="0"/>
              </a:rPr>
              <a:t>if</a:t>
            </a:r>
            <a:r>
              <a:rPr lang="hu-HU" altLang="hu-HU" sz="2000" b="1" dirty="0" smtClean="0">
                <a:latin typeface="Arial Black" pitchFamily="34" charset="0"/>
              </a:rPr>
              <a:t> (x &lt; 0) {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C00000"/>
                </a:solidFill>
                <a:latin typeface="Arial Black" pitchFamily="34" charset="0"/>
              </a:rPr>
              <a:t> 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   </a:t>
            </a:r>
            <a:r>
              <a:rPr lang="hu-HU" altLang="hu-HU" sz="2000" b="1" dirty="0">
                <a:latin typeface="Arial Black" pitchFamily="34" charset="0"/>
              </a:rPr>
              <a:t> </a:t>
            </a: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(„Ez nem pozitív szám!");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solidFill>
                  <a:srgbClr val="C00000"/>
                </a:solidFill>
                <a:latin typeface="Arial Black" pitchFamily="34" charset="0"/>
              </a:rPr>
              <a:t> 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    </a:t>
            </a:r>
            <a:r>
              <a:rPr lang="hu-HU" altLang="hu-HU" sz="2000" b="1" dirty="0" err="1" smtClean="0">
                <a:solidFill>
                  <a:srgbClr val="C00000"/>
                </a:solidFill>
                <a:latin typeface="Arial Black" pitchFamily="34" charset="0"/>
              </a:rPr>
              <a:t>continue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 </a:t>
            </a:r>
            <a:r>
              <a:rPr lang="hu-HU" altLang="hu-HU" sz="2000" b="1" dirty="0" smtClean="0">
                <a:latin typeface="Arial Black" pitchFamily="34" charset="0"/>
              </a:rPr>
              <a:t> }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  </a:t>
            </a:r>
            <a:r>
              <a:rPr lang="hu-HU" altLang="hu-HU" sz="2000" b="1" dirty="0" err="1">
                <a:latin typeface="Arial Black" pitchFamily="34" charset="0"/>
              </a:rPr>
              <a:t>if</a:t>
            </a:r>
            <a:r>
              <a:rPr lang="hu-HU" altLang="hu-HU" sz="2000" b="1" dirty="0">
                <a:latin typeface="Arial Black" pitchFamily="34" charset="0"/>
              </a:rPr>
              <a:t> (x == 0) </a:t>
            </a:r>
            <a:r>
              <a:rPr lang="hu-HU" altLang="hu-HU" sz="2000" b="1" dirty="0" err="1">
                <a:latin typeface="Arial Black" pitchFamily="34" charset="0"/>
              </a:rPr>
              <a:t>break</a:t>
            </a:r>
            <a:r>
              <a:rPr lang="hu-HU" altLang="hu-HU" sz="2000" b="1" dirty="0" smtClean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>
                <a:latin typeface="Arial Black" pitchFamily="34" charset="0"/>
              </a:rPr>
              <a:t>szorzat </a:t>
            </a:r>
            <a:r>
              <a:rPr lang="hu-HU" altLang="hu-HU" sz="2000" b="1" dirty="0" smtClean="0">
                <a:latin typeface="Arial Black" pitchFamily="34" charset="0"/>
              </a:rPr>
              <a:t>*= x;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} </a:t>
            </a:r>
            <a:r>
              <a:rPr lang="hu-HU" sz="2000" b="1" dirty="0" err="1">
                <a:latin typeface="Arial Black" pitchFamily="34" charset="0"/>
              </a:rPr>
              <a:t>while</a:t>
            </a:r>
            <a:r>
              <a:rPr lang="hu-HU" sz="2000" b="1" dirty="0">
                <a:latin typeface="Arial Black" pitchFamily="34" charset="0"/>
              </a:rPr>
              <a:t> </a:t>
            </a:r>
            <a:r>
              <a:rPr lang="hu-HU" sz="2000" b="1" dirty="0" smtClean="0">
                <a:latin typeface="Arial Black" pitchFamily="34" charset="0"/>
              </a:rPr>
              <a:t>(x != 0);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err="1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(„A szorzat= </a:t>
            </a:r>
            <a:r>
              <a:rPr lang="hu-HU" altLang="hu-HU" sz="2000" b="1" dirty="0">
                <a:latin typeface="Arial Black" pitchFamily="34" charset="0"/>
              </a:rPr>
              <a:t>{0</a:t>
            </a:r>
            <a:r>
              <a:rPr lang="hu-HU" altLang="hu-HU" sz="2000" b="1" dirty="0" smtClean="0">
                <a:latin typeface="Arial Black" pitchFamily="34" charset="0"/>
              </a:rPr>
              <a:t>}", </a:t>
            </a:r>
            <a:r>
              <a:rPr lang="hu-HU" altLang="hu-HU" sz="2000" b="1" dirty="0">
                <a:latin typeface="Arial Black" pitchFamily="34" charset="0"/>
              </a:rPr>
              <a:t>szorzat);</a:t>
            </a:r>
            <a:endParaRPr lang="hu-HU" altLang="hu-HU" b="1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23528" y="4077320"/>
            <a:ext cx="7417172" cy="431800"/>
          </a:xfrm>
          <a:prstGeom prst="rect">
            <a:avLst/>
          </a:prstGeom>
          <a:solidFill>
            <a:srgbClr val="FFFFFF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78642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59259E-6 L -2.22222E-6 0.2203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22017 L -2.22222E-6 -0.2622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1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continue</a:t>
            </a:r>
            <a:r>
              <a:rPr lang="hu-HU" dirty="0" smtClean="0"/>
              <a:t> egy </a:t>
            </a:r>
            <a:r>
              <a:rPr lang="hu-HU" b="1" dirty="0" err="1" smtClean="0"/>
              <a:t>for</a:t>
            </a:r>
            <a:r>
              <a:rPr lang="hu-HU" dirty="0" smtClean="0"/>
              <a:t> ciklusban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 err="1" smtClean="0"/>
              <a:t>for</a:t>
            </a:r>
            <a:r>
              <a:rPr lang="hu-HU" dirty="0" smtClean="0"/>
              <a:t> ciklus fejlécének melyik részére ugorjunk?</a:t>
            </a:r>
          </a:p>
          <a:p>
            <a:pPr lvl="1"/>
            <a:r>
              <a:rPr lang="hu-HU" dirty="0" err="1" smtClean="0"/>
              <a:t>Inic</a:t>
            </a:r>
            <a:r>
              <a:rPr lang="hu-HU" dirty="0" smtClean="0"/>
              <a:t>? Felt? Lép?</a:t>
            </a:r>
          </a:p>
          <a:p>
            <a:r>
              <a:rPr lang="hu-HU" dirty="0" smtClean="0"/>
              <a:t>Először a Lép-re.</a:t>
            </a:r>
          </a:p>
          <a:p>
            <a:r>
              <a:rPr lang="hu-HU" dirty="0" smtClean="0"/>
              <a:t>Aztán a Felt-re.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25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continue</a:t>
            </a:r>
            <a:r>
              <a:rPr lang="hu-HU" dirty="0"/>
              <a:t> egy </a:t>
            </a:r>
            <a:r>
              <a:rPr lang="hu-HU" b="1" dirty="0" err="1"/>
              <a:t>for</a:t>
            </a:r>
            <a:r>
              <a:rPr lang="hu-HU" dirty="0"/>
              <a:t> ciklusban</a:t>
            </a:r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251520" y="2276872"/>
            <a:ext cx="8712968" cy="3312368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for</a:t>
            </a:r>
            <a:r>
              <a:rPr lang="hu-HU" altLang="hu-HU" sz="2000" b="1" dirty="0" smtClean="0">
                <a:latin typeface="Arial Black" pitchFamily="34" charset="0"/>
              </a:rPr>
              <a:t> (int i = 0; i &lt; 10; i++)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  x </a:t>
            </a:r>
            <a:r>
              <a:rPr lang="hu-HU" altLang="hu-HU" sz="2000" b="1" dirty="0">
                <a:latin typeface="Arial Black" pitchFamily="34" charset="0"/>
              </a:rPr>
              <a:t>= </a:t>
            </a:r>
            <a:r>
              <a:rPr lang="hu-HU" altLang="hu-HU" sz="2000" b="1" dirty="0" err="1">
                <a:latin typeface="Arial Black" pitchFamily="34" charset="0"/>
              </a:rPr>
              <a:t>int.Parse</a:t>
            </a:r>
            <a:r>
              <a:rPr lang="hu-HU" altLang="hu-HU" sz="2000" b="1" dirty="0">
                <a:latin typeface="Arial Black" pitchFamily="34" charset="0"/>
              </a:rPr>
              <a:t>(</a:t>
            </a:r>
            <a:r>
              <a:rPr lang="hu-HU" altLang="hu-HU" sz="2000" b="1" dirty="0" err="1">
                <a:latin typeface="Arial Black" pitchFamily="34" charset="0"/>
              </a:rPr>
              <a:t>Console.ReadLine</a:t>
            </a:r>
            <a:r>
              <a:rPr lang="hu-HU" altLang="hu-HU" sz="2000" b="1" dirty="0" smtClean="0">
                <a:latin typeface="Arial Black" pitchFamily="34" charset="0"/>
              </a:rPr>
              <a:t>());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  </a:t>
            </a:r>
            <a:r>
              <a:rPr lang="hu-HU" altLang="hu-HU" sz="2000" b="1" dirty="0" err="1" smtClean="0">
                <a:latin typeface="Arial Black" pitchFamily="34" charset="0"/>
              </a:rPr>
              <a:t>if</a:t>
            </a:r>
            <a:r>
              <a:rPr lang="hu-HU" altLang="hu-HU" sz="2000" b="1" dirty="0" smtClean="0">
                <a:latin typeface="Arial Black" pitchFamily="34" charset="0"/>
              </a:rPr>
              <a:t> (x &lt; 0)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    </a:t>
            </a:r>
            <a:r>
              <a:rPr lang="hu-HU" altLang="hu-HU" sz="2000" b="1" dirty="0" err="1" smtClean="0">
                <a:solidFill>
                  <a:srgbClr val="C00000"/>
                </a:solidFill>
                <a:latin typeface="Arial Black" pitchFamily="34" charset="0"/>
              </a:rPr>
              <a:t>continue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 </a:t>
            </a:r>
            <a:r>
              <a:rPr lang="hu-HU" altLang="hu-HU" sz="2000" b="1" dirty="0" smtClean="0">
                <a:latin typeface="Arial Black" pitchFamily="34" charset="0"/>
              </a:rPr>
              <a:t> </a:t>
            </a: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(x);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smtClean="0">
                <a:latin typeface="Arial Black" pitchFamily="34" charset="0"/>
              </a:rPr>
              <a:t>}</a:t>
            </a:r>
            <a:r>
              <a:rPr lang="hu-HU" sz="2000" b="1" dirty="0" smtClean="0">
                <a:latin typeface="Arial Black" pitchFamily="34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err="1" smtClean="0">
                <a:latin typeface="Arial Black" pitchFamily="34" charset="0"/>
              </a:rPr>
              <a:t>Console.WriteLine</a:t>
            </a:r>
            <a:r>
              <a:rPr lang="hu-HU" altLang="hu-HU" sz="2000" b="1" smtClean="0">
                <a:latin typeface="Arial Black" pitchFamily="34" charset="0"/>
              </a:rPr>
              <a:t>(„Itt a vége");</a:t>
            </a:r>
            <a:endParaRPr lang="hu-HU" altLang="hu-HU" b="1" dirty="0"/>
          </a:p>
        </p:txBody>
      </p:sp>
      <p:sp>
        <p:nvSpPr>
          <p:cNvPr id="5" name="Rectangle 12"/>
          <p:cNvSpPr>
            <a:spLocks noChangeArrowheads="1"/>
          </p:cNvSpPr>
          <p:nvPr/>
        </p:nvSpPr>
        <p:spPr bwMode="auto">
          <a:xfrm>
            <a:off x="323528" y="3933304"/>
            <a:ext cx="7417172" cy="431800"/>
          </a:xfrm>
          <a:prstGeom prst="rect">
            <a:avLst/>
          </a:prstGeom>
          <a:solidFill>
            <a:srgbClr val="FFFFFF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hu-HU" altLang="hu-HU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915816" y="3933304"/>
            <a:ext cx="648072" cy="431800"/>
          </a:xfrm>
          <a:prstGeom prst="rect">
            <a:avLst/>
          </a:prstGeom>
          <a:solidFill>
            <a:srgbClr val="FFFFFF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hu-HU" altLang="hu-HU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2774916" y="2420888"/>
            <a:ext cx="929872" cy="431800"/>
          </a:xfrm>
          <a:prstGeom prst="rect">
            <a:avLst/>
          </a:prstGeom>
          <a:solidFill>
            <a:srgbClr val="FFFFFF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78441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83996E-6 L -2.22222E-6 -0.2099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-2.77778E-7 -0.21018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21018 L -0.09062 -0.2101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1042 L -0.09062 0.01042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Ciklus – programozási szerkezet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08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Minden ciklus 2 részből áll:</a:t>
            </a:r>
          </a:p>
          <a:p>
            <a:pPr marL="0" indent="0">
              <a:buNone/>
            </a:pPr>
            <a:r>
              <a:rPr lang="hu-HU" b="1" dirty="0" smtClean="0"/>
              <a:t>Ciklustörzs</a:t>
            </a:r>
            <a:r>
              <a:rPr lang="hu-HU" dirty="0" smtClean="0"/>
              <a:t>:</a:t>
            </a:r>
          </a:p>
          <a:p>
            <a:pPr marL="400050" lvl="1" indent="0">
              <a:buNone/>
            </a:pPr>
            <a:r>
              <a:rPr lang="hu-HU" dirty="0" smtClean="0"/>
              <a:t>Végrehajtandó utasítások blokkja.</a:t>
            </a:r>
          </a:p>
          <a:p>
            <a:pPr marL="0" indent="0">
              <a:buNone/>
            </a:pPr>
            <a:r>
              <a:rPr lang="hu-HU" b="1" dirty="0" smtClean="0"/>
              <a:t>Ciklusfeltétel</a:t>
            </a:r>
            <a:r>
              <a:rPr lang="hu-HU" dirty="0" smtClean="0"/>
              <a:t>:</a:t>
            </a:r>
          </a:p>
          <a:p>
            <a:pPr marL="400050" lvl="1" indent="0">
              <a:buNone/>
            </a:pPr>
            <a:r>
              <a:rPr lang="hu-HU" dirty="0" smtClean="0"/>
              <a:t>Meddig ismételjük a ciklustörzs végrehajtását?</a:t>
            </a: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475656" y="5232276"/>
            <a:ext cx="1728192" cy="100811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ciklus-feltétel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5" name="Folyamatábra: Előírt feldolgozás 4"/>
          <p:cNvSpPr/>
          <p:nvPr/>
        </p:nvSpPr>
        <p:spPr>
          <a:xfrm>
            <a:off x="5508104" y="5229200"/>
            <a:ext cx="2232248" cy="1008112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ciklustörzs</a:t>
            </a:r>
            <a:endParaRPr lang="hu-HU" sz="2400" b="1" dirty="0">
              <a:solidFill>
                <a:schemeClr val="tx1"/>
              </a:solidFill>
            </a:endParaRPr>
          </a:p>
        </p:txBody>
      </p:sp>
      <p:cxnSp>
        <p:nvCxnSpPr>
          <p:cNvPr id="7" name="Görbe összekötő 6"/>
          <p:cNvCxnSpPr>
            <a:stCxn id="4" idx="0"/>
            <a:endCxn id="5" idx="0"/>
          </p:cNvCxnSpPr>
          <p:nvPr/>
        </p:nvCxnSpPr>
        <p:spPr>
          <a:xfrm rot="5400000" flipH="1" flipV="1">
            <a:off x="4480452" y="3088500"/>
            <a:ext cx="3076" cy="4284476"/>
          </a:xfrm>
          <a:prstGeom prst="curvedConnector3">
            <a:avLst>
              <a:gd name="adj1" fmla="val 19505072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örbe összekötő 9"/>
          <p:cNvCxnSpPr>
            <a:stCxn id="5" idx="2"/>
            <a:endCxn id="4" idx="2"/>
          </p:cNvCxnSpPr>
          <p:nvPr/>
        </p:nvCxnSpPr>
        <p:spPr>
          <a:xfrm rot="5400000">
            <a:off x="4480452" y="4096612"/>
            <a:ext cx="3076" cy="4284476"/>
          </a:xfrm>
          <a:prstGeom prst="curvedConnector3">
            <a:avLst>
              <a:gd name="adj1" fmla="val 16202081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6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Ciklusfajták</a:t>
            </a:r>
            <a:br>
              <a:rPr lang="hu-HU" dirty="0" smtClean="0"/>
            </a:br>
            <a:r>
              <a:rPr lang="hu-HU" sz="4000" i="1" dirty="0" smtClean="0"/>
              <a:t>Meddig fusson a ciklus?</a:t>
            </a:r>
            <a:endParaRPr lang="hu-HU" sz="4000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dirty="0" smtClean="0"/>
              <a:t>Amíg a feltétel </a:t>
            </a:r>
            <a:r>
              <a:rPr lang="hu-HU" b="1" dirty="0" smtClean="0"/>
              <a:t>igaz (</a:t>
            </a:r>
            <a:r>
              <a:rPr lang="hu-HU" b="1" dirty="0" err="1" smtClean="0"/>
              <a:t>true</a:t>
            </a:r>
            <a:r>
              <a:rPr lang="hu-HU" b="1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Amíg a feltétel </a:t>
            </a:r>
            <a:r>
              <a:rPr lang="hu-HU" b="1" dirty="0" smtClean="0"/>
              <a:t>hamis (</a:t>
            </a:r>
            <a:r>
              <a:rPr lang="hu-HU" b="1" dirty="0" err="1" smtClean="0"/>
              <a:t>false</a:t>
            </a:r>
            <a:r>
              <a:rPr lang="hu-HU" b="1" dirty="0" smtClean="0"/>
              <a:t>)</a:t>
            </a:r>
            <a:endParaRPr lang="hu-HU" b="1" dirty="0"/>
          </a:p>
        </p:txBody>
      </p:sp>
      <p:sp>
        <p:nvSpPr>
          <p:cNvPr id="4" name="Lekerekített téglalap 3"/>
          <p:cNvSpPr/>
          <p:nvPr/>
        </p:nvSpPr>
        <p:spPr>
          <a:xfrm>
            <a:off x="1475656" y="2567980"/>
            <a:ext cx="1728192" cy="8209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ciklus-feltétel</a:t>
            </a:r>
          </a:p>
        </p:txBody>
      </p:sp>
      <p:sp>
        <p:nvSpPr>
          <p:cNvPr id="5" name="Folyamatábra: Előírt feldolgozás 4"/>
          <p:cNvSpPr/>
          <p:nvPr/>
        </p:nvSpPr>
        <p:spPr>
          <a:xfrm>
            <a:off x="5508104" y="2564904"/>
            <a:ext cx="2232248" cy="824026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ciklustörzs</a:t>
            </a:r>
          </a:p>
        </p:txBody>
      </p:sp>
      <p:cxnSp>
        <p:nvCxnSpPr>
          <p:cNvPr id="7" name="Görbe összekötő 6"/>
          <p:cNvCxnSpPr>
            <a:stCxn id="4" idx="2"/>
            <a:endCxn id="5" idx="2"/>
          </p:cNvCxnSpPr>
          <p:nvPr/>
        </p:nvCxnSpPr>
        <p:spPr>
          <a:xfrm rot="16200000" flipH="1">
            <a:off x="4481990" y="1246692"/>
            <a:ext cx="12700" cy="4284476"/>
          </a:xfrm>
          <a:prstGeom prst="curvedConnector3">
            <a:avLst>
              <a:gd name="adj1" fmla="val 180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örbe összekötő 9"/>
          <p:cNvCxnSpPr>
            <a:stCxn id="5" idx="0"/>
            <a:endCxn id="4" idx="0"/>
          </p:cNvCxnSpPr>
          <p:nvPr/>
        </p:nvCxnSpPr>
        <p:spPr>
          <a:xfrm rot="16200000" flipH="1" flipV="1">
            <a:off x="4480452" y="424204"/>
            <a:ext cx="3076" cy="4284476"/>
          </a:xfrm>
          <a:prstGeom prst="curvedConnector3">
            <a:avLst>
              <a:gd name="adj1" fmla="val -743173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/>
          <p:cNvSpPr txBox="1"/>
          <p:nvPr/>
        </p:nvSpPr>
        <p:spPr>
          <a:xfrm>
            <a:off x="4067944" y="3205955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solidFill>
                  <a:srgbClr val="FFFF00"/>
                </a:solidFill>
              </a:rPr>
              <a:t>true</a:t>
            </a:r>
            <a:endParaRPr lang="hu-HU" sz="2000" b="1" dirty="0">
              <a:solidFill>
                <a:srgbClr val="FFFF00"/>
              </a:solidFill>
            </a:endParaRPr>
          </a:p>
        </p:txBody>
      </p:sp>
      <p:cxnSp>
        <p:nvCxnSpPr>
          <p:cNvPr id="13" name="Görbe összekötő 12"/>
          <p:cNvCxnSpPr>
            <a:stCxn id="4" idx="2"/>
          </p:cNvCxnSpPr>
          <p:nvPr/>
        </p:nvCxnSpPr>
        <p:spPr>
          <a:xfrm rot="5400000">
            <a:off x="1739662" y="3412956"/>
            <a:ext cx="624117" cy="576064"/>
          </a:xfrm>
          <a:prstGeom prst="curvedConnector3">
            <a:avLst>
              <a:gd name="adj1" fmla="val 5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/>
          <p:cNvSpPr txBox="1"/>
          <p:nvPr/>
        </p:nvSpPr>
        <p:spPr>
          <a:xfrm>
            <a:off x="1115616" y="3500933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solidFill>
                  <a:srgbClr val="FFFF00"/>
                </a:solidFill>
              </a:rPr>
              <a:t>false</a:t>
            </a:r>
            <a:endParaRPr lang="hu-HU" sz="2000" b="1" dirty="0">
              <a:solidFill>
                <a:srgbClr val="FFFF00"/>
              </a:solidFill>
            </a:endParaRPr>
          </a:p>
        </p:txBody>
      </p:sp>
      <p:sp>
        <p:nvSpPr>
          <p:cNvPr id="23" name="Lekerekített téglalap 22"/>
          <p:cNvSpPr/>
          <p:nvPr/>
        </p:nvSpPr>
        <p:spPr>
          <a:xfrm>
            <a:off x="1340024" y="5152285"/>
            <a:ext cx="1728192" cy="8209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ciklus-feltétel</a:t>
            </a:r>
          </a:p>
        </p:txBody>
      </p:sp>
      <p:sp>
        <p:nvSpPr>
          <p:cNvPr id="24" name="Folyamatábra: Előírt feldolgozás 23"/>
          <p:cNvSpPr/>
          <p:nvPr/>
        </p:nvSpPr>
        <p:spPr>
          <a:xfrm>
            <a:off x="5372472" y="5149209"/>
            <a:ext cx="2232248" cy="824026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ciklustörzs</a:t>
            </a:r>
          </a:p>
        </p:txBody>
      </p:sp>
      <p:cxnSp>
        <p:nvCxnSpPr>
          <p:cNvPr id="25" name="Görbe összekötő 24"/>
          <p:cNvCxnSpPr>
            <a:stCxn id="23" idx="2"/>
            <a:endCxn id="24" idx="2"/>
          </p:cNvCxnSpPr>
          <p:nvPr/>
        </p:nvCxnSpPr>
        <p:spPr>
          <a:xfrm rot="16200000" flipH="1">
            <a:off x="4346358" y="3830997"/>
            <a:ext cx="12700" cy="4284476"/>
          </a:xfrm>
          <a:prstGeom prst="curvedConnector3">
            <a:avLst>
              <a:gd name="adj1" fmla="val 180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örbe összekötő 25"/>
          <p:cNvCxnSpPr>
            <a:stCxn id="24" idx="0"/>
            <a:endCxn id="23" idx="0"/>
          </p:cNvCxnSpPr>
          <p:nvPr/>
        </p:nvCxnSpPr>
        <p:spPr>
          <a:xfrm rot="16200000" flipH="1" flipV="1">
            <a:off x="4344820" y="3008509"/>
            <a:ext cx="3076" cy="4284476"/>
          </a:xfrm>
          <a:prstGeom prst="curvedConnector3">
            <a:avLst>
              <a:gd name="adj1" fmla="val -743173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zövegdoboz 26"/>
          <p:cNvSpPr txBox="1"/>
          <p:nvPr/>
        </p:nvSpPr>
        <p:spPr>
          <a:xfrm>
            <a:off x="1043608" y="6085238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solidFill>
                  <a:srgbClr val="FFFF00"/>
                </a:solidFill>
              </a:rPr>
              <a:t>true</a:t>
            </a:r>
            <a:endParaRPr lang="hu-HU" sz="2000" b="1" dirty="0">
              <a:solidFill>
                <a:srgbClr val="FFFF00"/>
              </a:solidFill>
            </a:endParaRPr>
          </a:p>
        </p:txBody>
      </p:sp>
      <p:cxnSp>
        <p:nvCxnSpPr>
          <p:cNvPr id="28" name="Görbe összekötő 27"/>
          <p:cNvCxnSpPr>
            <a:stCxn id="23" idx="2"/>
          </p:cNvCxnSpPr>
          <p:nvPr/>
        </p:nvCxnSpPr>
        <p:spPr>
          <a:xfrm rot="5400000">
            <a:off x="1604030" y="5997261"/>
            <a:ext cx="624117" cy="576064"/>
          </a:xfrm>
          <a:prstGeom prst="curvedConnector3">
            <a:avLst>
              <a:gd name="adj1" fmla="val 5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zövegdoboz 28"/>
          <p:cNvSpPr txBox="1"/>
          <p:nvPr/>
        </p:nvSpPr>
        <p:spPr>
          <a:xfrm>
            <a:off x="4067944" y="5760287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solidFill>
                  <a:srgbClr val="FFFF00"/>
                </a:solidFill>
              </a:rPr>
              <a:t>false</a:t>
            </a:r>
            <a:endParaRPr lang="hu-HU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3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Ciklusfajták</a:t>
            </a:r>
            <a:br>
              <a:rPr lang="hu-HU" dirty="0" smtClean="0"/>
            </a:br>
            <a:r>
              <a:rPr lang="hu-HU" sz="4000" i="1" dirty="0" smtClean="0"/>
              <a:t>Mikor teszteljük a ciklusfeltételt?</a:t>
            </a:r>
            <a:endParaRPr lang="hu-HU" sz="4000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hu-HU" b="1" dirty="0" smtClean="0"/>
              <a:t>Mielőtt</a:t>
            </a:r>
            <a:r>
              <a:rPr lang="hu-HU" dirty="0" smtClean="0"/>
              <a:t> a ciklustörzs lefut</a:t>
            </a:r>
            <a:endParaRPr lang="hu-HU" b="1" dirty="0" smtClean="0"/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endParaRPr lang="hu-HU" dirty="0" smtClean="0"/>
          </a:p>
          <a:p>
            <a:pPr marL="514350" indent="-514350">
              <a:spcBef>
                <a:spcPts val="3000"/>
              </a:spcBef>
              <a:buFont typeface="+mj-lt"/>
              <a:buAutoNum type="arabicPeriod"/>
            </a:pPr>
            <a:r>
              <a:rPr lang="hu-HU" b="1" dirty="0" smtClean="0"/>
              <a:t>Miután</a:t>
            </a:r>
            <a:r>
              <a:rPr lang="hu-HU" dirty="0" smtClean="0"/>
              <a:t> </a:t>
            </a:r>
            <a:r>
              <a:rPr lang="hu-HU" dirty="0"/>
              <a:t>a ciklustörzs lefut</a:t>
            </a:r>
            <a:endParaRPr lang="hu-HU" b="1" dirty="0"/>
          </a:p>
          <a:p>
            <a:pPr marL="0" indent="0">
              <a:spcBef>
                <a:spcPts val="3000"/>
              </a:spcBef>
              <a:buNone/>
            </a:pPr>
            <a:endParaRPr lang="hu-HU" b="1" dirty="0" smtClean="0"/>
          </a:p>
        </p:txBody>
      </p:sp>
      <p:sp>
        <p:nvSpPr>
          <p:cNvPr id="4" name="Lekerekített téglalap 3"/>
          <p:cNvSpPr/>
          <p:nvPr/>
        </p:nvSpPr>
        <p:spPr>
          <a:xfrm>
            <a:off x="1475656" y="3000028"/>
            <a:ext cx="1728192" cy="8209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ciklus-feltétel</a:t>
            </a:r>
          </a:p>
        </p:txBody>
      </p:sp>
      <p:sp>
        <p:nvSpPr>
          <p:cNvPr id="5" name="Folyamatábra: Előírt feldolgozás 4"/>
          <p:cNvSpPr/>
          <p:nvPr/>
        </p:nvSpPr>
        <p:spPr>
          <a:xfrm>
            <a:off x="5508104" y="2996952"/>
            <a:ext cx="2232248" cy="824026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ciklustörzs</a:t>
            </a:r>
          </a:p>
        </p:txBody>
      </p:sp>
      <p:cxnSp>
        <p:nvCxnSpPr>
          <p:cNvPr id="7" name="Görbe összekötő 6"/>
          <p:cNvCxnSpPr>
            <a:stCxn id="4" idx="2"/>
            <a:endCxn id="5" idx="2"/>
          </p:cNvCxnSpPr>
          <p:nvPr/>
        </p:nvCxnSpPr>
        <p:spPr>
          <a:xfrm rot="16200000" flipH="1">
            <a:off x="4481990" y="1678740"/>
            <a:ext cx="12700" cy="4284476"/>
          </a:xfrm>
          <a:prstGeom prst="curvedConnector3">
            <a:avLst>
              <a:gd name="adj1" fmla="val 180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örbe összekötő 9"/>
          <p:cNvCxnSpPr>
            <a:stCxn id="5" idx="0"/>
            <a:endCxn id="4" idx="0"/>
          </p:cNvCxnSpPr>
          <p:nvPr/>
        </p:nvCxnSpPr>
        <p:spPr>
          <a:xfrm rot="16200000" flipH="1" flipV="1">
            <a:off x="4480452" y="856252"/>
            <a:ext cx="3076" cy="4284476"/>
          </a:xfrm>
          <a:prstGeom prst="curvedConnector3">
            <a:avLst>
              <a:gd name="adj1" fmla="val -743173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kerekített téglalap 22"/>
          <p:cNvSpPr/>
          <p:nvPr/>
        </p:nvSpPr>
        <p:spPr>
          <a:xfrm>
            <a:off x="1340024" y="5448301"/>
            <a:ext cx="1728192" cy="8209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ciklus-feltétel</a:t>
            </a:r>
          </a:p>
        </p:txBody>
      </p:sp>
      <p:sp>
        <p:nvSpPr>
          <p:cNvPr id="24" name="Folyamatábra: Előírt feldolgozás 23"/>
          <p:cNvSpPr/>
          <p:nvPr/>
        </p:nvSpPr>
        <p:spPr>
          <a:xfrm>
            <a:off x="5372472" y="5445225"/>
            <a:ext cx="2232248" cy="824026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>
                <a:solidFill>
                  <a:schemeClr val="tx1"/>
                </a:solidFill>
              </a:rPr>
              <a:t>ciklustörzs</a:t>
            </a:r>
          </a:p>
        </p:txBody>
      </p:sp>
      <p:cxnSp>
        <p:nvCxnSpPr>
          <p:cNvPr id="25" name="Görbe összekötő 24"/>
          <p:cNvCxnSpPr>
            <a:stCxn id="23" idx="2"/>
            <a:endCxn id="24" idx="2"/>
          </p:cNvCxnSpPr>
          <p:nvPr/>
        </p:nvCxnSpPr>
        <p:spPr>
          <a:xfrm rot="16200000" flipH="1">
            <a:off x="4346358" y="4127013"/>
            <a:ext cx="12700" cy="4284476"/>
          </a:xfrm>
          <a:prstGeom prst="curvedConnector3">
            <a:avLst>
              <a:gd name="adj1" fmla="val 180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örbe összekötő 25"/>
          <p:cNvCxnSpPr>
            <a:stCxn id="24" idx="0"/>
            <a:endCxn id="23" idx="0"/>
          </p:cNvCxnSpPr>
          <p:nvPr/>
        </p:nvCxnSpPr>
        <p:spPr>
          <a:xfrm rot="16200000" flipH="1" flipV="1">
            <a:off x="4344820" y="3304525"/>
            <a:ext cx="3076" cy="4284476"/>
          </a:xfrm>
          <a:prstGeom prst="curvedConnector3">
            <a:avLst>
              <a:gd name="adj1" fmla="val -743173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örbe összekötő 17"/>
          <p:cNvCxnSpPr>
            <a:endCxn id="4" idx="0"/>
          </p:cNvCxnSpPr>
          <p:nvPr/>
        </p:nvCxnSpPr>
        <p:spPr>
          <a:xfrm rot="16200000" flipH="1">
            <a:off x="1877529" y="2537805"/>
            <a:ext cx="795164" cy="129282"/>
          </a:xfrm>
          <a:prstGeom prst="curvedConnector3">
            <a:avLst>
              <a:gd name="adj1" fmla="val 50000"/>
            </a:avLst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örbe összekötő 29"/>
          <p:cNvCxnSpPr/>
          <p:nvPr/>
        </p:nvCxnSpPr>
        <p:spPr>
          <a:xfrm rot="5400000">
            <a:off x="1971237" y="3907812"/>
            <a:ext cx="465769" cy="304802"/>
          </a:xfrm>
          <a:prstGeom prst="curvedConnector3">
            <a:avLst>
              <a:gd name="adj1" fmla="val 5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örbe összekötő 30"/>
          <p:cNvCxnSpPr>
            <a:endCxn id="24" idx="0"/>
          </p:cNvCxnSpPr>
          <p:nvPr/>
        </p:nvCxnSpPr>
        <p:spPr>
          <a:xfrm rot="5400000">
            <a:off x="6114810" y="4921195"/>
            <a:ext cx="897816" cy="150244"/>
          </a:xfrm>
          <a:prstGeom prst="curvedConnector3">
            <a:avLst>
              <a:gd name="adj1" fmla="val 50000"/>
            </a:avLst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örbe összekötő 38"/>
          <p:cNvCxnSpPr>
            <a:stCxn id="23" idx="2"/>
          </p:cNvCxnSpPr>
          <p:nvPr/>
        </p:nvCxnSpPr>
        <p:spPr>
          <a:xfrm rot="5400000">
            <a:off x="1725533" y="6379414"/>
            <a:ext cx="588751" cy="368424"/>
          </a:xfrm>
          <a:prstGeom prst="curvedConnector3">
            <a:avLst>
              <a:gd name="adj1" fmla="val 5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038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Ciklusfajták C#</a:t>
            </a:r>
            <a:r>
              <a:rPr lang="hu-HU" dirty="0" err="1" smtClean="0"/>
              <a:t>-ban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4-fajta ciklus:</a:t>
            </a:r>
          </a:p>
          <a:p>
            <a:r>
              <a:rPr lang="hu-HU" dirty="0" err="1" smtClean="0"/>
              <a:t>while</a:t>
            </a:r>
            <a:endParaRPr lang="hu-HU" dirty="0" smtClean="0"/>
          </a:p>
          <a:p>
            <a:r>
              <a:rPr lang="hu-HU" dirty="0" err="1" smtClean="0"/>
              <a:t>do-while</a:t>
            </a:r>
            <a:endParaRPr lang="hu-HU" dirty="0" smtClean="0"/>
          </a:p>
          <a:p>
            <a:r>
              <a:rPr lang="hu-HU" dirty="0" err="1" smtClean="0"/>
              <a:t>for</a:t>
            </a:r>
            <a:endParaRPr lang="hu-HU" dirty="0" smtClean="0"/>
          </a:p>
          <a:p>
            <a:r>
              <a:rPr lang="hu-HU" dirty="0" err="1" smtClean="0"/>
              <a:t>foreach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2600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 smtClean="0"/>
              <a:t>while</a:t>
            </a:r>
            <a:r>
              <a:rPr lang="hu-HU" dirty="0" smtClean="0"/>
              <a:t> ciklus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1296144"/>
          </a:xfrm>
        </p:spPr>
        <p:txBody>
          <a:bodyPr/>
          <a:lstStyle/>
          <a:p>
            <a:r>
              <a:rPr lang="hu-HU" dirty="0" smtClean="0"/>
              <a:t>Addig fut, amíg a feltétel </a:t>
            </a:r>
            <a:r>
              <a:rPr lang="hu-HU" b="1" dirty="0" err="1" smtClean="0"/>
              <a:t>true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feltételt ciklustörzs lefutása </a:t>
            </a:r>
            <a:r>
              <a:rPr lang="hu-HU" b="1" dirty="0" smtClean="0"/>
              <a:t>előtt</a:t>
            </a:r>
            <a:r>
              <a:rPr lang="hu-HU" dirty="0" smtClean="0"/>
              <a:t> teszteljük.</a:t>
            </a:r>
            <a:endParaRPr lang="hu-HU" dirty="0"/>
          </a:p>
        </p:txBody>
      </p:sp>
      <p:sp>
        <p:nvSpPr>
          <p:cNvPr id="4" name="Lekerekített téglalap 3"/>
          <p:cNvSpPr/>
          <p:nvPr/>
        </p:nvSpPr>
        <p:spPr>
          <a:xfrm>
            <a:off x="457200" y="1561654"/>
            <a:ext cx="7859216" cy="93124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3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sz="3200" b="1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feltétel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sz="3200" b="1" dirty="0" smtClean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utasítás</a:t>
            </a:r>
            <a:r>
              <a:rPr lang="hu-HU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kerekített téglalap 4"/>
          <p:cNvSpPr/>
          <p:nvPr/>
        </p:nvSpPr>
        <p:spPr>
          <a:xfrm>
            <a:off x="1475656" y="5296301"/>
            <a:ext cx="1728192" cy="82095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feltétel</a:t>
            </a:r>
            <a:endParaRPr lang="hu-HU" sz="2400" b="1" dirty="0">
              <a:solidFill>
                <a:schemeClr val="tx1"/>
              </a:solidFill>
            </a:endParaRPr>
          </a:p>
        </p:txBody>
      </p:sp>
      <p:sp>
        <p:nvSpPr>
          <p:cNvPr id="6" name="Folyamatábra: Előírt feldolgozás 5"/>
          <p:cNvSpPr/>
          <p:nvPr/>
        </p:nvSpPr>
        <p:spPr>
          <a:xfrm>
            <a:off x="5508104" y="5293225"/>
            <a:ext cx="2232248" cy="824026"/>
          </a:xfrm>
          <a:prstGeom prst="flowChartPredefinedProcess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b="1" dirty="0" smtClean="0">
                <a:solidFill>
                  <a:schemeClr val="tx1"/>
                </a:solidFill>
              </a:rPr>
              <a:t>utasítás</a:t>
            </a:r>
            <a:endParaRPr lang="hu-HU" sz="2400" b="1" dirty="0">
              <a:solidFill>
                <a:schemeClr val="tx1"/>
              </a:solidFill>
            </a:endParaRPr>
          </a:p>
        </p:txBody>
      </p:sp>
      <p:cxnSp>
        <p:nvCxnSpPr>
          <p:cNvPr id="7" name="Görbe összekötő 6"/>
          <p:cNvCxnSpPr>
            <a:stCxn id="5" idx="2"/>
            <a:endCxn id="6" idx="2"/>
          </p:cNvCxnSpPr>
          <p:nvPr/>
        </p:nvCxnSpPr>
        <p:spPr>
          <a:xfrm rot="16200000" flipH="1">
            <a:off x="4481990" y="3975013"/>
            <a:ext cx="12700" cy="4284476"/>
          </a:xfrm>
          <a:prstGeom prst="curvedConnector3">
            <a:avLst>
              <a:gd name="adj1" fmla="val 180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örbe összekötő 7"/>
          <p:cNvCxnSpPr>
            <a:stCxn id="6" idx="0"/>
            <a:endCxn id="5" idx="0"/>
          </p:cNvCxnSpPr>
          <p:nvPr/>
        </p:nvCxnSpPr>
        <p:spPr>
          <a:xfrm rot="16200000" flipH="1" flipV="1">
            <a:off x="4480452" y="3152525"/>
            <a:ext cx="3076" cy="4284476"/>
          </a:xfrm>
          <a:prstGeom prst="curvedConnector3">
            <a:avLst>
              <a:gd name="adj1" fmla="val -743173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doboz 8"/>
          <p:cNvSpPr txBox="1"/>
          <p:nvPr/>
        </p:nvSpPr>
        <p:spPr>
          <a:xfrm>
            <a:off x="4067944" y="5934276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solidFill>
                  <a:srgbClr val="FFFF00"/>
                </a:solidFill>
              </a:rPr>
              <a:t>true</a:t>
            </a:r>
            <a:endParaRPr lang="hu-HU" sz="2000" b="1" dirty="0">
              <a:solidFill>
                <a:srgbClr val="FFFF00"/>
              </a:solidFill>
            </a:endParaRPr>
          </a:p>
        </p:txBody>
      </p:sp>
      <p:cxnSp>
        <p:nvCxnSpPr>
          <p:cNvPr id="10" name="Görbe összekötő 9"/>
          <p:cNvCxnSpPr>
            <a:stCxn id="5" idx="2"/>
          </p:cNvCxnSpPr>
          <p:nvPr/>
        </p:nvCxnSpPr>
        <p:spPr>
          <a:xfrm rot="5400000">
            <a:off x="1739662" y="6141277"/>
            <a:ext cx="624117" cy="576064"/>
          </a:xfrm>
          <a:prstGeom prst="curvedConnector3">
            <a:avLst>
              <a:gd name="adj1" fmla="val 50000"/>
            </a:avLst>
          </a:prstGeom>
          <a:ln w="76200"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zövegdoboz 10"/>
          <p:cNvSpPr txBox="1"/>
          <p:nvPr/>
        </p:nvSpPr>
        <p:spPr>
          <a:xfrm>
            <a:off x="1115616" y="6229254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 err="1" smtClean="0">
                <a:solidFill>
                  <a:srgbClr val="FFFF00"/>
                </a:solidFill>
              </a:rPr>
              <a:t>false</a:t>
            </a:r>
            <a:endParaRPr lang="hu-HU" sz="2000" b="1" dirty="0">
              <a:solidFill>
                <a:srgbClr val="FFFF00"/>
              </a:solidFill>
            </a:endParaRPr>
          </a:p>
        </p:txBody>
      </p:sp>
      <p:cxnSp>
        <p:nvCxnSpPr>
          <p:cNvPr id="12" name="Görbe összekötő 11"/>
          <p:cNvCxnSpPr>
            <a:endCxn id="5" idx="0"/>
          </p:cNvCxnSpPr>
          <p:nvPr/>
        </p:nvCxnSpPr>
        <p:spPr>
          <a:xfrm rot="16200000" flipH="1">
            <a:off x="1885756" y="4842304"/>
            <a:ext cx="798241" cy="109752"/>
          </a:xfrm>
          <a:prstGeom prst="curvedConnector3">
            <a:avLst>
              <a:gd name="adj1" fmla="val 50000"/>
            </a:avLst>
          </a:prstGeom>
          <a:ln w="76200">
            <a:solidFill>
              <a:srgbClr val="FFFF00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 err="1"/>
              <a:t>while</a:t>
            </a:r>
            <a:r>
              <a:rPr lang="hu-HU" dirty="0"/>
              <a:t> ciklus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27088" y="2564904"/>
            <a:ext cx="7561262" cy="3959225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45791" dir="3378596" algn="ctr" rotWithShape="0">
              <a:schemeClr val="tx1"/>
            </a:outerShdw>
          </a:effectLst>
        </p:spPr>
        <p:txBody>
          <a:bodyPr anchor="ctr"/>
          <a:lstStyle/>
          <a:p>
            <a:pPr>
              <a:spcBef>
                <a:spcPct val="20000"/>
              </a:spcBef>
              <a:defRPr/>
            </a:pPr>
            <a:r>
              <a:rPr lang="hu-HU" sz="2800" b="1" dirty="0" err="1">
                <a:latin typeface="Arial Black" pitchFamily="34" charset="0"/>
              </a:rPr>
              <a:t>while</a:t>
            </a:r>
            <a:r>
              <a:rPr lang="hu-HU" sz="2800" b="1" dirty="0">
                <a:latin typeface="Arial Black" pitchFamily="34" charset="0"/>
              </a:rPr>
              <a:t> </a:t>
            </a:r>
            <a:r>
              <a:rPr lang="hu-HU" sz="2800" b="1" dirty="0" smtClean="0">
                <a:latin typeface="Arial Black" pitchFamily="34" charset="0"/>
              </a:rPr>
              <a:t>(feltétel) </a:t>
            </a:r>
            <a:endParaRPr lang="hu-HU" sz="28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8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  <a:defRPr/>
            </a:pPr>
            <a:r>
              <a:rPr lang="hu-HU" sz="2800" b="1" dirty="0">
                <a:latin typeface="Arial Black" pitchFamily="34" charset="0"/>
              </a:rPr>
              <a:t>	   </a:t>
            </a:r>
            <a:r>
              <a:rPr lang="hu-HU" sz="2800" b="1" dirty="0" smtClean="0">
                <a:latin typeface="Arial Black" pitchFamily="34" charset="0"/>
              </a:rPr>
              <a:t>utasítás;</a:t>
            </a:r>
            <a:endParaRPr lang="hu-HU" sz="28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hu-HU" sz="2800" b="1" dirty="0">
                <a:latin typeface="Arial Black" pitchFamily="34" charset="0"/>
              </a:rPr>
              <a:t>	   utasítás;</a:t>
            </a:r>
          </a:p>
          <a:p>
            <a:pPr lvl="1">
              <a:spcBef>
                <a:spcPct val="20000"/>
              </a:spcBef>
              <a:defRPr/>
            </a:pPr>
            <a:r>
              <a:rPr lang="hu-HU" sz="2800" b="1" dirty="0" smtClean="0">
                <a:latin typeface="Arial Black" pitchFamily="34" charset="0"/>
              </a:rPr>
              <a:t> </a:t>
            </a:r>
            <a:r>
              <a:rPr lang="hu-HU" sz="2800" b="1" dirty="0">
                <a:latin typeface="Arial Black" pitchFamily="34" charset="0"/>
              </a:rPr>
              <a:t>  utasítás;</a:t>
            </a:r>
          </a:p>
          <a:p>
            <a:pPr>
              <a:spcBef>
                <a:spcPct val="20000"/>
              </a:spcBef>
              <a:defRPr/>
            </a:pPr>
            <a:r>
              <a:rPr lang="hu-HU" sz="2800" b="1" dirty="0">
                <a:latin typeface="Arial Black" pitchFamily="34" charset="0"/>
              </a:rPr>
              <a:t>}</a:t>
            </a:r>
          </a:p>
          <a:p>
            <a:pPr>
              <a:spcBef>
                <a:spcPct val="20000"/>
              </a:spcBef>
              <a:defRPr/>
            </a:pPr>
            <a:r>
              <a:rPr lang="hu-HU" sz="2800" b="1" dirty="0" smtClean="0">
                <a:latin typeface="Arial Black" pitchFamily="34" charset="0"/>
              </a:rPr>
              <a:t>következő </a:t>
            </a:r>
            <a:r>
              <a:rPr lang="hu-HU" sz="2800" b="1" dirty="0">
                <a:latin typeface="Arial Black" pitchFamily="34" charset="0"/>
              </a:rPr>
              <a:t>utasítás;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900113" y="2781176"/>
            <a:ext cx="6769100" cy="431800"/>
          </a:xfrm>
          <a:prstGeom prst="rect">
            <a:avLst/>
          </a:prstGeom>
          <a:solidFill>
            <a:srgbClr val="FFFFFF">
              <a:alpha val="3686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hu-HU" altLang="hu-HU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877394" y="2615688"/>
            <a:ext cx="1620957" cy="36933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/>
              <a:t>true</a:t>
            </a:r>
            <a:r>
              <a:rPr lang="hu-HU" altLang="hu-HU" b="1" dirty="0" smtClean="0"/>
              <a:t>?   </a:t>
            </a:r>
            <a:r>
              <a:rPr lang="hu-HU" altLang="hu-HU" b="1" dirty="0" err="1" smtClean="0"/>
              <a:t>false</a:t>
            </a:r>
            <a:r>
              <a:rPr lang="hu-HU" altLang="hu-HU" b="1" dirty="0" smtClean="0"/>
              <a:t>?</a:t>
            </a:r>
            <a:endParaRPr lang="hu-HU" altLang="hu-HU" b="1" dirty="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924300" y="2624138"/>
            <a:ext cx="620683" cy="369332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>
                <a:solidFill>
                  <a:schemeClr val="bg1"/>
                </a:solidFill>
              </a:rPr>
              <a:t>true</a:t>
            </a:r>
            <a:endParaRPr lang="hu-HU" altLang="hu-HU" b="1" dirty="0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787900" y="2636838"/>
            <a:ext cx="710451" cy="369332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hu-HU" altLang="hu-HU" b="1" dirty="0" err="1" smtClean="0">
                <a:solidFill>
                  <a:schemeClr val="bg1"/>
                </a:solidFill>
              </a:rPr>
              <a:t>false</a:t>
            </a:r>
            <a:endParaRPr lang="hu-HU" alt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74746E-6 L 3.61111E-6 0.15726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15726 L 3.61111E-6 0.22017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1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22017 L 3.61111E-6 0.30412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30412 L 3.61111E-6 0.3776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7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37766 L 3.61111E-6 -2.74746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88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4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2.74746E-6 L 3.61111E-6 0.4509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18" grpId="4" animBg="1"/>
      <p:bldP spid="18" grpId="5" animBg="1"/>
      <p:bldP spid="17" grpId="0" animBg="1"/>
      <p:bldP spid="17" grpId="1" animBg="1"/>
      <p:bldP spid="17" grpId="2" animBg="1"/>
      <p:bldP spid="17" grpId="3" animBg="1"/>
      <p:bldP spid="15" grpId="0" animBg="1"/>
      <p:bldP spid="15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while</a:t>
            </a:r>
            <a:r>
              <a:rPr lang="hu-HU" dirty="0" smtClean="0"/>
              <a:t> ciklus példa</a:t>
            </a:r>
            <a:endParaRPr lang="hu-HU" dirty="0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683569" y="1700808"/>
            <a:ext cx="7704856" cy="3240360"/>
          </a:xfrm>
          <a:prstGeom prst="rect">
            <a:avLst/>
          </a:prstGeom>
          <a:gradFill rotWithShape="1">
            <a:gsLst>
              <a:gs pos="0">
                <a:srgbClr val="DAD192"/>
              </a:gs>
              <a:gs pos="100000">
                <a:srgbClr val="C8C543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int x</a:t>
            </a:r>
            <a:r>
              <a:rPr lang="hu-HU" altLang="hu-HU" sz="2000" b="1" dirty="0" smtClean="0">
                <a:latin typeface="Arial Black" pitchFamily="34" charset="0"/>
              </a:rPr>
              <a:t>=-1;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 err="1">
                <a:solidFill>
                  <a:srgbClr val="C00000"/>
                </a:solidFill>
                <a:latin typeface="Arial Black" pitchFamily="34" charset="0"/>
              </a:rPr>
              <a:t>while</a:t>
            </a:r>
            <a:r>
              <a:rPr lang="hu-HU" altLang="hu-HU" sz="2000" b="1" dirty="0">
                <a:solidFill>
                  <a:srgbClr val="C00000"/>
                </a:solidFill>
                <a:latin typeface="Arial Black" pitchFamily="34" charset="0"/>
              </a:rPr>
              <a:t> </a:t>
            </a:r>
            <a:r>
              <a:rPr lang="hu-HU" altLang="hu-HU" sz="2000" b="1" dirty="0" smtClean="0">
                <a:solidFill>
                  <a:srgbClr val="C00000"/>
                </a:solidFill>
                <a:latin typeface="Arial Black" pitchFamily="34" charset="0"/>
              </a:rPr>
              <a:t>(x&lt;=0</a:t>
            </a:r>
            <a:r>
              <a:rPr lang="hu-HU" altLang="hu-HU" sz="2000" b="1" dirty="0">
                <a:solidFill>
                  <a:srgbClr val="C00000"/>
                </a:solidFill>
                <a:latin typeface="Arial Black" pitchFamily="34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  </a:t>
            </a:r>
            <a:r>
              <a:rPr lang="hu-HU" altLang="hu-HU" sz="2000" b="1" dirty="0" err="1">
                <a:latin typeface="Arial Black" pitchFamily="34" charset="0"/>
              </a:rPr>
              <a:t>Console.Write</a:t>
            </a:r>
            <a:r>
              <a:rPr lang="hu-HU" altLang="hu-HU" sz="2000" b="1" dirty="0" smtClean="0">
                <a:latin typeface="Arial Black" pitchFamily="34" charset="0"/>
              </a:rPr>
              <a:t>(„Írj be egy pozitív számot!");</a:t>
            </a:r>
            <a:endParaRPr lang="hu-HU" altLang="hu-HU" sz="2000" b="1" dirty="0">
              <a:latin typeface="Arial Black" pitchFamily="34" charset="0"/>
            </a:endParaRP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  </a:t>
            </a:r>
            <a:r>
              <a:rPr lang="hu-HU" altLang="hu-HU" sz="2000" b="1" dirty="0" smtClean="0">
                <a:latin typeface="Arial Black" pitchFamily="34" charset="0"/>
              </a:rPr>
              <a:t>x </a:t>
            </a:r>
            <a:r>
              <a:rPr lang="hu-HU" altLang="hu-HU" sz="2000" b="1" dirty="0">
                <a:latin typeface="Arial Black" pitchFamily="34" charset="0"/>
              </a:rPr>
              <a:t>= </a:t>
            </a:r>
            <a:r>
              <a:rPr lang="hu-HU" altLang="hu-HU" sz="2000" b="1" dirty="0" err="1">
                <a:latin typeface="Arial Black" pitchFamily="34" charset="0"/>
              </a:rPr>
              <a:t>int.Parse</a:t>
            </a:r>
            <a:r>
              <a:rPr lang="hu-HU" altLang="hu-HU" sz="2000" b="1" dirty="0">
                <a:latin typeface="Arial Black" pitchFamily="34" charset="0"/>
              </a:rPr>
              <a:t>(</a:t>
            </a:r>
            <a:r>
              <a:rPr lang="hu-HU" altLang="hu-HU" sz="2000" b="1" dirty="0" err="1">
                <a:latin typeface="Arial Black" pitchFamily="34" charset="0"/>
              </a:rPr>
              <a:t>Console.ReadLine</a:t>
            </a:r>
            <a:r>
              <a:rPr lang="hu-HU" altLang="hu-HU" sz="2000" b="1" dirty="0">
                <a:latin typeface="Arial Black" pitchFamily="34" charset="0"/>
              </a:rPr>
              <a:t>());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>
                <a:latin typeface="Arial Black" pitchFamily="34" charset="0"/>
              </a:rPr>
              <a:t>}</a:t>
            </a:r>
          </a:p>
          <a:p>
            <a:pPr>
              <a:spcBef>
                <a:spcPct val="20000"/>
              </a:spcBef>
            </a:pPr>
            <a:r>
              <a:rPr lang="hu-HU" altLang="hu-HU" sz="2000" b="1" dirty="0" err="1">
                <a:latin typeface="Arial Black" pitchFamily="34" charset="0"/>
              </a:rPr>
              <a:t>Console.WriteLine</a:t>
            </a:r>
            <a:r>
              <a:rPr lang="hu-HU" altLang="hu-HU" sz="2000" b="1" dirty="0" smtClean="0">
                <a:latin typeface="Arial Black" pitchFamily="34" charset="0"/>
              </a:rPr>
              <a:t>(„A szám kétszerese </a:t>
            </a:r>
            <a:r>
              <a:rPr lang="hu-HU" altLang="hu-HU" sz="2000" b="1" dirty="0">
                <a:latin typeface="Arial Black" pitchFamily="34" charset="0"/>
              </a:rPr>
              <a:t>= {0</a:t>
            </a:r>
            <a:r>
              <a:rPr lang="hu-HU" altLang="hu-HU" sz="2000" b="1" dirty="0" smtClean="0">
                <a:latin typeface="Arial Black" pitchFamily="34" charset="0"/>
              </a:rPr>
              <a:t>}", x*2</a:t>
            </a:r>
            <a:r>
              <a:rPr lang="hu-HU" altLang="hu-HU" sz="2000" b="1" dirty="0">
                <a:latin typeface="Arial Black" pitchFamily="34" charset="0"/>
              </a:rPr>
              <a:t>);</a:t>
            </a:r>
            <a:endParaRPr lang="hu-HU" altLang="hu-HU" b="1" dirty="0"/>
          </a:p>
        </p:txBody>
      </p:sp>
      <p:sp>
        <p:nvSpPr>
          <p:cNvPr id="5" name="Tartalom helye 2"/>
          <p:cNvSpPr>
            <a:spLocks noGrp="1"/>
          </p:cNvSpPr>
          <p:nvPr>
            <p:ph idx="1"/>
          </p:nvPr>
        </p:nvSpPr>
        <p:spPr>
          <a:xfrm>
            <a:off x="457200" y="5517232"/>
            <a:ext cx="8229600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smtClean="0"/>
              <a:t>Trükkös kezdőérték x-hez!</a:t>
            </a:r>
          </a:p>
          <a:p>
            <a:pPr lvl="1"/>
            <a:r>
              <a:rPr lang="hu-HU" dirty="0" smtClean="0"/>
              <a:t>a ciklusmagnak min. egyszer le kell futnia</a:t>
            </a:r>
          </a:p>
        </p:txBody>
      </p:sp>
    </p:spTree>
    <p:extLst>
      <p:ext uri="{BB962C8B-B14F-4D97-AF65-F5344CB8AC3E}">
        <p14:creationId xmlns:p14="http://schemas.microsoft.com/office/powerpoint/2010/main" val="279157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807</Words>
  <Application>Microsoft Office PowerPoint</Application>
  <PresentationFormat>Diavetítés a képernyőre (4:3 oldalarány)</PresentationFormat>
  <Paragraphs>206</Paragraphs>
  <Slides>24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Courier New</vt:lpstr>
      <vt:lpstr>Office-téma</vt:lpstr>
      <vt:lpstr>Magasszintű programozási nyelvek I.</vt:lpstr>
      <vt:lpstr>Ciklus – programozási szerkezet</vt:lpstr>
      <vt:lpstr>Ciklus – programozási szerkezet</vt:lpstr>
      <vt:lpstr>Ciklusfajták Meddig fusson a ciklus?</vt:lpstr>
      <vt:lpstr>Ciklusfajták Mikor teszteljük a ciklusfeltételt?</vt:lpstr>
      <vt:lpstr>Ciklusfajták C#-ban</vt:lpstr>
      <vt:lpstr>while ciklus</vt:lpstr>
      <vt:lpstr>while ciklus</vt:lpstr>
      <vt:lpstr>while ciklus példa</vt:lpstr>
      <vt:lpstr>do-while ciklus</vt:lpstr>
      <vt:lpstr>do-while ciklus</vt:lpstr>
      <vt:lpstr>do-while ciklus példa</vt:lpstr>
      <vt:lpstr>for ciklus</vt:lpstr>
      <vt:lpstr>for ciklus példa</vt:lpstr>
      <vt:lpstr>for ciklus mint while ciklus</vt:lpstr>
      <vt:lpstr>for ciklus mint while ciklus</vt:lpstr>
      <vt:lpstr>for ciklus példa</vt:lpstr>
      <vt:lpstr>foreach ciklus</vt:lpstr>
      <vt:lpstr>Feladat: szorozd össze a számokat, amíg a user 0-t nem gépel be!</vt:lpstr>
      <vt:lpstr>break</vt:lpstr>
      <vt:lpstr>continue</vt:lpstr>
      <vt:lpstr>continue példa</vt:lpstr>
      <vt:lpstr>continue egy for ciklusban</vt:lpstr>
      <vt:lpstr>continue egy for ciklusban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Kovasznai Gergely</cp:lastModifiedBy>
  <cp:revision>316</cp:revision>
  <dcterms:created xsi:type="dcterms:W3CDTF">2014-03-03T11:13:53Z</dcterms:created>
  <dcterms:modified xsi:type="dcterms:W3CDTF">2017-10-13T08:38:39Z</dcterms:modified>
</cp:coreProperties>
</file>