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8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éma alapján készült stílus 2 – 1. jelölőszín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Világos stílus 3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éma alapján készült stílus 2 – 3. jelölőszín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Világos stílus 3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Közepesen sötét stílus 4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Közepesen sötét stílus 4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>
        <p:scale>
          <a:sx n="75" d="100"/>
          <a:sy n="75" d="100"/>
        </p:scale>
        <p:origin x="-114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2015.11.05.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2015.11.05.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2015.11.05.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Magasszintű</a:t>
            </a:r>
            <a:r>
              <a:rPr lang="hu-HU" dirty="0"/>
              <a:t> programozási nyelvek</a:t>
            </a:r>
            <a:r>
              <a:rPr lang="en-US" dirty="0"/>
              <a:t> I.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Operátorok, kifejezések</a:t>
            </a:r>
            <a:endParaRPr lang="en-US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/>
              <a:t>Kovásznai</a:t>
            </a:r>
            <a:r>
              <a:rPr lang="hu-HU" i="1" dirty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Aritmetikai operátorok –</a:t>
            </a:r>
            <a:br>
              <a:rPr lang="hu-HU" dirty="0"/>
            </a:br>
            <a:r>
              <a:rPr lang="hu-HU" dirty="0"/>
              <a:t>Implicit típuskonverzió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23528" y="1772816"/>
            <a:ext cx="3600400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byte a = 12; </a:t>
            </a:r>
            <a:r>
              <a:rPr lang="hu-HU" altLang="hu-HU" sz="2000" b="1" dirty="0" err="1" smtClean="0">
                <a:latin typeface="Arial Black" pitchFamily="34" charset="0"/>
              </a:rPr>
              <a:t>short</a:t>
            </a:r>
            <a:r>
              <a:rPr lang="hu-HU" altLang="hu-HU" sz="2000" b="1" dirty="0" smtClean="0">
                <a:latin typeface="Arial Black" pitchFamily="34" charset="0"/>
              </a:rPr>
              <a:t> b = -4;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???</a:t>
            </a:r>
            <a:r>
              <a:rPr lang="hu-HU" altLang="hu-HU" sz="2000" b="1" dirty="0" smtClean="0">
                <a:latin typeface="Arial Black" pitchFamily="34" charset="0"/>
              </a:rPr>
              <a:t> x = a - b;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23528" y="2132856"/>
            <a:ext cx="576064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int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36616" y="1772816"/>
            <a:ext cx="3600400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int a = 12; </a:t>
            </a:r>
            <a:r>
              <a:rPr lang="hu-HU" altLang="hu-HU" sz="2000" b="1" dirty="0" err="1" smtClean="0">
                <a:latin typeface="Arial Black" pitchFamily="34" charset="0"/>
              </a:rPr>
              <a:t>ushort</a:t>
            </a:r>
            <a:r>
              <a:rPr lang="hu-HU" altLang="hu-HU" sz="2000" b="1" dirty="0" smtClean="0">
                <a:latin typeface="Arial Black" pitchFamily="34" charset="0"/>
              </a:rPr>
              <a:t> b = 14;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???</a:t>
            </a:r>
            <a:r>
              <a:rPr lang="hu-HU" altLang="hu-HU" sz="2000" b="1" dirty="0" smtClean="0">
                <a:latin typeface="Arial Black" pitchFamily="34" charset="0"/>
              </a:rPr>
              <a:t> x = a - b;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836616" y="2132856"/>
            <a:ext cx="576064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int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23528" y="2852936"/>
            <a:ext cx="3600400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byte a = 12; </a:t>
            </a:r>
            <a:r>
              <a:rPr lang="hu-HU" altLang="hu-HU" sz="2000" b="1" dirty="0" err="1" smtClean="0">
                <a:latin typeface="Arial Black" pitchFamily="34" charset="0"/>
              </a:rPr>
              <a:t>long</a:t>
            </a:r>
            <a:r>
              <a:rPr lang="hu-HU" altLang="hu-HU" sz="2000" b="1" dirty="0" smtClean="0">
                <a:latin typeface="Arial Black" pitchFamily="34" charset="0"/>
              </a:rPr>
              <a:t> b = 14;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???</a:t>
            </a:r>
            <a:r>
              <a:rPr lang="hu-HU" altLang="hu-HU" sz="2000" b="1" dirty="0" smtClean="0">
                <a:latin typeface="Arial Black" pitchFamily="34" charset="0"/>
              </a:rPr>
              <a:t>   x = a - b;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23528" y="3212976"/>
            <a:ext cx="792088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long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836616" y="2852936"/>
            <a:ext cx="3600400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byte a = 12; </a:t>
            </a:r>
            <a:r>
              <a:rPr lang="hu-HU" altLang="hu-HU" sz="2000" b="1" dirty="0" err="1" smtClean="0">
                <a:latin typeface="Arial Black" pitchFamily="34" charset="0"/>
              </a:rPr>
              <a:t>uint</a:t>
            </a:r>
            <a:r>
              <a:rPr lang="hu-HU" altLang="hu-HU" sz="2000" b="1" dirty="0" smtClean="0">
                <a:latin typeface="Arial Black" pitchFamily="34" charset="0"/>
              </a:rPr>
              <a:t> b = 14;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???</a:t>
            </a:r>
            <a:r>
              <a:rPr lang="hu-HU" altLang="hu-HU" sz="2000" b="1" dirty="0" smtClean="0">
                <a:latin typeface="Arial Black" pitchFamily="34" charset="0"/>
              </a:rPr>
              <a:t>   x = a - b;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836616" y="3212976"/>
            <a:ext cx="792088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uint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23528" y="4005064"/>
            <a:ext cx="3888432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ulong</a:t>
            </a:r>
            <a:r>
              <a:rPr lang="hu-HU" altLang="hu-HU" sz="2000" b="1" dirty="0" smtClean="0">
                <a:latin typeface="Arial Black" pitchFamily="34" charset="0"/>
              </a:rPr>
              <a:t> a = 12; </a:t>
            </a:r>
            <a:r>
              <a:rPr lang="hu-HU" altLang="hu-HU" sz="2000" b="1" dirty="0" err="1" smtClean="0">
                <a:latin typeface="Arial Black" pitchFamily="34" charset="0"/>
              </a:rPr>
              <a:t>ulong</a:t>
            </a:r>
            <a:r>
              <a:rPr lang="hu-HU" altLang="hu-HU" sz="2000" b="1" dirty="0" smtClean="0">
                <a:latin typeface="Arial Black" pitchFamily="34" charset="0"/>
              </a:rPr>
              <a:t> b = 14;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???</a:t>
            </a:r>
            <a:r>
              <a:rPr lang="hu-HU" altLang="hu-HU" sz="2000" b="1" dirty="0" smtClean="0">
                <a:latin typeface="Arial Black" pitchFamily="34" charset="0"/>
              </a:rPr>
              <a:t>      x = a - b;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23528" y="4365104"/>
            <a:ext cx="1008112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ulong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4836616" y="4005064"/>
            <a:ext cx="3888432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long</a:t>
            </a:r>
            <a:r>
              <a:rPr lang="hu-HU" altLang="hu-HU" sz="2000" b="1" dirty="0" smtClean="0">
                <a:latin typeface="Arial Black" pitchFamily="34" charset="0"/>
              </a:rPr>
              <a:t> a = 12; </a:t>
            </a:r>
            <a:r>
              <a:rPr lang="hu-HU" altLang="hu-HU" sz="2000" b="1" dirty="0" err="1" smtClean="0">
                <a:latin typeface="Arial Black" pitchFamily="34" charset="0"/>
              </a:rPr>
              <a:t>ulong</a:t>
            </a:r>
            <a:r>
              <a:rPr lang="hu-HU" altLang="hu-HU" sz="2000" b="1" dirty="0" smtClean="0">
                <a:latin typeface="Arial Black" pitchFamily="34" charset="0"/>
              </a:rPr>
              <a:t> b = 14;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???</a:t>
            </a:r>
            <a:r>
              <a:rPr lang="hu-HU" altLang="hu-HU" sz="2000" b="1" dirty="0" smtClean="0">
                <a:latin typeface="Arial Black" pitchFamily="34" charset="0"/>
              </a:rPr>
              <a:t>      x = a - b;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7308304" y="4365104"/>
            <a:ext cx="1128712" cy="64807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solidFill>
                  <a:schemeClr val="bg1"/>
                </a:solidFill>
                <a:latin typeface="Arial Black" pitchFamily="34" charset="0"/>
              </a:rPr>
              <a:t>syntax</a:t>
            </a:r>
            <a:r>
              <a:rPr lang="hu-HU" altLang="hu-HU" sz="20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hu-HU" altLang="hu-HU" sz="2000" b="1" dirty="0" err="1" smtClean="0">
                <a:solidFill>
                  <a:schemeClr val="bg1"/>
                </a:solidFill>
                <a:latin typeface="Arial Black" pitchFamily="34" charset="0"/>
              </a:rPr>
              <a:t>error</a:t>
            </a:r>
            <a:r>
              <a:rPr lang="hu-HU" altLang="hu-HU" sz="2000" b="1" dirty="0" smtClean="0">
                <a:solidFill>
                  <a:schemeClr val="bg1"/>
                </a:solidFill>
                <a:latin typeface="Arial Black" pitchFamily="34" charset="0"/>
              </a:rPr>
              <a:t>!</a:t>
            </a:r>
            <a:endParaRPr lang="hu-HU" altLang="hu-HU" sz="20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23528" y="5157192"/>
            <a:ext cx="4909132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double</a:t>
            </a:r>
            <a:r>
              <a:rPr lang="hu-HU" altLang="hu-HU" sz="2000" b="1" dirty="0" smtClean="0">
                <a:latin typeface="Arial Black" pitchFamily="34" charset="0"/>
              </a:rPr>
              <a:t> a = 12.3; </a:t>
            </a:r>
            <a:r>
              <a:rPr lang="hu-HU" altLang="hu-HU" sz="2000" b="1" dirty="0" err="1" smtClean="0">
                <a:latin typeface="Arial Black" pitchFamily="34" charset="0"/>
              </a:rPr>
              <a:t>float</a:t>
            </a:r>
            <a:r>
              <a:rPr lang="hu-HU" altLang="hu-HU" sz="2000" b="1" dirty="0" smtClean="0">
                <a:latin typeface="Arial Black" pitchFamily="34" charset="0"/>
              </a:rPr>
              <a:t> b = 13.25;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???</a:t>
            </a:r>
            <a:r>
              <a:rPr lang="hu-HU" altLang="hu-HU" sz="2000" b="1" dirty="0" smtClean="0">
                <a:latin typeface="Arial Black" pitchFamily="34" charset="0"/>
              </a:rPr>
              <a:t>         x = a - b;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323528" y="5517232"/>
            <a:ext cx="1224136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double</a:t>
            </a:r>
            <a:endParaRPr lang="hu-HU" altLang="hu-HU" sz="2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0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Bináris operátorok –</a:t>
            </a:r>
            <a:br>
              <a:rPr lang="hu-HU" dirty="0" smtClean="0"/>
            </a:br>
            <a:r>
              <a:rPr lang="hu-HU" dirty="0" smtClean="0"/>
              <a:t>Shift operátorok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x&lt;&lt;y</a:t>
            </a:r>
            <a:r>
              <a:rPr lang="hu-HU" dirty="0" smtClean="0"/>
              <a:t>: bal shift</a:t>
            </a:r>
          </a:p>
          <a:p>
            <a:pPr marL="0" indent="0">
              <a:buNone/>
            </a:pPr>
            <a:endParaRPr lang="hu-H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x&gt;&gt;y</a:t>
            </a:r>
            <a:r>
              <a:rPr lang="hu-HU" dirty="0"/>
              <a:t>: </a:t>
            </a:r>
            <a:r>
              <a:rPr lang="hu-HU" dirty="0" smtClean="0"/>
              <a:t>jobb shift</a:t>
            </a: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427984" y="1700808"/>
            <a:ext cx="4032448" cy="4320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11001001 &lt;&lt; 3 → 01001000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27984" y="2852936"/>
            <a:ext cx="4032448" cy="4320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11001001 &gt;&gt; 3 → 00011001</a:t>
            </a:r>
          </a:p>
        </p:txBody>
      </p:sp>
    </p:spTree>
    <p:extLst>
      <p:ext uri="{BB962C8B-B14F-4D97-AF65-F5344CB8AC3E}">
        <p14:creationId xmlns:p14="http://schemas.microsoft.com/office/powerpoint/2010/main" val="316537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Bináris </a:t>
            </a:r>
            <a:r>
              <a:rPr lang="hu-HU" dirty="0" smtClean="0"/>
              <a:t>operátorok –</a:t>
            </a:r>
            <a:br>
              <a:rPr lang="hu-HU" dirty="0" smtClean="0"/>
            </a:br>
            <a:r>
              <a:rPr lang="hu-HU" dirty="0" smtClean="0"/>
              <a:t>Relációs operátorok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x==y</a:t>
            </a:r>
            <a:r>
              <a:rPr lang="hu-HU" dirty="0" smtClean="0"/>
              <a:t>: egyenlő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x!=y</a:t>
            </a:r>
            <a:r>
              <a:rPr lang="hu-HU" dirty="0"/>
              <a:t>: </a:t>
            </a:r>
            <a:r>
              <a:rPr lang="hu-HU" dirty="0" smtClean="0"/>
              <a:t>nem egyenlő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x&lt;y</a:t>
            </a:r>
            <a:r>
              <a:rPr lang="hu-HU" dirty="0" smtClean="0"/>
              <a:t>: kisebb</a:t>
            </a:r>
          </a:p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x&lt;=y</a:t>
            </a:r>
            <a:r>
              <a:rPr lang="hu-HU" dirty="0"/>
              <a:t>: </a:t>
            </a:r>
            <a:r>
              <a:rPr lang="hu-HU" dirty="0" smtClean="0"/>
              <a:t>kisebb vagy egyenlő</a:t>
            </a:r>
          </a:p>
          <a:p>
            <a:pPr marL="0" indent="0">
              <a:buNone/>
            </a:pPr>
            <a:endParaRPr lang="hu-H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x&gt;y</a:t>
            </a:r>
            <a:r>
              <a:rPr lang="hu-HU" dirty="0"/>
              <a:t>: </a:t>
            </a:r>
            <a:r>
              <a:rPr lang="hu-HU" dirty="0" smtClean="0"/>
              <a:t>nagyobb</a:t>
            </a:r>
            <a:endParaRPr lang="hu-HU" dirty="0"/>
          </a:p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x&gt;=y</a:t>
            </a:r>
            <a:r>
              <a:rPr lang="hu-HU" dirty="0"/>
              <a:t>: nagyobb</a:t>
            </a:r>
            <a:r>
              <a:rPr lang="hu-HU" dirty="0" smtClean="0"/>
              <a:t> </a:t>
            </a:r>
            <a:r>
              <a:rPr lang="hu-HU" dirty="0"/>
              <a:t>vagy egyenlő</a:t>
            </a:r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7263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Bináris </a:t>
            </a:r>
            <a:r>
              <a:rPr lang="hu-HU" dirty="0" smtClean="0"/>
              <a:t>operátorok –</a:t>
            </a:r>
            <a:br>
              <a:rPr lang="hu-HU" dirty="0" smtClean="0"/>
            </a:br>
            <a:r>
              <a:rPr lang="hu-HU" dirty="0" smtClean="0"/>
              <a:t>Logikai operátorok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x&amp;&amp;y</a:t>
            </a:r>
            <a:r>
              <a:rPr lang="hu-HU" dirty="0" smtClean="0"/>
              <a:t>: logikai és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x||y</a:t>
            </a:r>
            <a:r>
              <a:rPr lang="hu-HU" dirty="0"/>
              <a:t>: logikai </a:t>
            </a:r>
            <a:r>
              <a:rPr lang="hu-HU" dirty="0" smtClean="0"/>
              <a:t>vagy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x&amp;y</a:t>
            </a:r>
            <a:r>
              <a:rPr lang="hu-HU" dirty="0" smtClean="0"/>
              <a:t>: bitenkénti és</a:t>
            </a:r>
          </a:p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x|y</a:t>
            </a:r>
            <a:r>
              <a:rPr lang="hu-HU" dirty="0"/>
              <a:t>: </a:t>
            </a:r>
            <a:r>
              <a:rPr lang="hu-HU" dirty="0" smtClean="0"/>
              <a:t>bitenkénti vagy</a:t>
            </a:r>
          </a:p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x^y</a:t>
            </a:r>
            <a:r>
              <a:rPr lang="hu-HU" dirty="0"/>
              <a:t>: bitenkénti </a:t>
            </a:r>
            <a:r>
              <a:rPr lang="hu-HU" dirty="0" err="1" smtClean="0"/>
              <a:t>xor</a:t>
            </a:r>
            <a:endParaRPr lang="hu-HU" dirty="0"/>
          </a:p>
          <a:p>
            <a:pPr marL="990600" indent="0">
              <a:buNone/>
            </a:pPr>
            <a:r>
              <a:rPr lang="hu-HU" dirty="0" smtClean="0"/>
              <a:t>(kizáró vagy)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788496" y="3501008"/>
            <a:ext cx="3031976" cy="4320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1100 &amp; 1001 → 1000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86164" y="4085456"/>
            <a:ext cx="3031976" cy="4320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1100 | 1001 → 1101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788496" y="4653136"/>
            <a:ext cx="3031976" cy="4320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1100 ^ 1001 → 0101</a:t>
            </a:r>
          </a:p>
        </p:txBody>
      </p:sp>
    </p:spTree>
    <p:extLst>
      <p:ext uri="{BB962C8B-B14F-4D97-AF65-F5344CB8AC3E}">
        <p14:creationId xmlns:p14="http://schemas.microsoft.com/office/powerpoint/2010/main" val="27433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Bináris </a:t>
            </a:r>
            <a:r>
              <a:rPr lang="hu-HU" dirty="0" smtClean="0"/>
              <a:t>operátorok –</a:t>
            </a:r>
            <a:br>
              <a:rPr lang="hu-HU" dirty="0" smtClean="0"/>
            </a:br>
            <a:r>
              <a:rPr lang="hu-HU" dirty="0" smtClean="0"/>
              <a:t>Értékadó operátorok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x=y</a:t>
            </a:r>
            <a:r>
              <a:rPr lang="hu-HU" dirty="0" smtClean="0"/>
              <a:t>: x értékét y értéke állítjuk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smtClean="0"/>
              <a:t>Más operátorokkal kombinálva:</a:t>
            </a:r>
          </a:p>
          <a:p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x+=y</a:t>
            </a:r>
            <a:r>
              <a:rPr lang="hu-HU" dirty="0" smtClean="0"/>
              <a:t>: ekvivalens ezzel: 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hu-H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+y</a:t>
            </a:r>
          </a:p>
          <a:p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x-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=y  x*=y  x/=y 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x%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hu-H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x&lt;&lt;=y  x&gt;&gt;=y</a:t>
            </a:r>
          </a:p>
          <a:p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x&amp;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=y  x|=y  x^=y</a:t>
            </a:r>
          </a:p>
        </p:txBody>
      </p:sp>
    </p:spTree>
    <p:extLst>
      <p:ext uri="{BB962C8B-B14F-4D97-AF65-F5344CB8AC3E}">
        <p14:creationId xmlns:p14="http://schemas.microsoft.com/office/powerpoint/2010/main" val="5014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Bináris </a:t>
            </a:r>
            <a:r>
              <a:rPr lang="hu-HU" dirty="0" smtClean="0"/>
              <a:t>operátorok –</a:t>
            </a:r>
            <a:br>
              <a:rPr lang="hu-HU" dirty="0" smtClean="0"/>
            </a:br>
            <a:r>
              <a:rPr lang="hu-HU" dirty="0" smtClean="0"/>
              <a:t>Karakter és sztring operátorok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hu-HU" dirty="0" smtClean="0"/>
              <a:t>:</a:t>
            </a:r>
          </a:p>
          <a:p>
            <a:r>
              <a:rPr lang="hu-HU" dirty="0" smtClean="0"/>
              <a:t>ha x vagy y sztring =&gt; összefűzés</a:t>
            </a:r>
          </a:p>
          <a:p>
            <a:r>
              <a:rPr lang="hu-HU" dirty="0" smtClean="0"/>
              <a:t>ha </a:t>
            </a:r>
            <a:r>
              <a:rPr lang="hu-HU" dirty="0"/>
              <a:t>x </a:t>
            </a:r>
            <a:r>
              <a:rPr lang="hu-HU" dirty="0" smtClean="0"/>
              <a:t>és y karakterek =&gt; karakter kódok összeadása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195736" y="3831456"/>
            <a:ext cx="4104456" cy="15417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hu-HU" altLang="hu-H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hu-HU" altLang="hu-H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hu-HU" altLang="hu-H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843808" y="5643240"/>
            <a:ext cx="2808312" cy="88210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’A’ - ’B’ → -1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’A’ 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’B’ → 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131</a:t>
            </a:r>
          </a:p>
        </p:txBody>
      </p:sp>
    </p:spTree>
    <p:extLst>
      <p:ext uri="{BB962C8B-B14F-4D97-AF65-F5344CB8AC3E}">
        <p14:creationId xmlns:p14="http://schemas.microsoft.com/office/powerpoint/2010/main" val="26056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Ternáris</a:t>
            </a:r>
            <a:r>
              <a:rPr lang="hu-HU" dirty="0" smtClean="0"/>
              <a:t> operátor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Egyetlen </a:t>
            </a:r>
            <a:r>
              <a:rPr lang="hu-HU" dirty="0" err="1" smtClean="0"/>
              <a:t>ternáris</a:t>
            </a:r>
            <a:r>
              <a:rPr lang="hu-HU" dirty="0" smtClean="0"/>
              <a:t> operátor C#</a:t>
            </a:r>
            <a:r>
              <a:rPr lang="hu-HU" dirty="0" err="1" smtClean="0"/>
              <a:t>-ban</a:t>
            </a:r>
            <a:r>
              <a:rPr lang="hu-HU" dirty="0" smtClean="0"/>
              <a:t>:</a:t>
            </a:r>
          </a:p>
          <a:p>
            <a:pPr marL="0" indent="0">
              <a:buNone/>
            </a:pPr>
            <a:endParaRPr lang="hu-HU" dirty="0"/>
          </a:p>
          <a:p>
            <a:pPr marL="0" indent="0" algn="ctr">
              <a:buNone/>
            </a:pP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felt ? kif1 : kif2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felt</a:t>
            </a:r>
            <a:r>
              <a:rPr lang="hu-HU" dirty="0" smtClean="0"/>
              <a:t>: valamilyen </a:t>
            </a:r>
            <a:r>
              <a:rPr lang="hu-HU" dirty="0" err="1" smtClean="0"/>
              <a:t>bool</a:t>
            </a:r>
            <a:r>
              <a:rPr lang="hu-HU" dirty="0" smtClean="0"/>
              <a:t> kifejezés</a:t>
            </a:r>
          </a:p>
          <a:p>
            <a:pPr marL="0" indent="0">
              <a:buNone/>
            </a:pP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kif1,kif2</a:t>
            </a:r>
            <a:r>
              <a:rPr lang="hu-HU" dirty="0" smtClean="0"/>
              <a:t>: bármilyen kifejezések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 smtClean="0"/>
              <a:t>Ha 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felt</a:t>
            </a:r>
            <a:r>
              <a:rPr lang="hu-HU" dirty="0" smtClean="0"/>
              <a:t> </a:t>
            </a:r>
            <a:r>
              <a:rPr lang="hu-HU" dirty="0" err="1" smtClean="0"/>
              <a:t>true</a:t>
            </a:r>
            <a:r>
              <a:rPr lang="hu-HU" dirty="0" smtClean="0"/>
              <a:t> =&gt; eredmény az 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kif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hu-HU" dirty="0"/>
              <a:t>értéke</a:t>
            </a:r>
          </a:p>
          <a:p>
            <a:r>
              <a:rPr lang="hu-HU" dirty="0">
                <a:solidFill>
                  <a:prstClr val="white"/>
                </a:solidFill>
              </a:rPr>
              <a:t>Ha </a:t>
            </a:r>
            <a:r>
              <a:rPr lang="hu-HU" sz="280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</a:t>
            </a:r>
            <a:r>
              <a:rPr lang="hu-HU" dirty="0" smtClean="0"/>
              <a:t> </a:t>
            </a:r>
            <a:r>
              <a:rPr lang="hu-HU" dirty="0" err="1" smtClean="0"/>
              <a:t>false</a:t>
            </a:r>
            <a:r>
              <a:rPr lang="hu-HU" dirty="0" smtClean="0"/>
              <a:t> </a:t>
            </a:r>
            <a:r>
              <a:rPr lang="hu-HU" dirty="0"/>
              <a:t>=&gt; eredmény az 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kif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hu-HU" dirty="0"/>
              <a:t>értéke</a:t>
            </a:r>
            <a:endParaRPr lang="hu-H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Ternáris</a:t>
            </a:r>
            <a:r>
              <a:rPr lang="hu-HU" dirty="0"/>
              <a:t> </a:t>
            </a:r>
            <a:r>
              <a:rPr lang="hu-HU" dirty="0" smtClean="0"/>
              <a:t>operátor –</a:t>
            </a:r>
            <a:br>
              <a:rPr lang="hu-HU" dirty="0" smtClean="0"/>
            </a:br>
            <a:r>
              <a:rPr lang="hu-HU" dirty="0" smtClean="0"/>
              <a:t>Feltételes operátor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Lehet szimulálni </a:t>
            </a:r>
            <a:r>
              <a:rPr lang="hu-HU" dirty="0" err="1" smtClean="0"/>
              <a:t>if-else</a:t>
            </a:r>
            <a:r>
              <a:rPr lang="hu-HU" dirty="0" smtClean="0"/>
              <a:t> segítségével, de így tömörebb és beágyazható más kifejezésekbe.</a:t>
            </a:r>
            <a:endParaRPr lang="hu-H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55576" y="2852936"/>
            <a:ext cx="3024336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int b = (a==3 ? 8 : 4);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427216" y="2700164"/>
            <a:ext cx="3024336" cy="115212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int b;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if</a:t>
            </a:r>
            <a:r>
              <a:rPr lang="hu-HU" altLang="hu-HU" sz="2000" b="1" dirty="0" smtClean="0">
                <a:latin typeface="Arial Black" pitchFamily="34" charset="0"/>
              </a:rPr>
              <a:t> (a==3) b=8;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else</a:t>
            </a:r>
            <a:r>
              <a:rPr lang="hu-HU" altLang="hu-HU" sz="2000" b="1" dirty="0" smtClean="0">
                <a:latin typeface="Arial Black" pitchFamily="34" charset="0"/>
              </a:rPr>
              <a:t> b=4;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6" name="Balra-jobbra nyíl 5"/>
          <p:cNvSpPr/>
          <p:nvPr/>
        </p:nvSpPr>
        <p:spPr>
          <a:xfrm>
            <a:off x="4093468" y="2960948"/>
            <a:ext cx="1080120" cy="504056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55576" y="4293096"/>
            <a:ext cx="3600400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int b = 6;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int </a:t>
            </a:r>
            <a:r>
              <a:rPr lang="hu-HU" altLang="hu-HU" sz="2000" b="1" dirty="0" smtClean="0">
                <a:latin typeface="Arial Black" pitchFamily="34" charset="0"/>
              </a:rPr>
              <a:t>c = (b&lt;5 ? 11 : -3) * 2;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5576" y="5373216"/>
            <a:ext cx="5832648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string</a:t>
            </a:r>
            <a:r>
              <a:rPr lang="hu-HU" altLang="hu-HU" sz="2000" b="1" dirty="0" smtClean="0">
                <a:latin typeface="Arial Black" pitchFamily="34" charset="0"/>
              </a:rPr>
              <a:t> c = b&lt;2 ? ”kisebb” : ”nem kisebb”;</a:t>
            </a:r>
            <a:endParaRPr lang="hu-HU" altLang="hu-HU" sz="2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Precedencia táblázat C#</a:t>
            </a:r>
            <a:r>
              <a:rPr lang="hu-HU" dirty="0" err="1" smtClean="0"/>
              <a:t>-ban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583700"/>
              </p:ext>
            </p:extLst>
          </p:nvPr>
        </p:nvGraphicFramePr>
        <p:xfrm>
          <a:off x="107504" y="1268760"/>
          <a:ext cx="8928992" cy="54005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42540"/>
                <a:gridCol w="6886452"/>
              </a:tblGrid>
              <a:tr h="385757">
                <a:tc>
                  <a:txBody>
                    <a:bodyPr/>
                    <a:lstStyle/>
                    <a:p>
                      <a:r>
                        <a:rPr lang="hu-HU" b="1" dirty="0" err="1" smtClean="0"/>
                        <a:t>Primary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/>
                        <a:t>x[y]   x++   </a:t>
                      </a:r>
                      <a:r>
                        <a:rPr lang="hu-HU" b="1" dirty="0" err="1" smtClean="0"/>
                        <a:t>x--</a:t>
                      </a:r>
                      <a:r>
                        <a:rPr lang="hu-HU" b="1" dirty="0" smtClean="0"/>
                        <a:t>   </a:t>
                      </a:r>
                      <a:r>
                        <a:rPr lang="hu-HU" b="1" dirty="0" err="1" smtClean="0"/>
                        <a:t>function</a:t>
                      </a:r>
                      <a:r>
                        <a:rPr lang="hu-HU" b="1" dirty="0" smtClean="0"/>
                        <a:t>(x)</a:t>
                      </a:r>
                      <a:endParaRPr lang="hu-HU" b="1" dirty="0"/>
                    </a:p>
                  </a:txBody>
                  <a:tcPr/>
                </a:tc>
              </a:tr>
              <a:tr h="385757">
                <a:tc>
                  <a:txBody>
                    <a:bodyPr/>
                    <a:lstStyle/>
                    <a:p>
                      <a:r>
                        <a:rPr lang="hu-HU" b="1" dirty="0" err="1" smtClean="0"/>
                        <a:t>Unary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/>
                        <a:t>+x   </a:t>
                      </a:r>
                      <a:r>
                        <a:rPr lang="hu-HU" b="1" dirty="0" err="1" smtClean="0"/>
                        <a:t>-x</a:t>
                      </a:r>
                      <a:r>
                        <a:rPr lang="hu-HU" b="1" dirty="0" smtClean="0"/>
                        <a:t>   !</a:t>
                      </a:r>
                      <a:r>
                        <a:rPr lang="hu-HU" b="1" dirty="0" err="1" smtClean="0"/>
                        <a:t>x</a:t>
                      </a:r>
                      <a:r>
                        <a:rPr lang="hu-HU" b="1" dirty="0" smtClean="0"/>
                        <a:t>    ~</a:t>
                      </a:r>
                      <a:r>
                        <a:rPr lang="hu-HU" b="1" dirty="0" err="1" smtClean="0"/>
                        <a:t>x</a:t>
                      </a:r>
                      <a:r>
                        <a:rPr lang="hu-HU" b="1" dirty="0" smtClean="0"/>
                        <a:t>    ++</a:t>
                      </a:r>
                      <a:r>
                        <a:rPr lang="hu-HU" b="1" dirty="0" err="1" smtClean="0"/>
                        <a:t>x</a:t>
                      </a:r>
                      <a:r>
                        <a:rPr lang="hu-HU" b="1" dirty="0" smtClean="0"/>
                        <a:t>   </a:t>
                      </a:r>
                      <a:r>
                        <a:rPr lang="hu-HU" b="1" dirty="0" err="1" smtClean="0"/>
                        <a:t>--x</a:t>
                      </a:r>
                      <a:r>
                        <a:rPr lang="hu-HU" b="1" dirty="0" smtClean="0"/>
                        <a:t>   (</a:t>
                      </a:r>
                      <a:r>
                        <a:rPr lang="hu-HU" b="1" dirty="0" err="1" smtClean="0"/>
                        <a:t>type</a:t>
                      </a:r>
                      <a:r>
                        <a:rPr lang="hu-HU" b="1" dirty="0" smtClean="0"/>
                        <a:t>)</a:t>
                      </a:r>
                      <a:r>
                        <a:rPr lang="hu-HU" b="1" dirty="0" err="1" smtClean="0"/>
                        <a:t>x</a:t>
                      </a:r>
                      <a:endParaRPr lang="hu-HU" b="1" dirty="0"/>
                    </a:p>
                  </a:txBody>
                  <a:tcPr/>
                </a:tc>
              </a:tr>
              <a:tr h="385757">
                <a:tc>
                  <a:txBody>
                    <a:bodyPr/>
                    <a:lstStyle/>
                    <a:p>
                      <a:r>
                        <a:rPr lang="hu-HU" b="1" dirty="0" err="1" smtClean="0"/>
                        <a:t>Multiplicate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/>
                        <a:t>x*y   x/y   </a:t>
                      </a:r>
                      <a:r>
                        <a:rPr lang="hu-HU" b="1" dirty="0" err="1" smtClean="0"/>
                        <a:t>x%y</a:t>
                      </a:r>
                      <a:endParaRPr lang="hu-HU" b="1" dirty="0"/>
                    </a:p>
                  </a:txBody>
                  <a:tcPr/>
                </a:tc>
              </a:tr>
              <a:tr h="385757">
                <a:tc>
                  <a:txBody>
                    <a:bodyPr/>
                    <a:lstStyle/>
                    <a:p>
                      <a:r>
                        <a:rPr lang="hu-HU" b="1" dirty="0" err="1" smtClean="0"/>
                        <a:t>Additive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/>
                        <a:t>x+y   </a:t>
                      </a:r>
                      <a:r>
                        <a:rPr lang="hu-HU" b="1" dirty="0" err="1" smtClean="0"/>
                        <a:t>x-y</a:t>
                      </a:r>
                      <a:endParaRPr lang="hu-HU" b="1" dirty="0"/>
                    </a:p>
                  </a:txBody>
                  <a:tcPr/>
                </a:tc>
              </a:tr>
              <a:tr h="385757">
                <a:tc>
                  <a:txBody>
                    <a:bodyPr/>
                    <a:lstStyle/>
                    <a:p>
                      <a:r>
                        <a:rPr lang="hu-HU" b="1" dirty="0" smtClean="0"/>
                        <a:t>Shift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/>
                        <a:t>x&gt;&gt;y   x&lt;&lt;y</a:t>
                      </a:r>
                      <a:endParaRPr lang="hu-HU" b="1" dirty="0"/>
                    </a:p>
                  </a:txBody>
                  <a:tcPr/>
                </a:tc>
              </a:tr>
              <a:tr h="385757">
                <a:tc>
                  <a:txBody>
                    <a:bodyPr/>
                    <a:lstStyle/>
                    <a:p>
                      <a:r>
                        <a:rPr lang="hu-HU" b="1" dirty="0" err="1" smtClean="0"/>
                        <a:t>Relational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/>
                        <a:t>x&lt;y</a:t>
                      </a:r>
                      <a:r>
                        <a:rPr lang="hu-HU" b="1" baseline="0" dirty="0" smtClean="0"/>
                        <a:t>   x&lt;=y   x&gt;y   x&gt;=y</a:t>
                      </a:r>
                      <a:endParaRPr lang="hu-HU" b="1" dirty="0"/>
                    </a:p>
                  </a:txBody>
                  <a:tcPr/>
                </a:tc>
              </a:tr>
              <a:tr h="385757">
                <a:tc>
                  <a:txBody>
                    <a:bodyPr/>
                    <a:lstStyle/>
                    <a:p>
                      <a:r>
                        <a:rPr lang="hu-HU" b="1" dirty="0" err="1" smtClean="0"/>
                        <a:t>Equality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/>
                        <a:t>x==y   x!=y</a:t>
                      </a:r>
                      <a:endParaRPr lang="hu-HU" b="1" dirty="0"/>
                    </a:p>
                  </a:txBody>
                  <a:tcPr/>
                </a:tc>
              </a:tr>
              <a:tr h="385757">
                <a:tc>
                  <a:txBody>
                    <a:bodyPr/>
                    <a:lstStyle/>
                    <a:p>
                      <a:r>
                        <a:rPr lang="hu-HU" b="1" dirty="0" err="1" smtClean="0"/>
                        <a:t>Bitwise</a:t>
                      </a:r>
                      <a:r>
                        <a:rPr lang="hu-HU" b="1" dirty="0" smtClean="0"/>
                        <a:t> and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err="1" smtClean="0"/>
                        <a:t>x&amp;y</a:t>
                      </a:r>
                      <a:endParaRPr lang="hu-HU" b="1" dirty="0"/>
                    </a:p>
                  </a:txBody>
                  <a:tcPr/>
                </a:tc>
              </a:tr>
              <a:tr h="385757">
                <a:tc>
                  <a:txBody>
                    <a:bodyPr/>
                    <a:lstStyle/>
                    <a:p>
                      <a:r>
                        <a:rPr lang="hu-HU" b="1" dirty="0" err="1" smtClean="0"/>
                        <a:t>Bitwise</a:t>
                      </a:r>
                      <a:r>
                        <a:rPr lang="hu-HU" b="1" dirty="0" smtClean="0"/>
                        <a:t> </a:t>
                      </a:r>
                      <a:r>
                        <a:rPr lang="hu-HU" b="1" dirty="0" err="1" smtClean="0"/>
                        <a:t>xor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/>
                        <a:t>x^y</a:t>
                      </a:r>
                      <a:endParaRPr lang="hu-HU" b="1" dirty="0"/>
                    </a:p>
                  </a:txBody>
                  <a:tcPr/>
                </a:tc>
              </a:tr>
              <a:tr h="385757">
                <a:tc>
                  <a:txBody>
                    <a:bodyPr/>
                    <a:lstStyle/>
                    <a:p>
                      <a:r>
                        <a:rPr lang="hu-HU" b="1" dirty="0" err="1" smtClean="0"/>
                        <a:t>Bitwise</a:t>
                      </a:r>
                      <a:r>
                        <a:rPr lang="hu-HU" b="1" dirty="0" smtClean="0"/>
                        <a:t> </a:t>
                      </a:r>
                      <a:r>
                        <a:rPr lang="hu-HU" b="1" dirty="0" err="1" smtClean="0"/>
                        <a:t>or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/>
                        <a:t>x|y</a:t>
                      </a:r>
                      <a:endParaRPr lang="hu-HU" b="1" dirty="0"/>
                    </a:p>
                  </a:txBody>
                  <a:tcPr/>
                </a:tc>
              </a:tr>
              <a:tr h="385757">
                <a:tc>
                  <a:txBody>
                    <a:bodyPr/>
                    <a:lstStyle/>
                    <a:p>
                      <a:r>
                        <a:rPr lang="hu-HU" b="1" dirty="0" err="1" smtClean="0"/>
                        <a:t>Logical</a:t>
                      </a:r>
                      <a:r>
                        <a:rPr lang="hu-HU" b="1" dirty="0" smtClean="0"/>
                        <a:t> and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err="1" smtClean="0"/>
                        <a:t>x&amp;&amp;y</a:t>
                      </a:r>
                      <a:endParaRPr lang="hu-HU" b="1" dirty="0"/>
                    </a:p>
                  </a:txBody>
                  <a:tcPr/>
                </a:tc>
              </a:tr>
              <a:tr h="385757">
                <a:tc>
                  <a:txBody>
                    <a:bodyPr/>
                    <a:lstStyle/>
                    <a:p>
                      <a:r>
                        <a:rPr lang="hu-HU" b="1" dirty="0" err="1" smtClean="0"/>
                        <a:t>Logical</a:t>
                      </a:r>
                      <a:r>
                        <a:rPr lang="hu-HU" b="1" dirty="0" smtClean="0"/>
                        <a:t> </a:t>
                      </a:r>
                      <a:r>
                        <a:rPr lang="hu-HU" b="1" dirty="0" err="1" smtClean="0"/>
                        <a:t>or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/>
                        <a:t>x||y</a:t>
                      </a:r>
                      <a:endParaRPr lang="hu-HU" b="1" dirty="0"/>
                    </a:p>
                  </a:txBody>
                  <a:tcPr/>
                </a:tc>
              </a:tr>
              <a:tr h="385757">
                <a:tc>
                  <a:txBody>
                    <a:bodyPr/>
                    <a:lstStyle/>
                    <a:p>
                      <a:r>
                        <a:rPr lang="hu-HU" b="1" dirty="0" err="1" smtClean="0"/>
                        <a:t>Conditional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/>
                        <a:t>c?x:y</a:t>
                      </a:r>
                      <a:endParaRPr lang="hu-HU" b="1" dirty="0"/>
                    </a:p>
                  </a:txBody>
                  <a:tcPr/>
                </a:tc>
              </a:tr>
              <a:tr h="385757">
                <a:tc>
                  <a:txBody>
                    <a:bodyPr/>
                    <a:lstStyle/>
                    <a:p>
                      <a:r>
                        <a:rPr lang="hu-HU" b="1" dirty="0" err="1" smtClean="0"/>
                        <a:t>Assignment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smtClean="0"/>
                        <a:t>x=y   x+=y   </a:t>
                      </a:r>
                      <a:r>
                        <a:rPr lang="hu-HU" b="1" dirty="0" err="1" smtClean="0"/>
                        <a:t>x-</a:t>
                      </a:r>
                      <a:r>
                        <a:rPr lang="hu-HU" b="1" dirty="0" smtClean="0"/>
                        <a:t>=</a:t>
                      </a:r>
                      <a:r>
                        <a:rPr lang="hu-HU" b="1" dirty="0" err="1" smtClean="0"/>
                        <a:t>y</a:t>
                      </a:r>
                      <a:r>
                        <a:rPr lang="hu-HU" b="1" dirty="0" smtClean="0"/>
                        <a:t>   x*=y   x/=y   </a:t>
                      </a:r>
                      <a:r>
                        <a:rPr lang="hu-HU" b="1" dirty="0" err="1" smtClean="0"/>
                        <a:t>x%</a:t>
                      </a:r>
                      <a:r>
                        <a:rPr lang="hu-HU" b="1" dirty="0" smtClean="0"/>
                        <a:t>=</a:t>
                      </a:r>
                      <a:r>
                        <a:rPr lang="hu-HU" b="1" dirty="0" err="1" smtClean="0"/>
                        <a:t>y</a:t>
                      </a:r>
                      <a:r>
                        <a:rPr lang="hu-HU" b="1" dirty="0" smtClean="0"/>
                        <a:t>   </a:t>
                      </a:r>
                      <a:r>
                        <a:rPr lang="hu-HU" b="1" dirty="0" err="1" smtClean="0"/>
                        <a:t>x&amp;</a:t>
                      </a:r>
                      <a:r>
                        <a:rPr lang="hu-HU" b="1" dirty="0" smtClean="0"/>
                        <a:t>=</a:t>
                      </a:r>
                      <a:r>
                        <a:rPr lang="hu-HU" b="1" dirty="0" err="1" smtClean="0"/>
                        <a:t>y</a:t>
                      </a:r>
                      <a:r>
                        <a:rPr lang="hu-HU" b="1" dirty="0" smtClean="0"/>
                        <a:t>   x|=y   x^=y   x&lt;&lt;=y   x&gt;&gt;=y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2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Precedencia táblázat C#</a:t>
            </a:r>
            <a:r>
              <a:rPr lang="hu-HU" dirty="0" err="1"/>
              <a:t>-ban</a:t>
            </a:r>
            <a:endParaRPr lang="hu-HU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55576" y="1916832"/>
            <a:ext cx="1512168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-1 + 3 * 5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59832" y="1916832"/>
            <a:ext cx="1656184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24 + 5 % 7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652120" y="1916832"/>
            <a:ext cx="2016224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(24 + 5) % 7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5576" y="3068960"/>
            <a:ext cx="2448272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15 + - 4 * 6 / 11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995936" y="2960948"/>
            <a:ext cx="2448272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x = 6;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-8 + ++x % 4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55576" y="4221088"/>
            <a:ext cx="3240360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9 * (5 &lt; -2 * 3 ? 10 : 2)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824028" y="4221088"/>
            <a:ext cx="1908212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11 &lt;&lt; 2 + 1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824028" y="5393332"/>
            <a:ext cx="2448272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sbyte</a:t>
            </a:r>
            <a:r>
              <a:rPr lang="hu-HU" altLang="hu-HU" sz="2000" b="1" dirty="0" smtClean="0">
                <a:latin typeface="Arial Black" pitchFamily="34" charset="0"/>
              </a:rPr>
              <a:t> x = -21;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x &amp;= 15;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65572" y="5370016"/>
            <a:ext cx="2726308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x = 17;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x *= </a:t>
            </a:r>
            <a:r>
              <a:rPr lang="hu-HU" altLang="hu-HU" sz="2000" b="1" dirty="0" err="1" smtClean="0">
                <a:latin typeface="Arial Black" pitchFamily="34" charset="0"/>
              </a:rPr>
              <a:t>x</a:t>
            </a:r>
            <a:r>
              <a:rPr lang="hu-HU" altLang="hu-HU" sz="2000" b="1" dirty="0" smtClean="0">
                <a:latin typeface="Arial Black" pitchFamily="34" charset="0"/>
              </a:rPr>
              <a:t> &gt; 0 ? 3 : 2;</a:t>
            </a:r>
            <a:endParaRPr lang="hu-HU" altLang="hu-HU" sz="2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5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Kifejezések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Változók, konstansok és literálok az atomi kifejezések.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Összetett kifejezéseket </a:t>
            </a:r>
            <a:r>
              <a:rPr lang="hu-HU" b="1" dirty="0" smtClean="0"/>
              <a:t>operátorok</a:t>
            </a:r>
            <a:r>
              <a:rPr lang="hu-HU" dirty="0" smtClean="0"/>
              <a:t> segítségével építhetünk.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19672" y="4717575"/>
            <a:ext cx="5760640" cy="14398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 smtClean="0">
                <a:latin typeface="Arial Black" pitchFamily="34" charset="0"/>
              </a:rPr>
              <a:t>const</a:t>
            </a:r>
            <a:r>
              <a:rPr lang="hu-HU" altLang="hu-HU" sz="2400" b="1" dirty="0" smtClean="0">
                <a:latin typeface="Arial Black" pitchFamily="34" charset="0"/>
              </a:rPr>
              <a:t> </a:t>
            </a:r>
            <a:r>
              <a:rPr lang="hu-HU" altLang="hu-HU" sz="2400" b="1" dirty="0" err="1" smtClean="0">
                <a:latin typeface="Arial Black" pitchFamily="34" charset="0"/>
              </a:rPr>
              <a:t>double</a:t>
            </a:r>
            <a:r>
              <a:rPr lang="hu-HU" altLang="hu-HU" sz="2400" b="1" dirty="0" smtClean="0">
                <a:latin typeface="Arial Black" pitchFamily="34" charset="0"/>
              </a:rPr>
              <a:t> pi = 3.14;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Arial Black" pitchFamily="34" charset="0"/>
              </a:rPr>
              <a:t>int r </a:t>
            </a:r>
            <a:r>
              <a:rPr lang="hu-HU" altLang="hu-HU" sz="2400" b="1" dirty="0">
                <a:latin typeface="Arial Black" pitchFamily="34" charset="0"/>
              </a:rPr>
              <a:t>= </a:t>
            </a:r>
            <a:r>
              <a:rPr lang="hu-HU" altLang="hu-HU" sz="2400" b="1" dirty="0" smtClean="0">
                <a:latin typeface="Arial Black" pitchFamily="34" charset="0"/>
              </a:rPr>
              <a:t>13;</a:t>
            </a:r>
            <a:endParaRPr lang="hu-HU" altLang="hu-HU" sz="24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 err="1" smtClean="0">
                <a:latin typeface="Arial Black" pitchFamily="34" charset="0"/>
              </a:rPr>
              <a:t>double</a:t>
            </a:r>
            <a:r>
              <a:rPr lang="hu-HU" altLang="hu-HU" sz="2400" b="1" dirty="0" smtClean="0">
                <a:latin typeface="Arial Black" pitchFamily="34" charset="0"/>
              </a:rPr>
              <a:t> </a:t>
            </a:r>
            <a:r>
              <a:rPr lang="hu-HU" altLang="hu-HU" sz="2400" b="1" dirty="0" err="1" smtClean="0">
                <a:solidFill>
                  <a:srgbClr val="000000"/>
                </a:solidFill>
                <a:latin typeface="Arial Black" pitchFamily="34" charset="0"/>
              </a:rPr>
              <a:t>kerulet</a:t>
            </a:r>
            <a:r>
              <a:rPr lang="hu-HU" altLang="hu-HU" sz="2400" b="1" dirty="0" smtClean="0">
                <a:latin typeface="Arial Black" pitchFamily="34" charset="0"/>
              </a:rPr>
              <a:t> </a:t>
            </a:r>
            <a:r>
              <a:rPr lang="hu-HU" altLang="hu-HU" sz="2400" b="1" dirty="0">
                <a:latin typeface="Arial Black" pitchFamily="34" charset="0"/>
              </a:rPr>
              <a:t>= 2 * </a:t>
            </a:r>
            <a:r>
              <a:rPr lang="hu-HU" altLang="hu-HU" sz="2400" b="1" dirty="0" smtClean="0">
                <a:latin typeface="Arial Black" pitchFamily="34" charset="0"/>
              </a:rPr>
              <a:t>r </a:t>
            </a:r>
            <a:r>
              <a:rPr lang="hu-HU" altLang="hu-HU" sz="2400" b="1" dirty="0">
                <a:latin typeface="Arial Black" pitchFamily="34" charset="0"/>
              </a:rPr>
              <a:t>* </a:t>
            </a:r>
            <a:r>
              <a:rPr lang="hu-HU" altLang="hu-HU" sz="2400" b="1" dirty="0" smtClean="0">
                <a:latin typeface="Arial Black" pitchFamily="34" charset="0"/>
              </a:rPr>
              <a:t>pi;</a:t>
            </a:r>
            <a:endParaRPr lang="hu-HU" altLang="hu-HU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Operátorok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3 fajta operátor C#</a:t>
            </a:r>
            <a:r>
              <a:rPr lang="hu-HU" dirty="0" err="1" smtClean="0"/>
              <a:t>-ban</a:t>
            </a:r>
            <a:r>
              <a:rPr lang="hu-HU" dirty="0" smtClean="0"/>
              <a:t>:</a:t>
            </a:r>
          </a:p>
          <a:p>
            <a:r>
              <a:rPr lang="hu-HU" dirty="0" err="1" smtClean="0"/>
              <a:t>unáris</a:t>
            </a:r>
            <a:r>
              <a:rPr lang="hu-HU" dirty="0" smtClean="0"/>
              <a:t>: 1 operandus</a:t>
            </a:r>
          </a:p>
          <a:p>
            <a:r>
              <a:rPr lang="hu-HU" dirty="0" smtClean="0"/>
              <a:t>bináris: 2 operandus</a:t>
            </a:r>
          </a:p>
          <a:p>
            <a:r>
              <a:rPr lang="hu-HU" dirty="0" err="1" smtClean="0"/>
              <a:t>ternáris</a:t>
            </a:r>
            <a:r>
              <a:rPr lang="hu-HU" dirty="0" smtClean="0"/>
              <a:t>: 3 operandus</a:t>
            </a:r>
          </a:p>
        </p:txBody>
      </p:sp>
    </p:spTree>
    <p:extLst>
      <p:ext uri="{BB962C8B-B14F-4D97-AF65-F5344CB8AC3E}">
        <p14:creationId xmlns:p14="http://schemas.microsoft.com/office/powerpoint/2010/main" val="33213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Unáris</a:t>
            </a:r>
            <a:r>
              <a:rPr lang="hu-HU" dirty="0" smtClean="0"/>
              <a:t> operátorok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+x</a:t>
            </a:r>
            <a:r>
              <a:rPr lang="hu-HU" dirty="0" smtClean="0"/>
              <a:t>,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-x</a:t>
            </a:r>
            <a:r>
              <a:rPr lang="hu-HU" dirty="0" smtClean="0"/>
              <a:t>: pozitív/negatív előjel</a:t>
            </a:r>
          </a:p>
          <a:p>
            <a:pPr marL="0" indent="0">
              <a:buNone/>
            </a:pPr>
            <a:endParaRPr lang="hu-H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!x</a:t>
            </a:r>
            <a:r>
              <a:rPr lang="hu-HU" dirty="0" smtClean="0"/>
              <a:t>: logikai nem (negáció)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hu-HU" dirty="0"/>
              <a:t>: </a:t>
            </a:r>
            <a:r>
              <a:rPr lang="hu-HU" dirty="0" smtClean="0"/>
              <a:t>bitenkénti nem</a:t>
            </a: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(T)x</a:t>
            </a:r>
            <a:r>
              <a:rPr lang="hu-HU" dirty="0"/>
              <a:t>: </a:t>
            </a:r>
            <a:r>
              <a:rPr lang="hu-HU" dirty="0" err="1" smtClean="0"/>
              <a:t>kasztolás</a:t>
            </a:r>
            <a:r>
              <a:rPr lang="hu-HU" dirty="0" smtClean="0"/>
              <a:t> vagy típuskonverzió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x++</a:t>
            </a:r>
            <a:r>
              <a:rPr lang="hu-HU" dirty="0" smtClean="0"/>
              <a:t>, 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hu-HU" dirty="0" smtClean="0"/>
              <a:t>: növelés, ekvivalens ezzel: 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hu-H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x--</a:t>
            </a:r>
            <a:r>
              <a:rPr lang="hu-HU" dirty="0" smtClean="0"/>
              <a:t>,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--x</a:t>
            </a:r>
            <a:r>
              <a:rPr lang="hu-HU" dirty="0"/>
              <a:t>: </a:t>
            </a:r>
            <a:r>
              <a:rPr lang="hu-HU" dirty="0" smtClean="0"/>
              <a:t>csökkentés</a:t>
            </a:r>
            <a:r>
              <a:rPr lang="hu-HU" dirty="0"/>
              <a:t>, ekvivalens </a:t>
            </a:r>
            <a:r>
              <a:rPr lang="hu-HU" dirty="0" smtClean="0"/>
              <a:t>ezzel: 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x=x-1</a:t>
            </a:r>
            <a:endParaRPr lang="hu-HU" dirty="0" smtClean="0"/>
          </a:p>
          <a:p>
            <a:pPr lvl="1"/>
            <a:endParaRPr lang="hu-HU" dirty="0"/>
          </a:p>
          <a:p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9428" y="2492896"/>
            <a:ext cx="2268618" cy="64807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u-HU" altLang="hu-H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119216" y="3284488"/>
            <a:ext cx="3197200" cy="43254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10011101 → 01100010</a:t>
            </a: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940152" y="4725145"/>
            <a:ext cx="2516820" cy="64807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(int)10.35 → 10</a:t>
            </a:r>
          </a:p>
        </p:txBody>
      </p:sp>
    </p:spTree>
    <p:extLst>
      <p:ext uri="{BB962C8B-B14F-4D97-AF65-F5344CB8AC3E}">
        <p14:creationId xmlns:p14="http://schemas.microsoft.com/office/powerpoint/2010/main" val="14551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Unáris</a:t>
            </a:r>
            <a:r>
              <a:rPr lang="hu-HU" dirty="0" smtClean="0"/>
              <a:t> operátorok – Növelés/csökkentés operátorai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Miben különbözik az, ha az operátort az operandus </a:t>
            </a:r>
            <a:r>
              <a:rPr lang="hu-HU" b="1" dirty="0" smtClean="0"/>
              <a:t>elé vagy mögé</a:t>
            </a:r>
            <a:r>
              <a:rPr lang="hu-HU" dirty="0" smtClean="0"/>
              <a:t> írjuk?</a:t>
            </a:r>
          </a:p>
          <a:p>
            <a:r>
              <a:rPr lang="hu-HU" dirty="0" smtClean="0"/>
              <a:t>Az eredmény értéke más.</a:t>
            </a:r>
          </a:p>
          <a:p>
            <a:pPr lvl="1"/>
            <a:r>
              <a:rPr lang="hu-HU" dirty="0" smtClean="0"/>
              <a:t>Csak akkor releváns, ha az eredmény be van ágyazva egy kifejezésbe.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x++: az eredmény az x értéke a növelés </a:t>
            </a:r>
            <a:r>
              <a:rPr lang="hu-HU" b="1" dirty="0" smtClean="0"/>
              <a:t>előtt</a:t>
            </a:r>
          </a:p>
          <a:p>
            <a:r>
              <a:rPr lang="hu-HU" dirty="0" smtClean="0"/>
              <a:t>++x: </a:t>
            </a:r>
            <a:r>
              <a:rPr lang="hu-HU" dirty="0"/>
              <a:t>az eredmény az x értéke a növelés </a:t>
            </a:r>
            <a:r>
              <a:rPr lang="hu-HU" b="1" dirty="0" smtClean="0"/>
              <a:t>után</a:t>
            </a:r>
            <a:endParaRPr lang="hu-HU" b="1" dirty="0"/>
          </a:p>
          <a:p>
            <a:endParaRPr lang="hu-HU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91680" y="3933056"/>
            <a:ext cx="5760640" cy="115969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b="1" dirty="0" smtClean="0">
                <a:latin typeface="Arial Black" pitchFamily="34" charset="0"/>
              </a:rPr>
              <a:t>int x = 10;</a:t>
            </a:r>
          </a:p>
          <a:p>
            <a:pPr>
              <a:spcBef>
                <a:spcPct val="20000"/>
              </a:spcBef>
            </a:pPr>
            <a:r>
              <a:rPr lang="hu-HU" altLang="hu-HU" b="1" dirty="0" err="1" smtClean="0">
                <a:latin typeface="Arial Black" pitchFamily="34" charset="0"/>
              </a:rPr>
              <a:t>Console.WriteLine</a:t>
            </a:r>
            <a:r>
              <a:rPr lang="hu-HU" altLang="hu-HU" b="1" dirty="0" smtClean="0">
                <a:latin typeface="Arial Black" pitchFamily="34" charset="0"/>
              </a:rPr>
              <a:t>(12 + 3*x++);</a:t>
            </a:r>
          </a:p>
          <a:p>
            <a:pPr>
              <a:spcBef>
                <a:spcPct val="20000"/>
              </a:spcBef>
            </a:pPr>
            <a:r>
              <a:rPr lang="hu-HU" altLang="hu-HU" b="1" dirty="0" err="1">
                <a:latin typeface="Arial Black" pitchFamily="34" charset="0"/>
              </a:rPr>
              <a:t>Console.WriteLine</a:t>
            </a:r>
            <a:r>
              <a:rPr lang="hu-HU" altLang="hu-HU" b="1" dirty="0">
                <a:latin typeface="Arial Black" pitchFamily="34" charset="0"/>
              </a:rPr>
              <a:t>(12 + </a:t>
            </a:r>
            <a:r>
              <a:rPr lang="hu-HU" altLang="hu-HU" b="1" dirty="0" smtClean="0">
                <a:latin typeface="Arial Black" pitchFamily="34" charset="0"/>
              </a:rPr>
              <a:t>3*++x);</a:t>
            </a:r>
          </a:p>
        </p:txBody>
      </p:sp>
    </p:spTree>
    <p:extLst>
      <p:ext uri="{BB962C8B-B14F-4D97-AF65-F5344CB8AC3E}">
        <p14:creationId xmlns:p14="http://schemas.microsoft.com/office/powerpoint/2010/main" val="18902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Bináris </a:t>
            </a:r>
            <a:r>
              <a:rPr lang="hu-HU" dirty="0" err="1" smtClean="0"/>
              <a:t>opeátorok</a:t>
            </a:r>
            <a:r>
              <a:rPr lang="hu-HU" dirty="0" smtClean="0"/>
              <a:t> –</a:t>
            </a:r>
            <a:br>
              <a:rPr lang="hu-HU" dirty="0" smtClean="0"/>
            </a:br>
            <a:r>
              <a:rPr lang="hu-HU" dirty="0" smtClean="0"/>
              <a:t>Aritmetikai operátorok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hu-HU" dirty="0" smtClean="0"/>
              <a:t>: összeadás</a:t>
            </a:r>
          </a:p>
          <a:p>
            <a:pPr marL="0" indent="0">
              <a:buNone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x-y</a:t>
            </a:r>
            <a:r>
              <a:rPr lang="hu-HU" dirty="0"/>
              <a:t>: </a:t>
            </a:r>
            <a:r>
              <a:rPr lang="hu-HU" dirty="0" smtClean="0"/>
              <a:t>kivonás</a:t>
            </a:r>
          </a:p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x*y</a:t>
            </a:r>
            <a:r>
              <a:rPr lang="hu-HU" dirty="0"/>
              <a:t>: </a:t>
            </a:r>
            <a:r>
              <a:rPr lang="hu-HU" dirty="0" smtClean="0"/>
              <a:t>szorzás</a:t>
            </a:r>
            <a:endParaRPr lang="hu-HU" dirty="0"/>
          </a:p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x/y</a:t>
            </a:r>
            <a:r>
              <a:rPr lang="hu-HU" dirty="0"/>
              <a:t>: </a:t>
            </a:r>
            <a:r>
              <a:rPr lang="hu-HU" dirty="0" smtClean="0"/>
              <a:t>osztás</a:t>
            </a:r>
          </a:p>
          <a:p>
            <a:pPr marL="0" indent="0">
              <a:buNone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x%y</a:t>
            </a:r>
            <a:r>
              <a:rPr lang="hu-HU" dirty="0"/>
              <a:t>: </a:t>
            </a:r>
            <a:r>
              <a:rPr lang="hu-HU" dirty="0" smtClean="0"/>
              <a:t>maradék vagy </a:t>
            </a:r>
            <a:r>
              <a:rPr lang="hu-HU" dirty="0" err="1" smtClean="0"/>
              <a:t>modulo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652120" y="3429000"/>
            <a:ext cx="2228788" cy="4320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23/7 → 3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649292" y="4077072"/>
            <a:ext cx="2228788" cy="4320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23%7 → 2</a:t>
            </a:r>
          </a:p>
        </p:txBody>
      </p:sp>
    </p:spTree>
    <p:extLst>
      <p:ext uri="{BB962C8B-B14F-4D97-AF65-F5344CB8AC3E}">
        <p14:creationId xmlns:p14="http://schemas.microsoft.com/office/powerpoint/2010/main" val="10565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Aritmetikai operátorok </a:t>
            </a:r>
            <a:r>
              <a:rPr lang="hu-HU" dirty="0" smtClean="0"/>
              <a:t>–</a:t>
            </a:r>
            <a:br>
              <a:rPr lang="hu-HU" dirty="0" smtClean="0"/>
            </a:br>
            <a:r>
              <a:rPr lang="hu-HU" dirty="0" smtClean="0"/>
              <a:t>Implicit típuskonverzió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Hogyan találjuk ki, hogy mi az </a:t>
            </a:r>
            <a:r>
              <a:rPr lang="hu-HU" b="1" dirty="0" smtClean="0"/>
              <a:t>eredmény típusa?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Miért? Általános szabály: A típus a „</a:t>
            </a:r>
            <a:r>
              <a:rPr lang="hu-HU" b="1" dirty="0" smtClean="0"/>
              <a:t>nagyobb</a:t>
            </a:r>
            <a:r>
              <a:rPr lang="hu-HU" dirty="0" smtClean="0"/>
              <a:t>” típus irányába konvertálódik.</a:t>
            </a: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19672" y="2276873"/>
            <a:ext cx="5760640" cy="115212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const</a:t>
            </a:r>
            <a:r>
              <a:rPr lang="hu-HU" altLang="hu-HU" sz="2000" b="1" dirty="0" smtClean="0">
                <a:latin typeface="Arial Black" pitchFamily="34" charset="0"/>
              </a:rPr>
              <a:t> </a:t>
            </a:r>
            <a:r>
              <a:rPr lang="hu-HU" altLang="hu-HU" sz="2000" b="1" dirty="0" err="1" smtClean="0">
                <a:latin typeface="Arial Black" pitchFamily="34" charset="0"/>
              </a:rPr>
              <a:t>double</a:t>
            </a:r>
            <a:r>
              <a:rPr lang="hu-HU" altLang="hu-HU" sz="2000" b="1" dirty="0" smtClean="0">
                <a:latin typeface="Arial Black" pitchFamily="34" charset="0"/>
              </a:rPr>
              <a:t> pi = 3.14;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int r </a:t>
            </a:r>
            <a:r>
              <a:rPr lang="hu-HU" altLang="hu-HU" sz="2000" b="1" dirty="0">
                <a:latin typeface="Arial Black" pitchFamily="34" charset="0"/>
              </a:rPr>
              <a:t>= </a:t>
            </a:r>
            <a:r>
              <a:rPr lang="hu-HU" altLang="hu-HU" sz="2000" b="1" dirty="0" smtClean="0">
                <a:latin typeface="Arial Black" pitchFamily="34" charset="0"/>
              </a:rPr>
              <a:t>13;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double</a:t>
            </a:r>
            <a:r>
              <a:rPr lang="hu-HU" altLang="hu-HU" sz="2000" b="1" dirty="0" smtClean="0">
                <a:latin typeface="Arial Black" pitchFamily="34" charset="0"/>
              </a:rPr>
              <a:t> </a:t>
            </a:r>
            <a:r>
              <a:rPr lang="hu-HU" altLang="hu-HU" sz="2000" b="1" dirty="0" err="1" smtClean="0">
                <a:solidFill>
                  <a:srgbClr val="000000"/>
                </a:solidFill>
                <a:latin typeface="Arial Black" pitchFamily="34" charset="0"/>
              </a:rPr>
              <a:t>kerulet</a:t>
            </a:r>
            <a:r>
              <a:rPr lang="hu-HU" altLang="hu-HU" sz="2000" b="1" dirty="0" smtClean="0">
                <a:latin typeface="Arial Black" pitchFamily="34" charset="0"/>
              </a:rPr>
              <a:t> </a:t>
            </a:r>
            <a:r>
              <a:rPr lang="hu-HU" altLang="hu-HU" sz="2000" b="1" dirty="0">
                <a:latin typeface="Arial Black" pitchFamily="34" charset="0"/>
              </a:rPr>
              <a:t>= 2 * </a:t>
            </a:r>
            <a:r>
              <a:rPr lang="hu-HU" altLang="hu-HU" sz="2000" b="1" dirty="0" smtClean="0">
                <a:latin typeface="Arial Black" pitchFamily="34" charset="0"/>
              </a:rPr>
              <a:t>r </a:t>
            </a:r>
            <a:r>
              <a:rPr lang="hu-HU" altLang="hu-HU" sz="2000" b="1" dirty="0">
                <a:latin typeface="Arial Black" pitchFamily="34" charset="0"/>
              </a:rPr>
              <a:t>* </a:t>
            </a:r>
            <a:r>
              <a:rPr lang="hu-HU" altLang="hu-HU" sz="2000" b="1" dirty="0" smtClean="0">
                <a:latin typeface="Arial Black" pitchFamily="34" charset="0"/>
              </a:rPr>
              <a:t>pi;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339752" y="3717032"/>
            <a:ext cx="4536504" cy="4320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*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hu-HU" altLang="hu-H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331120" y="5661248"/>
            <a:ext cx="4536504" cy="86409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*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hu-HU" altLang="hu-H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*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hu-HU" altLang="hu-H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8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Aritmetikai operátorok –</a:t>
            </a:r>
            <a:br>
              <a:rPr lang="hu-HU" dirty="0"/>
            </a:br>
            <a:r>
              <a:rPr lang="hu-HU" dirty="0"/>
              <a:t>Implicit típuskonverzió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Általános szabály: A típus a „</a:t>
            </a:r>
            <a:r>
              <a:rPr lang="hu-HU" b="1" dirty="0"/>
              <a:t>nagyobb</a:t>
            </a:r>
            <a:r>
              <a:rPr lang="hu-HU" dirty="0"/>
              <a:t>” típus irányába konvertálódik</a:t>
            </a:r>
            <a:r>
              <a:rPr lang="hu-HU" dirty="0" smtClean="0"/>
              <a:t>.</a:t>
            </a:r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420168" y="2852936"/>
            <a:ext cx="2664296" cy="4320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hu-HU" altLang="hu-H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03648" y="3573016"/>
            <a:ext cx="3400896" cy="86409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hu-HU" altLang="hu-H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int → 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hu-HU" altLang="hu-H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668640" y="2852192"/>
            <a:ext cx="1836204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 / 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→ 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08600" y="3555008"/>
            <a:ext cx="2808312" cy="88210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 / 3.0 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2.6666…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8.0 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→ 2.6666…</a:t>
            </a:r>
            <a:endParaRPr lang="hu-HU" altLang="hu-H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7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Aritmetikai operátorok –</a:t>
            </a:r>
            <a:br>
              <a:rPr lang="hu-HU" dirty="0"/>
            </a:br>
            <a:r>
              <a:rPr lang="hu-HU" dirty="0"/>
              <a:t>Implicit típuskonverzió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Az összes szabály:</a:t>
            </a:r>
            <a:endParaRPr lang="hu-HU" b="1" dirty="0"/>
          </a:p>
          <a:p>
            <a:r>
              <a:rPr lang="hu-HU" dirty="0" smtClean="0"/>
              <a:t>x és y típusa azonos =&gt; eredmény típusa ez</a:t>
            </a:r>
          </a:p>
          <a:p>
            <a:r>
              <a:rPr lang="hu-HU" dirty="0" smtClean="0"/>
              <a:t>eredmény min. 4-bájtos típusú (int vagy </a:t>
            </a:r>
            <a:r>
              <a:rPr lang="hu-HU" dirty="0" err="1" smtClean="0"/>
              <a:t>uint</a:t>
            </a:r>
            <a:r>
              <a:rPr lang="hu-HU" dirty="0" smtClean="0"/>
              <a:t>)</a:t>
            </a:r>
          </a:p>
          <a:p>
            <a:r>
              <a:rPr lang="hu-HU" dirty="0"/>
              <a:t>x </a:t>
            </a:r>
            <a:r>
              <a:rPr lang="hu-HU" dirty="0" smtClean="0"/>
              <a:t>egész, </a:t>
            </a:r>
            <a:r>
              <a:rPr lang="hu-HU" dirty="0"/>
              <a:t>y </a:t>
            </a:r>
            <a:r>
              <a:rPr lang="hu-HU" dirty="0" smtClean="0"/>
              <a:t>valós </a:t>
            </a:r>
            <a:r>
              <a:rPr lang="hu-HU" dirty="0"/>
              <a:t>=&gt; </a:t>
            </a:r>
            <a:r>
              <a:rPr lang="hu-HU" dirty="0" smtClean="0"/>
              <a:t>eredmény valós</a:t>
            </a:r>
            <a:endParaRPr lang="hu-HU" dirty="0"/>
          </a:p>
          <a:p>
            <a:r>
              <a:rPr lang="hu-HU" dirty="0" smtClean="0"/>
              <a:t>eredmény típusa a „nagyobb”</a:t>
            </a:r>
          </a:p>
          <a:p>
            <a:r>
              <a:rPr lang="hu-HU" dirty="0" smtClean="0"/>
              <a:t>x típusának és y típusának a mérete azonos, de x előjeles és y előjel nélküli =&gt; eredmény előjeles és "eggyel" nagyobb</a:t>
            </a:r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9731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1058</Words>
  <Application>Microsoft Office PowerPoint</Application>
  <PresentationFormat>Diavetítés a képernyőre (4:3 oldalarány)</PresentationFormat>
  <Paragraphs>205</Paragraphs>
  <Slides>19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0" baseType="lpstr">
      <vt:lpstr>Office-téma</vt:lpstr>
      <vt:lpstr>Magasszintű programozási nyelvek I.</vt:lpstr>
      <vt:lpstr>Kifejezések</vt:lpstr>
      <vt:lpstr>Operátorok</vt:lpstr>
      <vt:lpstr>Unáris operátorok</vt:lpstr>
      <vt:lpstr>Unáris operátorok – Növelés/csökkentés operátorai</vt:lpstr>
      <vt:lpstr>Bináris opeátorok – Aritmetikai operátorok</vt:lpstr>
      <vt:lpstr>Aritmetikai operátorok – Implicit típuskonverzió</vt:lpstr>
      <vt:lpstr>Aritmetikai operátorok – Implicit típuskonverzió</vt:lpstr>
      <vt:lpstr>Aritmetikai operátorok – Implicit típuskonverzió</vt:lpstr>
      <vt:lpstr>Aritmetikai operátorok – Implicit típuskonverzió</vt:lpstr>
      <vt:lpstr>Bináris operátorok – Shift operátorok</vt:lpstr>
      <vt:lpstr>Bináris operátorok – Relációs operátorok</vt:lpstr>
      <vt:lpstr>Bináris operátorok – Logikai operátorok</vt:lpstr>
      <vt:lpstr>Bináris operátorok – Értékadó operátorok</vt:lpstr>
      <vt:lpstr>Bináris operátorok – Karakter és sztring operátorok</vt:lpstr>
      <vt:lpstr>Ternáris operátor</vt:lpstr>
      <vt:lpstr>Ternáris operátor – Feltételes operátor</vt:lpstr>
      <vt:lpstr>Precedencia táblázat C#-ban</vt:lpstr>
      <vt:lpstr>Precedencia táblázat C#-ban</vt:lpstr>
    </vt:vector>
  </TitlesOfParts>
  <Company>novak.adam@gmail.com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</cp:lastModifiedBy>
  <cp:revision>409</cp:revision>
  <dcterms:created xsi:type="dcterms:W3CDTF">2014-03-03T11:13:53Z</dcterms:created>
  <dcterms:modified xsi:type="dcterms:W3CDTF">2015-11-05T16:06:18Z</dcterms:modified>
</cp:coreProperties>
</file>