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éma alapján készült stílus 2 – 1. jelölőszín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Világos stílus 3 – 1. jelölőszín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06799F8-075E-4A3A-A7F6-7FBC6576F1A4}" styleName="Téma alapján készült stílus 2 – 3. jelölőszín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B1032C-EA38-4F05-BA0D-38AFFFC7BED3}" styleName="Világos stílus 3 – 6. jelölőszín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Közepesen sötét stílus 4 – 2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Közepesen sötét stílus 4 – 6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Közepesen sötét stílu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Stílus és rács nélkül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incs stílus, csak rács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 snapToObjects="1">
      <p:cViewPr varScale="1">
        <p:scale>
          <a:sx n="66" d="100"/>
          <a:sy n="66" d="100"/>
        </p:scale>
        <p:origin x="142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230F8-2015-46AC-9C15-B08EDE877F5D}" type="datetimeFigureOut">
              <a:rPr lang="hu-HU" smtClean="0"/>
              <a:pPr/>
              <a:t>2016. 10. 07.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5C11E-540C-488B-B718-84796C0B45F1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6585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  <a:gradFill flip="none" rotWithShape="1">
            <a:gsLst>
              <a:gs pos="0">
                <a:schemeClr val="bg1">
                  <a:alpha val="20000"/>
                </a:schemeClr>
              </a:gs>
              <a:gs pos="50000">
                <a:schemeClr val="tx2">
                  <a:alpha val="50000"/>
                </a:schemeClr>
              </a:gs>
              <a:gs pos="100000">
                <a:schemeClr val="tx2"/>
              </a:gs>
            </a:gsLst>
            <a:lin ang="0" scaled="1"/>
            <a:tileRect/>
          </a:gradFill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5236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  <a:gradFill flip="none" rotWithShape="1">
            <a:gsLst>
              <a:gs pos="0">
                <a:schemeClr val="bg1">
                  <a:alpha val="20000"/>
                </a:schemeClr>
              </a:gs>
              <a:gs pos="50000">
                <a:schemeClr val="tx2">
                  <a:alpha val="50000"/>
                </a:schemeClr>
              </a:gs>
              <a:gs pos="100000">
                <a:schemeClr val="tx2"/>
              </a:gs>
            </a:gsLst>
            <a:lin ang="0" scaled="1"/>
            <a:tileRect/>
          </a:gra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29614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pPr/>
              <a:t>2016. 10. 07.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4561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05FFA-4383-4574-9830-A5FF25BE8406}" type="datetimeFigureOut">
              <a:rPr lang="hu-HU" smtClean="0"/>
              <a:pPr/>
              <a:t>2016. 10. 07.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  <p:pic>
        <p:nvPicPr>
          <p:cNvPr id="7" name="Picture 8" descr="prezentacio_2020_beliv_bg_ME.jp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15" y="0"/>
            <a:ext cx="9142569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82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Magasszintű</a:t>
            </a:r>
            <a:r>
              <a:rPr lang="hu-HU" dirty="0"/>
              <a:t> programozási nyelvek</a:t>
            </a:r>
            <a:r>
              <a:rPr lang="en-US" dirty="0"/>
              <a:t> I.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Véletlen számok</a:t>
            </a:r>
            <a:endParaRPr lang="en-US" dirty="0"/>
          </a:p>
        </p:txBody>
      </p:sp>
      <p:sp>
        <p:nvSpPr>
          <p:cNvPr id="4" name="Alcím 2"/>
          <p:cNvSpPr txBox="1">
            <a:spLocks/>
          </p:cNvSpPr>
          <p:nvPr/>
        </p:nvSpPr>
        <p:spPr>
          <a:xfrm>
            <a:off x="1979712" y="5877272"/>
            <a:ext cx="5245968" cy="758552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70000"/>
                </a:schemeClr>
              </a:gs>
              <a:gs pos="50000">
                <a:schemeClr val="tx2">
                  <a:alpha val="50000"/>
                </a:schemeClr>
              </a:gs>
              <a:gs pos="100000">
                <a:schemeClr val="tx2"/>
              </a:gs>
            </a:gsLst>
            <a:lin ang="0" scaled="1"/>
            <a:tileRect/>
          </a:gra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i="1" dirty="0" err="1"/>
              <a:t>Kovásznai</a:t>
            </a:r>
            <a:r>
              <a:rPr lang="hu-HU" i="1" dirty="0"/>
              <a:t> Gergely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9769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Véletlen számok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dirty="0" smtClean="0"/>
              <a:t>A programunk adatokat általában billentyűzetről, fájlból, adatbázisból, stb. olvas.</a:t>
            </a:r>
          </a:p>
          <a:p>
            <a:pPr marL="0" indent="0">
              <a:buNone/>
            </a:pPr>
            <a:r>
              <a:rPr lang="hu-HU" dirty="0" smtClean="0"/>
              <a:t>Néha szükségünk van </a:t>
            </a:r>
            <a:r>
              <a:rPr lang="hu-HU" b="1" dirty="0" smtClean="0"/>
              <a:t>véletlenszerűen generált </a:t>
            </a:r>
            <a:r>
              <a:rPr lang="hu-HU" dirty="0" smtClean="0"/>
              <a:t>adatra.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 smtClean="0"/>
              <a:t>.</a:t>
            </a:r>
            <a:r>
              <a:rPr lang="hu-HU" dirty="0" err="1" smtClean="0"/>
              <a:t>NET-ben</a:t>
            </a:r>
            <a:r>
              <a:rPr lang="hu-HU" dirty="0" smtClean="0"/>
              <a:t> egy </a:t>
            </a:r>
            <a:r>
              <a:rPr lang="hu-HU" b="1" dirty="0" smtClean="0"/>
              <a:t>Random</a:t>
            </a:r>
            <a:r>
              <a:rPr lang="hu-HU" dirty="0" smtClean="0"/>
              <a:t> típusú változót használunk random szám generálására.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b="1" dirty="0" smtClean="0"/>
              <a:t>Random</a:t>
            </a:r>
            <a:r>
              <a:rPr lang="hu-HU" dirty="0" smtClean="0"/>
              <a:t>: A .NET egy osztálya.</a:t>
            </a:r>
          </a:p>
          <a:p>
            <a:pPr marL="0" indent="0">
              <a:buNone/>
            </a:pPr>
            <a:r>
              <a:rPr lang="hu-HU" b="1" dirty="0" err="1" smtClean="0"/>
              <a:t>new</a:t>
            </a:r>
            <a:r>
              <a:rPr lang="hu-HU" dirty="0" smtClean="0"/>
              <a:t>: </a:t>
            </a:r>
            <a:r>
              <a:rPr lang="hu-HU" dirty="0" smtClean="0"/>
              <a:t>Az osztály egy új </a:t>
            </a:r>
            <a:r>
              <a:rPr lang="hu-HU" smtClean="0"/>
              <a:t>példányát állítja elő.</a:t>
            </a:r>
            <a:endParaRPr lang="hu-HU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619672" y="5049180"/>
            <a:ext cx="5760640" cy="54006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 dirty="0" smtClean="0">
                <a:latin typeface="Arial Black" pitchFamily="34" charset="0"/>
              </a:rPr>
              <a:t>Random </a:t>
            </a:r>
            <a:r>
              <a:rPr lang="hu-HU" altLang="hu-HU" sz="2400" b="1" dirty="0" err="1" smtClean="0">
                <a:latin typeface="Arial Black" pitchFamily="34" charset="0"/>
              </a:rPr>
              <a:t>rnd</a:t>
            </a:r>
            <a:r>
              <a:rPr lang="hu-HU" altLang="hu-HU" sz="2400" b="1" dirty="0" smtClean="0">
                <a:latin typeface="Arial Black" pitchFamily="34" charset="0"/>
              </a:rPr>
              <a:t> = </a:t>
            </a:r>
            <a:r>
              <a:rPr lang="hu-HU" altLang="hu-HU" sz="2400" b="1" dirty="0" err="1" smtClean="0">
                <a:latin typeface="Arial Black" pitchFamily="34" charset="0"/>
              </a:rPr>
              <a:t>new</a:t>
            </a:r>
            <a:r>
              <a:rPr lang="hu-HU" altLang="hu-HU" sz="2400" b="1" dirty="0" smtClean="0">
                <a:latin typeface="Arial Black" pitchFamily="34" charset="0"/>
              </a:rPr>
              <a:t> </a:t>
            </a:r>
            <a:r>
              <a:rPr lang="hu-HU" altLang="hu-HU" sz="2400" b="1" dirty="0" err="1" smtClean="0">
                <a:latin typeface="Arial Black" pitchFamily="34" charset="0"/>
              </a:rPr>
              <a:t>Random</a:t>
            </a:r>
            <a:r>
              <a:rPr lang="hu-HU" altLang="hu-HU" sz="2400" b="1" dirty="0" smtClean="0">
                <a:latin typeface="Arial Black" pitchFamily="34" charset="0"/>
              </a:rPr>
              <a:t>();</a:t>
            </a:r>
            <a:endParaRPr lang="hu-HU" altLang="hu-HU" sz="24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61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Random egészek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A Random osztály </a:t>
            </a:r>
            <a:r>
              <a:rPr lang="hu-HU" b="1" dirty="0" err="1" smtClean="0"/>
              <a:t>Next</a:t>
            </a:r>
            <a:r>
              <a:rPr lang="hu-HU" b="1" dirty="0" smtClean="0"/>
              <a:t>(…)</a:t>
            </a:r>
            <a:r>
              <a:rPr lang="hu-HU" dirty="0" smtClean="0"/>
              <a:t> függvénye legenerálja a „következő” random </a:t>
            </a:r>
            <a:r>
              <a:rPr lang="hu-HU" dirty="0" err="1" smtClean="0"/>
              <a:t>egészt</a:t>
            </a:r>
            <a:r>
              <a:rPr lang="hu-HU" dirty="0" smtClean="0"/>
              <a:t>.</a:t>
            </a:r>
          </a:p>
          <a:p>
            <a:pPr marL="0" indent="0">
              <a:buNone/>
            </a:pPr>
            <a:r>
              <a:rPr lang="hu-HU" dirty="0" smtClean="0"/>
              <a:t>Többféle paraméterezés:</a:t>
            </a:r>
          </a:p>
          <a:p>
            <a:r>
              <a:rPr lang="hu-HU" b="1" dirty="0" err="1" smtClean="0"/>
              <a:t>Next</a:t>
            </a:r>
            <a:r>
              <a:rPr lang="hu-HU" b="1" dirty="0" smtClean="0"/>
              <a:t>(x,y)</a:t>
            </a:r>
            <a:r>
              <a:rPr lang="hu-HU" dirty="0" smtClean="0"/>
              <a:t>: int az [x,y) intervallumban</a:t>
            </a:r>
          </a:p>
          <a:p>
            <a:endParaRPr lang="hu-HU" dirty="0"/>
          </a:p>
          <a:p>
            <a:r>
              <a:rPr lang="hu-HU" b="1" dirty="0" err="1" smtClean="0"/>
              <a:t>Next</a:t>
            </a:r>
            <a:r>
              <a:rPr lang="hu-HU" b="1" dirty="0" smtClean="0"/>
              <a:t>(y)</a:t>
            </a:r>
            <a:r>
              <a:rPr lang="hu-HU" dirty="0" smtClean="0"/>
              <a:t>: int a [0,y</a:t>
            </a:r>
            <a:r>
              <a:rPr lang="hu-HU" dirty="0"/>
              <a:t>) intervallumban</a:t>
            </a:r>
            <a:endParaRPr lang="hu-HU" dirty="0" smtClean="0"/>
          </a:p>
          <a:p>
            <a:endParaRPr lang="hu-HU" dirty="0"/>
          </a:p>
          <a:p>
            <a:r>
              <a:rPr lang="hu-HU" b="1" dirty="0" err="1" smtClean="0"/>
              <a:t>Next</a:t>
            </a:r>
            <a:r>
              <a:rPr lang="hu-HU" b="1" dirty="0" smtClean="0"/>
              <a:t>()</a:t>
            </a:r>
            <a:r>
              <a:rPr lang="hu-HU" dirty="0" smtClean="0"/>
              <a:t>: egy </a:t>
            </a:r>
            <a:r>
              <a:rPr lang="hu-HU" dirty="0" err="1" smtClean="0"/>
              <a:t>nemnegatív</a:t>
            </a:r>
            <a:r>
              <a:rPr lang="hu-HU" dirty="0" smtClean="0"/>
              <a:t> int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899592" y="3933056"/>
            <a:ext cx="3528392" cy="54006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000" b="1" dirty="0" smtClean="0">
                <a:latin typeface="Arial Black" pitchFamily="34" charset="0"/>
              </a:rPr>
              <a:t>int v = </a:t>
            </a:r>
            <a:r>
              <a:rPr lang="hu-HU" altLang="hu-HU" sz="2000" b="1" dirty="0" err="1" smtClean="0">
                <a:latin typeface="Arial Black" pitchFamily="34" charset="0"/>
              </a:rPr>
              <a:t>rnd.Next</a:t>
            </a:r>
            <a:r>
              <a:rPr lang="hu-HU" altLang="hu-HU" sz="2000" b="1" dirty="0" smtClean="0">
                <a:latin typeface="Arial Black" pitchFamily="34" charset="0"/>
              </a:rPr>
              <a:t>(-20,20);</a:t>
            </a:r>
            <a:endParaRPr lang="hu-HU" altLang="hu-HU" sz="2000" b="1" dirty="0">
              <a:latin typeface="Arial Black" pitchFamily="34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4716016" y="3933056"/>
            <a:ext cx="4320480" cy="54006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/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000" b="1" dirty="0" smtClean="0">
                <a:latin typeface="Arial Black" panose="020B0A04020102020204" pitchFamily="34" charset="0"/>
                <a:cs typeface="Courier New" panose="02070309020205020404" pitchFamily="49" charset="0"/>
              </a:rPr>
              <a:t>v lehet -20,-19,…,-1,0,1,…,19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899592" y="5085184"/>
            <a:ext cx="3528392" cy="54006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000" b="1" dirty="0" smtClean="0">
                <a:latin typeface="Arial Black" pitchFamily="34" charset="0"/>
              </a:rPr>
              <a:t>int v = </a:t>
            </a:r>
            <a:r>
              <a:rPr lang="hu-HU" altLang="hu-HU" sz="2000" b="1" dirty="0" err="1" smtClean="0">
                <a:latin typeface="Arial Black" pitchFamily="34" charset="0"/>
              </a:rPr>
              <a:t>rnd.Next</a:t>
            </a:r>
            <a:r>
              <a:rPr lang="hu-HU" altLang="hu-HU" sz="2000" b="1" dirty="0" smtClean="0">
                <a:latin typeface="Arial Black" pitchFamily="34" charset="0"/>
              </a:rPr>
              <a:t>(100);</a:t>
            </a:r>
            <a:endParaRPr lang="hu-HU" altLang="hu-HU" sz="2000" b="1" dirty="0">
              <a:latin typeface="Arial Black" pitchFamily="34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716016" y="5085184"/>
            <a:ext cx="4320480" cy="54006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/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000" b="1" dirty="0" smtClean="0">
                <a:latin typeface="Arial Black" panose="020B0A04020102020204" pitchFamily="34" charset="0"/>
                <a:cs typeface="Courier New" panose="02070309020205020404" pitchFamily="49" charset="0"/>
              </a:rPr>
              <a:t>v </a:t>
            </a:r>
            <a:r>
              <a:rPr lang="hu-HU" altLang="hu-HU" sz="2000" b="1" dirty="0">
                <a:latin typeface="Arial Black" panose="020B0A04020102020204" pitchFamily="34" charset="0"/>
                <a:cs typeface="Courier New" panose="02070309020205020404" pitchFamily="49" charset="0"/>
              </a:rPr>
              <a:t>lehet </a:t>
            </a:r>
            <a:r>
              <a:rPr lang="hu-HU" altLang="hu-HU" sz="2000" b="1" dirty="0" smtClean="0">
                <a:latin typeface="Arial Black" panose="020B0A04020102020204" pitchFamily="34" charset="0"/>
                <a:cs typeface="Courier New" panose="02070309020205020404" pitchFamily="49" charset="0"/>
              </a:rPr>
              <a:t>0,1,…,98,99</a:t>
            </a:r>
          </a:p>
        </p:txBody>
      </p:sp>
    </p:spTree>
    <p:extLst>
      <p:ext uri="{BB962C8B-B14F-4D97-AF65-F5344CB8AC3E}">
        <p14:creationId xmlns:p14="http://schemas.microsoft.com/office/powerpoint/2010/main" val="296396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Random valós számok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Random </a:t>
            </a:r>
            <a:r>
              <a:rPr lang="hu-HU" dirty="0" err="1" smtClean="0"/>
              <a:t>double</a:t>
            </a:r>
            <a:r>
              <a:rPr lang="hu-HU" dirty="0" smtClean="0"/>
              <a:t> generálása:</a:t>
            </a:r>
          </a:p>
          <a:p>
            <a:r>
              <a:rPr lang="hu-HU" b="1" dirty="0" err="1" smtClean="0"/>
              <a:t>NextDouble</a:t>
            </a:r>
            <a:r>
              <a:rPr lang="hu-HU" b="1" dirty="0" smtClean="0"/>
              <a:t>()</a:t>
            </a:r>
            <a:r>
              <a:rPr lang="hu-HU" dirty="0" smtClean="0"/>
              <a:t>: </a:t>
            </a:r>
            <a:r>
              <a:rPr lang="hu-HU" dirty="0" err="1" smtClean="0"/>
              <a:t>double</a:t>
            </a:r>
            <a:r>
              <a:rPr lang="hu-HU" dirty="0" smtClean="0"/>
              <a:t> a [0,1) intervallumban</a:t>
            </a:r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r>
              <a:rPr lang="hu-HU" dirty="0" smtClean="0"/>
              <a:t>Mivel az eredmény </a:t>
            </a:r>
            <a:r>
              <a:rPr lang="hu-HU" dirty="0" err="1" smtClean="0"/>
              <a:t>double</a:t>
            </a:r>
            <a:r>
              <a:rPr lang="hu-HU" dirty="0" smtClean="0"/>
              <a:t>, egy </a:t>
            </a:r>
            <a:r>
              <a:rPr lang="hu-HU" dirty="0" err="1" smtClean="0"/>
              <a:t>max</a:t>
            </a:r>
            <a:r>
              <a:rPr lang="hu-HU" dirty="0" smtClean="0"/>
              <a:t>. 15 számjegyű valós számot kapunk.</a:t>
            </a:r>
            <a:endParaRPr lang="hu-HU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899592" y="2996952"/>
            <a:ext cx="4176464" cy="54006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000" b="1" dirty="0" err="1" smtClean="0">
                <a:latin typeface="Arial Black" pitchFamily="34" charset="0"/>
              </a:rPr>
              <a:t>double</a:t>
            </a:r>
            <a:r>
              <a:rPr lang="hu-HU" altLang="hu-HU" sz="2000" b="1" dirty="0" smtClean="0">
                <a:latin typeface="Arial Black" pitchFamily="34" charset="0"/>
              </a:rPr>
              <a:t> v = </a:t>
            </a:r>
            <a:r>
              <a:rPr lang="hu-HU" altLang="hu-HU" sz="2000" b="1" dirty="0" err="1" smtClean="0">
                <a:latin typeface="Arial Black" pitchFamily="34" charset="0"/>
              </a:rPr>
              <a:t>rnd.NextDouble</a:t>
            </a:r>
            <a:r>
              <a:rPr lang="hu-HU" altLang="hu-HU" sz="2000" b="1" dirty="0" smtClean="0">
                <a:latin typeface="Arial Black" pitchFamily="34" charset="0"/>
              </a:rPr>
              <a:t>();</a:t>
            </a:r>
            <a:endParaRPr lang="hu-HU" altLang="hu-HU" sz="2000" b="1" dirty="0">
              <a:latin typeface="Arial Black" pitchFamily="34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899592" y="3789040"/>
            <a:ext cx="7344816" cy="86409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/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000" b="1" dirty="0" smtClean="0">
                <a:latin typeface="Arial Black" panose="020B0A04020102020204" pitchFamily="34" charset="0"/>
                <a:cs typeface="Courier New" panose="02070309020205020404" pitchFamily="49" charset="0"/>
              </a:rPr>
              <a:t>v </a:t>
            </a:r>
            <a:r>
              <a:rPr lang="hu-HU" altLang="hu-HU" sz="2000" b="1" dirty="0">
                <a:latin typeface="Arial Black" panose="020B0A04020102020204" pitchFamily="34" charset="0"/>
                <a:cs typeface="Courier New" panose="02070309020205020404" pitchFamily="49" charset="0"/>
              </a:rPr>
              <a:t>lehet </a:t>
            </a:r>
            <a:r>
              <a:rPr lang="hu-HU" altLang="hu-HU" sz="2000" b="1" dirty="0" smtClean="0">
                <a:latin typeface="Arial Black" panose="020B0A04020102020204" pitchFamily="34" charset="0"/>
                <a:cs typeface="Courier New" panose="02070309020205020404" pitchFamily="49" charset="0"/>
              </a:rPr>
              <a:t>0.0, 0.0000…1, …, 0.9999…9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 smtClean="0">
                <a:latin typeface="Arial Black" panose="020B0A04020102020204" pitchFamily="34" charset="0"/>
                <a:cs typeface="Courier New" panose="02070309020205020404" pitchFamily="49" charset="0"/>
              </a:rPr>
              <a:t>v nem érheti el az 1.0-át!</a:t>
            </a:r>
          </a:p>
        </p:txBody>
      </p:sp>
    </p:spTree>
    <p:extLst>
      <p:ext uri="{BB962C8B-B14F-4D97-AF65-F5344CB8AC3E}">
        <p14:creationId xmlns:p14="http://schemas.microsoft.com/office/powerpoint/2010/main" val="2039883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Tetszőleges random </a:t>
            </a:r>
            <a:r>
              <a:rPr lang="hu-HU" dirty="0" err="1" smtClean="0"/>
              <a:t>double-ök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Hogyan generáljunk </a:t>
            </a:r>
            <a:r>
              <a:rPr lang="hu-HU" dirty="0" err="1" smtClean="0"/>
              <a:t>double-t</a:t>
            </a:r>
            <a:r>
              <a:rPr lang="hu-HU" dirty="0" smtClean="0"/>
              <a:t> egy tetszőleges intervallumban (nem pedig csak a [0,1)</a:t>
            </a:r>
            <a:r>
              <a:rPr lang="hu-HU" dirty="0" err="1" smtClean="0"/>
              <a:t>-ben</a:t>
            </a:r>
            <a:r>
              <a:rPr lang="hu-HU" dirty="0" smtClean="0"/>
              <a:t>)?</a:t>
            </a:r>
          </a:p>
          <a:p>
            <a:pPr marL="0" indent="0">
              <a:buNone/>
            </a:pPr>
            <a:r>
              <a:rPr lang="hu-HU" dirty="0" smtClean="0"/>
              <a:t>Kétféleképpen: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Generálj random </a:t>
            </a:r>
            <a:r>
              <a:rPr lang="hu-HU" dirty="0" err="1" smtClean="0"/>
              <a:t>int-et</a:t>
            </a:r>
            <a:r>
              <a:rPr lang="hu-HU" dirty="0" smtClean="0"/>
              <a:t> és oszd el!</a:t>
            </a:r>
            <a:br>
              <a:rPr lang="hu-HU" dirty="0" smtClean="0"/>
            </a:br>
            <a:endParaRPr lang="hu-HU" dirty="0" smtClean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899592" y="3933056"/>
            <a:ext cx="5472608" cy="54006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000" b="1" dirty="0" err="1" smtClean="0">
                <a:latin typeface="Arial Black" pitchFamily="34" charset="0"/>
              </a:rPr>
              <a:t>double</a:t>
            </a:r>
            <a:r>
              <a:rPr lang="hu-HU" altLang="hu-HU" sz="2000" b="1" dirty="0" smtClean="0">
                <a:latin typeface="Arial Black" pitchFamily="34" charset="0"/>
              </a:rPr>
              <a:t> v = </a:t>
            </a:r>
            <a:r>
              <a:rPr lang="hu-HU" altLang="hu-HU" sz="2000" b="1" dirty="0" err="1" smtClean="0">
                <a:latin typeface="Arial Black" pitchFamily="34" charset="0"/>
              </a:rPr>
              <a:t>rnd.Next</a:t>
            </a:r>
            <a:r>
              <a:rPr lang="hu-HU" altLang="hu-HU" sz="2000" b="1" dirty="0" smtClean="0">
                <a:latin typeface="Arial Black" pitchFamily="34" charset="0"/>
              </a:rPr>
              <a:t>(500,801) / 100;</a:t>
            </a:r>
            <a:endParaRPr lang="hu-HU" altLang="hu-HU" sz="2000" b="1" dirty="0">
              <a:latin typeface="Arial Black" pitchFamily="34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851920" y="4617132"/>
            <a:ext cx="4680520" cy="54006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/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000" b="1" dirty="0" smtClean="0">
                <a:latin typeface="Arial Black" panose="020B0A04020102020204" pitchFamily="34" charset="0"/>
                <a:cs typeface="Courier New" panose="02070309020205020404" pitchFamily="49" charset="0"/>
              </a:rPr>
              <a:t>v </a:t>
            </a:r>
            <a:r>
              <a:rPr lang="hu-HU" altLang="hu-HU" sz="2000" b="1" dirty="0">
                <a:latin typeface="Arial Black" panose="020B0A04020102020204" pitchFamily="34" charset="0"/>
                <a:cs typeface="Courier New" panose="02070309020205020404" pitchFamily="49" charset="0"/>
              </a:rPr>
              <a:t>lehet 5.0</a:t>
            </a:r>
            <a:r>
              <a:rPr lang="hu-HU" altLang="hu-HU" sz="2000" b="1" dirty="0" smtClean="0">
                <a:latin typeface="Arial Black" panose="020B0A04020102020204" pitchFamily="34" charset="0"/>
                <a:cs typeface="Courier New" panose="02070309020205020404" pitchFamily="49" charset="0"/>
              </a:rPr>
              <a:t>, 6.0, 7.0, 8.0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899592" y="5373216"/>
            <a:ext cx="5472608" cy="54006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000" b="1" dirty="0" err="1" smtClean="0">
                <a:latin typeface="Arial Black" pitchFamily="34" charset="0"/>
              </a:rPr>
              <a:t>double</a:t>
            </a:r>
            <a:r>
              <a:rPr lang="hu-HU" altLang="hu-HU" sz="2000" b="1" dirty="0" smtClean="0">
                <a:latin typeface="Arial Black" pitchFamily="34" charset="0"/>
              </a:rPr>
              <a:t> v = </a:t>
            </a:r>
            <a:r>
              <a:rPr lang="hu-HU" altLang="hu-HU" sz="2000" b="1" dirty="0" err="1" smtClean="0">
                <a:latin typeface="Arial Black" pitchFamily="34" charset="0"/>
              </a:rPr>
              <a:t>rnd.Next</a:t>
            </a:r>
            <a:r>
              <a:rPr lang="hu-HU" altLang="hu-HU" sz="2000" b="1" dirty="0" smtClean="0">
                <a:latin typeface="Arial Black" pitchFamily="34" charset="0"/>
              </a:rPr>
              <a:t>(500,801) / 100.0;</a:t>
            </a:r>
            <a:endParaRPr lang="hu-HU" altLang="hu-HU" sz="2000" b="1" dirty="0">
              <a:latin typeface="Arial Black" pitchFamily="34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851920" y="6057292"/>
            <a:ext cx="4680520" cy="54006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/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000" b="1" dirty="0" smtClean="0">
                <a:latin typeface="Arial Black" panose="020B0A04020102020204" pitchFamily="34" charset="0"/>
                <a:cs typeface="Courier New" panose="02070309020205020404" pitchFamily="49" charset="0"/>
              </a:rPr>
              <a:t>v </a:t>
            </a:r>
            <a:r>
              <a:rPr lang="hu-HU" altLang="hu-HU" sz="2000" b="1" dirty="0">
                <a:latin typeface="Arial Black" panose="020B0A04020102020204" pitchFamily="34" charset="0"/>
                <a:cs typeface="Courier New" panose="02070309020205020404" pitchFamily="49" charset="0"/>
              </a:rPr>
              <a:t>lehet 5.0</a:t>
            </a:r>
            <a:r>
              <a:rPr lang="hu-HU" altLang="hu-HU" sz="2000" b="1" dirty="0" smtClean="0">
                <a:latin typeface="Arial Black" panose="020B0A04020102020204" pitchFamily="34" charset="0"/>
                <a:cs typeface="Courier New" panose="02070309020205020404" pitchFamily="49" charset="0"/>
              </a:rPr>
              <a:t>, 5.01, …, 7.99, 8.0</a:t>
            </a:r>
          </a:p>
        </p:txBody>
      </p:sp>
    </p:spTree>
    <p:extLst>
      <p:ext uri="{BB962C8B-B14F-4D97-AF65-F5344CB8AC3E}">
        <p14:creationId xmlns:p14="http://schemas.microsoft.com/office/powerpoint/2010/main" val="1742414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Tetszőleges random </a:t>
            </a:r>
            <a:r>
              <a:rPr lang="hu-HU" dirty="0" err="1"/>
              <a:t>double-ök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hu-HU" dirty="0" smtClean="0"/>
              <a:t>Generálj random </a:t>
            </a:r>
            <a:r>
              <a:rPr lang="hu-HU" dirty="0" err="1" smtClean="0"/>
              <a:t>double-t</a:t>
            </a:r>
            <a:r>
              <a:rPr lang="hu-HU" dirty="0" smtClean="0"/>
              <a:t> és szorozd meg!</a:t>
            </a:r>
            <a:br>
              <a:rPr lang="hu-HU" dirty="0" smtClean="0"/>
            </a:br>
            <a:endParaRPr lang="hu-HU" dirty="0" smtClean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899592" y="2708920"/>
            <a:ext cx="5832648" cy="54006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000" b="1" dirty="0" err="1" smtClean="0">
                <a:latin typeface="Arial Black" pitchFamily="34" charset="0"/>
              </a:rPr>
              <a:t>double</a:t>
            </a:r>
            <a:r>
              <a:rPr lang="hu-HU" altLang="hu-HU" sz="2000" b="1" dirty="0" smtClean="0">
                <a:latin typeface="Arial Black" pitchFamily="34" charset="0"/>
              </a:rPr>
              <a:t> v = </a:t>
            </a:r>
            <a:r>
              <a:rPr lang="hu-HU" altLang="hu-HU" sz="2000" b="1" dirty="0" err="1" smtClean="0">
                <a:latin typeface="Arial Black" pitchFamily="34" charset="0"/>
              </a:rPr>
              <a:t>rnd.NextDouble</a:t>
            </a:r>
            <a:r>
              <a:rPr lang="hu-HU" altLang="hu-HU" sz="2000" b="1" dirty="0" smtClean="0">
                <a:latin typeface="Arial Black" pitchFamily="34" charset="0"/>
              </a:rPr>
              <a:t>() </a:t>
            </a:r>
            <a:r>
              <a:rPr lang="hu-HU" altLang="hu-HU" sz="2000" b="1" dirty="0">
                <a:latin typeface="Arial Black" pitchFamily="34" charset="0"/>
              </a:rPr>
              <a:t>*</a:t>
            </a:r>
            <a:r>
              <a:rPr lang="hu-HU" altLang="hu-HU" sz="2000" b="1" dirty="0" smtClean="0">
                <a:latin typeface="Arial Black" pitchFamily="34" charset="0"/>
              </a:rPr>
              <a:t> 100;</a:t>
            </a:r>
            <a:endParaRPr lang="hu-HU" altLang="hu-HU" sz="2000" b="1" dirty="0">
              <a:latin typeface="Arial Black" pitchFamily="34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987824" y="3429000"/>
            <a:ext cx="5544616" cy="54006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/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000" b="1" dirty="0" smtClean="0">
                <a:latin typeface="Arial Black" panose="020B0A04020102020204" pitchFamily="34" charset="0"/>
                <a:cs typeface="Courier New" panose="02070309020205020404" pitchFamily="49" charset="0"/>
              </a:rPr>
              <a:t>v </a:t>
            </a:r>
            <a:r>
              <a:rPr lang="hu-HU" altLang="hu-HU" sz="2000" b="1" dirty="0">
                <a:latin typeface="Arial Black" panose="020B0A04020102020204" pitchFamily="34" charset="0"/>
                <a:cs typeface="Courier New" panose="02070309020205020404" pitchFamily="49" charset="0"/>
              </a:rPr>
              <a:t>lehet </a:t>
            </a:r>
            <a:r>
              <a:rPr lang="hu-HU" altLang="hu-HU" sz="2000" b="1" dirty="0" smtClean="0">
                <a:latin typeface="Arial Black" panose="020B0A04020102020204" pitchFamily="34" charset="0"/>
                <a:cs typeface="Courier New" panose="02070309020205020404" pitchFamily="49" charset="0"/>
              </a:rPr>
              <a:t>0.0, 0.0000…1, …, 99.9999…9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99592" y="4761148"/>
            <a:ext cx="5832648" cy="54006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000" b="1" dirty="0" err="1" smtClean="0">
                <a:latin typeface="Arial Black" pitchFamily="34" charset="0"/>
              </a:rPr>
              <a:t>double</a:t>
            </a:r>
            <a:r>
              <a:rPr lang="hu-HU" altLang="hu-HU" sz="2000" b="1" dirty="0" smtClean="0">
                <a:latin typeface="Arial Black" pitchFamily="34" charset="0"/>
              </a:rPr>
              <a:t> v = </a:t>
            </a:r>
            <a:r>
              <a:rPr lang="hu-HU" altLang="hu-HU" sz="2000" b="1" dirty="0" err="1" smtClean="0">
                <a:latin typeface="Arial Black" pitchFamily="34" charset="0"/>
              </a:rPr>
              <a:t>rnd.NextDouble</a:t>
            </a:r>
            <a:r>
              <a:rPr lang="hu-HU" altLang="hu-HU" sz="2000" b="1" dirty="0" smtClean="0">
                <a:latin typeface="Arial Black" pitchFamily="34" charset="0"/>
              </a:rPr>
              <a:t>() </a:t>
            </a:r>
            <a:r>
              <a:rPr lang="hu-HU" altLang="hu-HU" sz="2000" b="1" dirty="0">
                <a:latin typeface="Arial Black" pitchFamily="34" charset="0"/>
              </a:rPr>
              <a:t>*</a:t>
            </a:r>
            <a:r>
              <a:rPr lang="hu-HU" altLang="hu-HU" sz="2000" b="1" dirty="0" smtClean="0">
                <a:latin typeface="Arial Black" pitchFamily="34" charset="0"/>
              </a:rPr>
              <a:t> 200 - 100;</a:t>
            </a:r>
            <a:endParaRPr lang="hu-HU" altLang="hu-HU" sz="2000" b="1" dirty="0">
              <a:latin typeface="Arial Black" pitchFamily="34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987824" y="5481228"/>
            <a:ext cx="5544616" cy="54006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/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000" b="1" dirty="0" smtClean="0">
                <a:latin typeface="Arial Black" panose="020B0A04020102020204" pitchFamily="34" charset="0"/>
                <a:cs typeface="Courier New" panose="02070309020205020404" pitchFamily="49" charset="0"/>
              </a:rPr>
              <a:t>v </a:t>
            </a:r>
            <a:r>
              <a:rPr lang="hu-HU" altLang="hu-HU" sz="2000" b="1" dirty="0">
                <a:latin typeface="Arial Black" panose="020B0A04020102020204" pitchFamily="34" charset="0"/>
                <a:cs typeface="Courier New" panose="02070309020205020404" pitchFamily="49" charset="0"/>
              </a:rPr>
              <a:t>lehet -</a:t>
            </a:r>
            <a:r>
              <a:rPr lang="hu-HU" altLang="hu-HU" sz="2000" b="1" dirty="0" smtClean="0">
                <a:latin typeface="Arial Black" panose="020B0A04020102020204" pitchFamily="34" charset="0"/>
                <a:cs typeface="Courier New" panose="02070309020205020404" pitchFamily="49" charset="0"/>
              </a:rPr>
              <a:t>100.0, …, 99.9999…9</a:t>
            </a:r>
          </a:p>
        </p:txBody>
      </p:sp>
    </p:spTree>
    <p:extLst>
      <p:ext uri="{BB962C8B-B14F-4D97-AF65-F5344CB8AC3E}">
        <p14:creationId xmlns:p14="http://schemas.microsoft.com/office/powerpoint/2010/main" val="66005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Hogyan generálódnak a</a:t>
            </a:r>
            <a:br>
              <a:rPr lang="hu-HU" dirty="0" smtClean="0"/>
            </a:br>
            <a:r>
              <a:rPr lang="hu-HU" dirty="0" smtClean="0"/>
              <a:t>random számok?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3096"/>
          </a:xfrm>
        </p:spPr>
        <p:txBody>
          <a:bodyPr>
            <a:normAutofit lnSpcReduction="10000"/>
          </a:bodyPr>
          <a:lstStyle/>
          <a:p>
            <a:r>
              <a:rPr lang="hu-HU" dirty="0" smtClean="0"/>
              <a:t>Nincs olyan, hogy (ténylegesen) random szám!</a:t>
            </a:r>
          </a:p>
          <a:p>
            <a:r>
              <a:rPr lang="hu-HU" dirty="0" smtClean="0"/>
              <a:t>A számítógép csak  </a:t>
            </a:r>
            <a:r>
              <a:rPr lang="hu-HU" dirty="0" err="1" smtClean="0"/>
              <a:t>determinisztikusan</a:t>
            </a:r>
            <a:r>
              <a:rPr lang="hu-HU" dirty="0" smtClean="0"/>
              <a:t> képes működni (elméletileg)</a:t>
            </a:r>
          </a:p>
          <a:p>
            <a:r>
              <a:rPr lang="hu-HU" dirty="0" smtClean="0"/>
              <a:t>A </a:t>
            </a:r>
            <a:r>
              <a:rPr lang="hu-HU" dirty="0" err="1" smtClean="0"/>
              <a:t>Next</a:t>
            </a:r>
            <a:r>
              <a:rPr lang="hu-HU" dirty="0" smtClean="0"/>
              <a:t>() függvény a számokat egy jól meghatározott sorozatból veszi.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dirty="0" smtClean="0"/>
              <a:t>Egy </a:t>
            </a:r>
            <a:r>
              <a:rPr lang="hu-HU" dirty="0" err="1" smtClean="0"/>
              <a:t>seed</a:t>
            </a:r>
            <a:r>
              <a:rPr lang="hu-HU" dirty="0" smtClean="0"/>
              <a:t> értéket kell megadni: </a:t>
            </a:r>
            <a:r>
              <a:rPr lang="hu-HU" b="1" dirty="0" smtClean="0"/>
              <a:t>s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dirty="0" smtClean="0"/>
              <a:t>Az s-ből legenerál egy x értéket és beskálázza a megadott intervallumba.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dirty="0" smtClean="0"/>
              <a:t>Az x-ből legenerál egy y értéket és…</a:t>
            </a:r>
          </a:p>
          <a:p>
            <a:endParaRPr lang="hu-HU" dirty="0"/>
          </a:p>
        </p:txBody>
      </p:sp>
      <p:sp>
        <p:nvSpPr>
          <p:cNvPr id="4" name="Mosolygó arc 3"/>
          <p:cNvSpPr/>
          <p:nvPr/>
        </p:nvSpPr>
        <p:spPr>
          <a:xfrm>
            <a:off x="5508104" y="2708920"/>
            <a:ext cx="288032" cy="288032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Lekerekített téglalap 4"/>
          <p:cNvSpPr/>
          <p:nvPr/>
        </p:nvSpPr>
        <p:spPr>
          <a:xfrm>
            <a:off x="1115616" y="6061000"/>
            <a:ext cx="720080" cy="64807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s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6" name="Lekerekített téglalap 5"/>
          <p:cNvSpPr/>
          <p:nvPr/>
        </p:nvSpPr>
        <p:spPr>
          <a:xfrm>
            <a:off x="3275856" y="6045596"/>
            <a:ext cx="720080" cy="64807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 smtClean="0">
                <a:solidFill>
                  <a:schemeClr val="tx1"/>
                </a:solidFill>
              </a:rPr>
              <a:t>x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7" name="Lekerekített téglalap 6"/>
          <p:cNvSpPr/>
          <p:nvPr/>
        </p:nvSpPr>
        <p:spPr>
          <a:xfrm>
            <a:off x="5364088" y="6061000"/>
            <a:ext cx="720080" cy="64807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 smtClean="0">
                <a:solidFill>
                  <a:schemeClr val="tx1"/>
                </a:solidFill>
              </a:rPr>
              <a:t>y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8" name="Jobbra nyíl 7"/>
          <p:cNvSpPr/>
          <p:nvPr/>
        </p:nvSpPr>
        <p:spPr>
          <a:xfrm>
            <a:off x="2195736" y="6165304"/>
            <a:ext cx="864096" cy="456356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Jobbra nyíl 8"/>
          <p:cNvSpPr/>
          <p:nvPr/>
        </p:nvSpPr>
        <p:spPr>
          <a:xfrm>
            <a:off x="4283968" y="6156858"/>
            <a:ext cx="864096" cy="456356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Jobbra nyíl 9"/>
          <p:cNvSpPr/>
          <p:nvPr/>
        </p:nvSpPr>
        <p:spPr>
          <a:xfrm>
            <a:off x="6444208" y="6183386"/>
            <a:ext cx="864096" cy="456356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Lekerekített téglalap 10"/>
          <p:cNvSpPr/>
          <p:nvPr/>
        </p:nvSpPr>
        <p:spPr>
          <a:xfrm>
            <a:off x="7596336" y="6069446"/>
            <a:ext cx="720080" cy="64807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 smtClean="0">
                <a:solidFill>
                  <a:schemeClr val="tx1"/>
                </a:solidFill>
              </a:rPr>
              <a:t>…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74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Hogyan adjuk meg a </a:t>
            </a:r>
            <a:r>
              <a:rPr lang="hu-HU" dirty="0" err="1" smtClean="0"/>
              <a:t>seed</a:t>
            </a:r>
            <a:r>
              <a:rPr lang="hu-HU" dirty="0" smtClean="0"/>
              <a:t> értéket?</a:t>
            </a:r>
            <a:endParaRPr lang="hu-HU" dirty="0"/>
          </a:p>
        </p:txBody>
      </p:sp>
      <p:sp>
        <p:nvSpPr>
          <p:cNvPr id="13" name="Tartalom helye 1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dirty="0" smtClean="0"/>
              <a:t>A Random példány létrehozásakor:</a:t>
            </a:r>
            <a:br>
              <a:rPr lang="hu-HU" dirty="0" smtClean="0"/>
            </a:br>
            <a:r>
              <a:rPr lang="hu-HU" b="1" dirty="0" err="1" smtClean="0"/>
              <a:t>new</a:t>
            </a:r>
            <a:r>
              <a:rPr lang="hu-HU" b="1" dirty="0" smtClean="0"/>
              <a:t> Random(</a:t>
            </a:r>
            <a:r>
              <a:rPr lang="hu-HU" b="1" dirty="0" err="1" smtClean="0"/>
              <a:t>seed</a:t>
            </a:r>
            <a:r>
              <a:rPr lang="hu-HU" b="1" dirty="0" smtClean="0"/>
              <a:t>)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Mi történik, ha nem adunk meg </a:t>
            </a:r>
            <a:r>
              <a:rPr lang="hu-HU" dirty="0" err="1" smtClean="0"/>
              <a:t>seed-et</a:t>
            </a:r>
            <a:r>
              <a:rPr lang="hu-HU" dirty="0" smtClean="0"/>
              <a:t>?</a:t>
            </a:r>
          </a:p>
          <a:p>
            <a:r>
              <a:rPr lang="hu-HU" dirty="0" smtClean="0"/>
              <a:t>A </a:t>
            </a:r>
            <a:r>
              <a:rPr lang="hu-HU" dirty="0" err="1"/>
              <a:t>s</a:t>
            </a:r>
            <a:r>
              <a:rPr lang="hu-HU" dirty="0" err="1" smtClean="0"/>
              <a:t>eed</a:t>
            </a:r>
            <a:r>
              <a:rPr lang="hu-HU" dirty="0" smtClean="0"/>
              <a:t> automatikusan generálódik a számítógép belső órájából.</a:t>
            </a:r>
          </a:p>
          <a:p>
            <a:endParaRPr lang="hu-HU" dirty="0"/>
          </a:p>
          <a:p>
            <a:r>
              <a:rPr lang="hu-HU" dirty="0" smtClean="0"/>
              <a:t>Csak 1 db. Random példányt használj a programodban!</a:t>
            </a:r>
            <a:endParaRPr lang="hu-HU" dirty="0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11560" y="2780928"/>
            <a:ext cx="4824536" cy="54006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000" b="1" dirty="0" smtClean="0">
                <a:latin typeface="Arial Black" pitchFamily="34" charset="0"/>
              </a:rPr>
              <a:t>Random </a:t>
            </a:r>
            <a:r>
              <a:rPr lang="hu-HU" altLang="hu-HU" sz="2000" b="1" dirty="0" err="1" smtClean="0">
                <a:latin typeface="Arial Black" pitchFamily="34" charset="0"/>
              </a:rPr>
              <a:t>rnd</a:t>
            </a:r>
            <a:r>
              <a:rPr lang="hu-HU" altLang="hu-HU" sz="2000" b="1" dirty="0" smtClean="0">
                <a:latin typeface="Arial Black" pitchFamily="34" charset="0"/>
              </a:rPr>
              <a:t> = </a:t>
            </a:r>
            <a:r>
              <a:rPr lang="hu-HU" altLang="hu-HU" sz="2000" b="1" dirty="0" err="1" smtClean="0">
                <a:latin typeface="Arial Black" pitchFamily="34" charset="0"/>
              </a:rPr>
              <a:t>new</a:t>
            </a:r>
            <a:r>
              <a:rPr lang="hu-HU" altLang="hu-HU" sz="2000" b="1" dirty="0" smtClean="0">
                <a:latin typeface="Arial Black" pitchFamily="34" charset="0"/>
              </a:rPr>
              <a:t> </a:t>
            </a:r>
            <a:r>
              <a:rPr lang="hu-HU" altLang="hu-HU" sz="2000" b="1" dirty="0" err="1" smtClean="0">
                <a:latin typeface="Arial Black" pitchFamily="34" charset="0"/>
              </a:rPr>
              <a:t>Random</a:t>
            </a:r>
            <a:r>
              <a:rPr lang="hu-HU" altLang="hu-HU" sz="2000" b="1" dirty="0" smtClean="0">
                <a:latin typeface="Arial Black" pitchFamily="34" charset="0"/>
              </a:rPr>
              <a:t>(</a:t>
            </a:r>
            <a:r>
              <a:rPr lang="hu-HU" altLang="hu-HU" sz="2000" b="1" dirty="0" smtClean="0">
                <a:solidFill>
                  <a:srgbClr val="C00000"/>
                </a:solidFill>
                <a:latin typeface="Arial Black" pitchFamily="34" charset="0"/>
              </a:rPr>
              <a:t>30</a:t>
            </a:r>
            <a:r>
              <a:rPr lang="hu-HU" altLang="hu-HU" sz="2000" b="1" dirty="0" smtClean="0">
                <a:latin typeface="Arial Black" pitchFamily="34" charset="0"/>
              </a:rPr>
              <a:t>);</a:t>
            </a:r>
            <a:endParaRPr lang="hu-HU" altLang="hu-HU" sz="2000" b="1" dirty="0">
              <a:latin typeface="Arial Black" pitchFamily="34" charset="0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6022504" y="2739002"/>
            <a:ext cx="2664296" cy="54006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/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000" b="1" dirty="0" smtClean="0">
                <a:latin typeface="Arial Black" panose="020B0A04020102020204" pitchFamily="34" charset="0"/>
                <a:cs typeface="Courier New" panose="02070309020205020404" pitchFamily="49" charset="0"/>
              </a:rPr>
              <a:t>A </a:t>
            </a:r>
            <a:r>
              <a:rPr lang="hu-HU" altLang="hu-HU" sz="2000" b="1" dirty="0" err="1" smtClean="0">
                <a:latin typeface="Arial Black" panose="020B0A04020102020204" pitchFamily="34" charset="0"/>
                <a:cs typeface="Courier New" panose="02070309020205020404" pitchFamily="49" charset="0"/>
              </a:rPr>
              <a:t>seed</a:t>
            </a:r>
            <a:r>
              <a:rPr lang="hu-HU" altLang="hu-HU" sz="2000" b="1" dirty="0" smtClean="0">
                <a:latin typeface="Arial Black" panose="020B0A04020102020204" pitchFamily="34" charset="0"/>
                <a:cs typeface="Courier New" panose="02070309020205020404" pitchFamily="49" charset="0"/>
              </a:rPr>
              <a:t> 30</a:t>
            </a: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611560" y="5121188"/>
            <a:ext cx="4824536" cy="54006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000" b="1" dirty="0" smtClean="0">
                <a:latin typeface="Arial Black" pitchFamily="34" charset="0"/>
              </a:rPr>
              <a:t>Random </a:t>
            </a:r>
            <a:r>
              <a:rPr lang="hu-HU" altLang="hu-HU" sz="2000" b="1" dirty="0" err="1" smtClean="0">
                <a:latin typeface="Arial Black" pitchFamily="34" charset="0"/>
              </a:rPr>
              <a:t>rnd</a:t>
            </a:r>
            <a:r>
              <a:rPr lang="hu-HU" altLang="hu-HU" sz="2000" b="1" dirty="0" smtClean="0">
                <a:latin typeface="Arial Black" pitchFamily="34" charset="0"/>
              </a:rPr>
              <a:t> = </a:t>
            </a:r>
            <a:r>
              <a:rPr lang="hu-HU" altLang="hu-HU" sz="2000" b="1" dirty="0" err="1" smtClean="0">
                <a:latin typeface="Arial Black" pitchFamily="34" charset="0"/>
              </a:rPr>
              <a:t>new</a:t>
            </a:r>
            <a:r>
              <a:rPr lang="hu-HU" altLang="hu-HU" sz="2000" b="1" dirty="0" smtClean="0">
                <a:latin typeface="Arial Black" pitchFamily="34" charset="0"/>
              </a:rPr>
              <a:t> </a:t>
            </a:r>
            <a:r>
              <a:rPr lang="hu-HU" altLang="hu-HU" sz="2000" b="1" dirty="0" err="1" smtClean="0">
                <a:latin typeface="Arial Black" pitchFamily="34" charset="0"/>
              </a:rPr>
              <a:t>Random</a:t>
            </a:r>
            <a:r>
              <a:rPr lang="hu-HU" altLang="hu-HU" sz="2000" b="1" dirty="0" smtClean="0">
                <a:latin typeface="Arial Black" pitchFamily="34" charset="0"/>
              </a:rPr>
              <a:t>();</a:t>
            </a:r>
            <a:endParaRPr lang="hu-HU" altLang="hu-HU" sz="20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56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1134</TotalTime>
  <Words>381</Words>
  <Application>Microsoft Office PowerPoint</Application>
  <PresentationFormat>Diavetítés a képernyőre (4:3 oldalarány)</PresentationFormat>
  <Paragraphs>71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Courier New</vt:lpstr>
      <vt:lpstr>Office-téma</vt:lpstr>
      <vt:lpstr>Magasszintű programozási nyelvek I.</vt:lpstr>
      <vt:lpstr>Véletlen számok</vt:lpstr>
      <vt:lpstr>Random egészek</vt:lpstr>
      <vt:lpstr>Random valós számok</vt:lpstr>
      <vt:lpstr>Tetszőleges random double-ök</vt:lpstr>
      <vt:lpstr>Tetszőleges random double-ök</vt:lpstr>
      <vt:lpstr>Hogyan generálódnak a random számok?</vt:lpstr>
      <vt:lpstr>Hogyan adjuk meg a seed értéket?</vt:lpstr>
    </vt:vector>
  </TitlesOfParts>
  <Company>novak.adam@gmail.com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Asdfsdafa dsfasd asdf</dc:title>
  <dc:creator>Ádám Novák</dc:creator>
  <cp:lastModifiedBy>kovasz</cp:lastModifiedBy>
  <cp:revision>415</cp:revision>
  <dcterms:created xsi:type="dcterms:W3CDTF">2014-03-03T11:13:53Z</dcterms:created>
  <dcterms:modified xsi:type="dcterms:W3CDTF">2016-10-07T14:37:27Z</dcterms:modified>
</cp:coreProperties>
</file>