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éma alapján készült stílus 2 – 1. jelölőszín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Világos stílus 3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éma alapján készült stílus 2 – 3. jelölőszín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Világos stílus 3 – 6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Közepesen sötét stílus 4 – 2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Közepesen sötét stílus 4 – 6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Közepesen sötét stílu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8399" autoAdjust="0"/>
  </p:normalViewPr>
  <p:slideViewPr>
    <p:cSldViewPr snapToObjects="1">
      <p:cViewPr varScale="1">
        <p:scale>
          <a:sx n="70" d="100"/>
          <a:sy n="70" d="100"/>
        </p:scale>
        <p:origin x="130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2016. 11. 08.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2016. 11. 08.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2016. 11. 08.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Magasszintű</a:t>
            </a:r>
            <a:r>
              <a:rPr lang="hu-HU" dirty="0"/>
              <a:t> programozási nyelvek</a:t>
            </a:r>
            <a:r>
              <a:rPr lang="en-US" dirty="0"/>
              <a:t> I.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V</a:t>
            </a:r>
            <a:r>
              <a:rPr lang="hu-HU" dirty="0" smtClean="0"/>
              <a:t>áltozók hatásköre és élettartama;</a:t>
            </a:r>
            <a:br>
              <a:rPr lang="hu-HU" dirty="0" smtClean="0"/>
            </a:br>
            <a:r>
              <a:rPr lang="hu-HU" dirty="0" smtClean="0"/>
              <a:t>globális változók</a:t>
            </a:r>
            <a:endParaRPr lang="en-US" dirty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979712" y="5877272"/>
            <a:ext cx="5245968" cy="75855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7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dirty="0" err="1"/>
              <a:t>Kovásznai</a:t>
            </a:r>
            <a:r>
              <a:rPr lang="hu-HU" i="1" dirty="0"/>
              <a:t> Gergely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Élettartam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 smtClean="0"/>
              <a:t>A keretrendszer automatikusan és dinamikusan végzi:</a:t>
            </a:r>
          </a:p>
          <a:p>
            <a:r>
              <a:rPr lang="hu-HU" dirty="0" smtClean="0"/>
              <a:t>Változó akkor foglalódik le a memóriában, amikor belépünk a hatáskörébe. =&gt; „</a:t>
            </a:r>
            <a:r>
              <a:rPr lang="hu-HU" b="1" dirty="0" smtClean="0"/>
              <a:t>élettartam elkezdődik</a:t>
            </a:r>
            <a:r>
              <a:rPr lang="hu-HU" dirty="0" smtClean="0"/>
              <a:t>”</a:t>
            </a:r>
          </a:p>
          <a:p>
            <a:r>
              <a:rPr lang="hu-HU" dirty="0"/>
              <a:t>Változó </a:t>
            </a:r>
            <a:r>
              <a:rPr lang="hu-HU" dirty="0" smtClean="0"/>
              <a:t>azután szabadul fel a </a:t>
            </a:r>
            <a:r>
              <a:rPr lang="hu-HU" dirty="0"/>
              <a:t>memóriában, </a:t>
            </a:r>
            <a:r>
              <a:rPr lang="hu-HU" dirty="0" smtClean="0"/>
              <a:t>miután kilépünk </a:t>
            </a:r>
            <a:r>
              <a:rPr lang="hu-HU" dirty="0"/>
              <a:t>a </a:t>
            </a:r>
            <a:r>
              <a:rPr lang="hu-HU" dirty="0" smtClean="0"/>
              <a:t>hatásköréből. =&gt; „</a:t>
            </a:r>
            <a:r>
              <a:rPr lang="hu-HU" b="1" dirty="0" smtClean="0"/>
              <a:t>élettartam befejeződik</a:t>
            </a:r>
            <a:r>
              <a:rPr lang="hu-HU" dirty="0" smtClean="0"/>
              <a:t>”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smtClean="0"/>
              <a:t>A .</a:t>
            </a:r>
            <a:r>
              <a:rPr lang="hu-HU" dirty="0" err="1" smtClean="0"/>
              <a:t>NET-ben</a:t>
            </a:r>
            <a:r>
              <a:rPr lang="hu-HU" dirty="0" smtClean="0"/>
              <a:t> </a:t>
            </a:r>
            <a:r>
              <a:rPr lang="hu-HU" dirty="0"/>
              <a:t>e</a:t>
            </a:r>
            <a:r>
              <a:rPr lang="hu-HU" dirty="0" smtClean="0"/>
              <a:t>gy változó azonnal lefoglalódik/felszabadítódik? </a:t>
            </a:r>
            <a:r>
              <a:rPr lang="hu-HU" b="1" dirty="0" smtClean="0"/>
              <a:t>NEM</a:t>
            </a:r>
            <a:r>
              <a:rPr lang="hu-H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173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Memóriafoglalás és felszabadítás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CLR megkéri az </a:t>
            </a:r>
            <a:r>
              <a:rPr lang="hu-HU" dirty="0" err="1" smtClean="0"/>
              <a:t>OS-t</a:t>
            </a:r>
            <a:r>
              <a:rPr lang="hu-HU" dirty="0" smtClean="0"/>
              <a:t>, hogy foglaljon le memóriát =&gt;</a:t>
            </a:r>
            <a:br>
              <a:rPr lang="hu-HU" dirty="0" smtClean="0"/>
            </a:br>
            <a:r>
              <a:rPr lang="hu-HU" dirty="0" smtClean="0"/>
              <a:t>az OS a kérelmeket </a:t>
            </a:r>
            <a:r>
              <a:rPr lang="hu-HU" b="1" dirty="0" smtClean="0"/>
              <a:t>kötegekben</a:t>
            </a:r>
            <a:r>
              <a:rPr lang="hu-HU" dirty="0" smtClean="0"/>
              <a:t> szolgálja ki</a:t>
            </a:r>
          </a:p>
          <a:p>
            <a:pPr lvl="1"/>
            <a:r>
              <a:rPr lang="hu-HU" dirty="0" smtClean="0"/>
              <a:t>nem lehetsz biztos benne, hogy pontosan mikor</a:t>
            </a:r>
          </a:p>
          <a:p>
            <a:endParaRPr lang="hu-HU" dirty="0" smtClean="0"/>
          </a:p>
          <a:p>
            <a:r>
              <a:rPr lang="hu-HU" dirty="0" err="1" smtClean="0"/>
              <a:t>CLR-nek</a:t>
            </a:r>
            <a:r>
              <a:rPr lang="hu-HU" dirty="0" smtClean="0"/>
              <a:t> van egy </a:t>
            </a:r>
            <a:r>
              <a:rPr lang="hu-HU" dirty="0" err="1" smtClean="0"/>
              <a:t>garbage</a:t>
            </a:r>
            <a:r>
              <a:rPr lang="hu-HU" dirty="0" smtClean="0"/>
              <a:t> </a:t>
            </a:r>
            <a:r>
              <a:rPr lang="hu-HU" dirty="0" err="1" smtClean="0"/>
              <a:t>collector-a</a:t>
            </a:r>
            <a:r>
              <a:rPr lang="hu-HU" dirty="0" smtClean="0"/>
              <a:t> (GC), ez felelős a memória felszabadításáért =&gt;</a:t>
            </a:r>
            <a:br>
              <a:rPr lang="hu-HU" dirty="0" smtClean="0"/>
            </a:br>
            <a:r>
              <a:rPr lang="hu-HU" dirty="0" smtClean="0"/>
              <a:t>a </a:t>
            </a:r>
            <a:r>
              <a:rPr lang="hu-HU" dirty="0"/>
              <a:t>GC a kérelmeket </a:t>
            </a:r>
            <a:r>
              <a:rPr lang="hu-HU" b="1" dirty="0"/>
              <a:t>kötegekben</a:t>
            </a:r>
            <a:r>
              <a:rPr lang="hu-HU" dirty="0"/>
              <a:t> szolgálja ki</a:t>
            </a:r>
          </a:p>
          <a:p>
            <a:pPr lvl="1"/>
            <a:r>
              <a:rPr lang="hu-HU" dirty="0"/>
              <a:t>nem lehetsz biztos benne, hogy pontosan mikor</a:t>
            </a:r>
          </a:p>
        </p:txBody>
      </p:sp>
    </p:spTree>
    <p:extLst>
      <p:ext uri="{BB962C8B-B14F-4D97-AF65-F5344CB8AC3E}">
        <p14:creationId xmlns:p14="http://schemas.microsoft.com/office/powerpoint/2010/main" val="118872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Memória újrafelhasználása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/>
              <a:t>Miután egy memóriarész felszabadul, az OS újrahasználhatja azt.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u="sng" dirty="0" smtClean="0"/>
              <a:t>Érdekes történet:</a:t>
            </a:r>
            <a:r>
              <a:rPr lang="hu-HU" dirty="0" smtClean="0"/>
              <a:t> jelszavak </a:t>
            </a:r>
            <a:r>
              <a:rPr lang="hu-HU" dirty="0" err="1" smtClean="0"/>
              <a:t>hekkelése</a:t>
            </a:r>
            <a:r>
              <a:rPr lang="hu-HU" dirty="0" smtClean="0"/>
              <a:t> Windows NT 4.0-ben</a:t>
            </a:r>
          </a:p>
          <a:p>
            <a:pPr lvl="1"/>
            <a:r>
              <a:rPr lang="hu-HU" dirty="0" smtClean="0"/>
              <a:t>jelszavak titkosítva a HDD-n</a:t>
            </a:r>
          </a:p>
          <a:p>
            <a:pPr lvl="1"/>
            <a:r>
              <a:rPr lang="hu-HU" dirty="0" smtClean="0"/>
              <a:t>dekódolva kerülnek </a:t>
            </a:r>
            <a:r>
              <a:rPr lang="hu-HU" smtClean="0"/>
              <a:t>a </a:t>
            </a:r>
            <a:r>
              <a:rPr lang="hu-HU" smtClean="0"/>
              <a:t>memóriába </a:t>
            </a:r>
            <a:endParaRPr lang="hu-HU" dirty="0" smtClean="0"/>
          </a:p>
          <a:p>
            <a:pPr lvl="1"/>
            <a:r>
              <a:rPr lang="hu-HU" dirty="0" smtClean="0"/>
              <a:t>memória felszabadítva, de nincs törölve</a:t>
            </a:r>
          </a:p>
          <a:p>
            <a:pPr marL="0" indent="0">
              <a:buNone/>
            </a:pPr>
            <a:r>
              <a:rPr lang="hu-HU" u="sng" dirty="0" smtClean="0"/>
              <a:t>Tanulság:</a:t>
            </a:r>
            <a:r>
              <a:rPr lang="hu-HU" dirty="0" smtClean="0"/>
              <a:t> Írd felül az érzékeny adataidat a változókban, mielőtt felszabadítanád őket!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554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Globális változók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Hogyan </a:t>
            </a:r>
            <a:r>
              <a:rPr lang="hu-HU" dirty="0"/>
              <a:t>d</a:t>
            </a:r>
            <a:r>
              <a:rPr lang="hu-HU" dirty="0" smtClean="0"/>
              <a:t>eklaráljunk „közös” változókat?</a:t>
            </a:r>
          </a:p>
          <a:p>
            <a:pPr lvl="1"/>
            <a:r>
              <a:rPr lang="hu-HU" dirty="0"/>
              <a:t>bármely </a:t>
            </a:r>
            <a:r>
              <a:rPr lang="hu-HU" dirty="0" smtClean="0"/>
              <a:t>kódsorból "láthatóakat"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u="sng" dirty="0" smtClean="0"/>
              <a:t>Globális változó:</a:t>
            </a:r>
          </a:p>
          <a:p>
            <a:r>
              <a:rPr lang="hu-HU" dirty="0" smtClean="0"/>
              <a:t>a Main metóduson (és mindegyik egyéb metóduson) kívül deklarálva</a:t>
            </a:r>
          </a:p>
          <a:p>
            <a:r>
              <a:rPr lang="hu-HU" dirty="0" smtClean="0"/>
              <a:t>a „</a:t>
            </a:r>
            <a:r>
              <a:rPr lang="hu-HU" b="1" dirty="0" err="1" smtClean="0"/>
              <a:t>static</a:t>
            </a:r>
            <a:r>
              <a:rPr lang="hu-HU" dirty="0" smtClean="0"/>
              <a:t>” kulcsszót kell a deklaráció elejére rakni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92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Globális változók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71600" y="1556792"/>
            <a:ext cx="6624736" cy="43204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hu-HU" altLang="hu-HU" sz="1600" b="1" dirty="0" err="1">
                <a:latin typeface="Arial Black" pitchFamily="34" charset="0"/>
              </a:rPr>
              <a:t>class</a:t>
            </a:r>
            <a:r>
              <a:rPr lang="hu-HU" altLang="hu-HU" sz="1600" b="1" dirty="0">
                <a:latin typeface="Arial Black" pitchFamily="34" charset="0"/>
              </a:rPr>
              <a:t> </a:t>
            </a:r>
            <a:r>
              <a:rPr lang="hu-HU" altLang="hu-HU" sz="1600" b="1" dirty="0" smtClean="0">
                <a:latin typeface="Arial Black" pitchFamily="34" charset="0"/>
              </a:rPr>
              <a:t>Program {</a:t>
            </a:r>
            <a:endParaRPr lang="hu-HU" altLang="hu-HU" sz="16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3657600" algn="l"/>
              </a:tabLst>
            </a:pPr>
            <a:r>
              <a:rPr lang="hu-HU" altLang="hu-HU" sz="1600" b="1" dirty="0" smtClean="0">
                <a:latin typeface="Arial Black" pitchFamily="34" charset="0"/>
              </a:rPr>
              <a:t>	</a:t>
            </a:r>
            <a:r>
              <a:rPr lang="hu-HU" altLang="hu-HU" sz="1600" b="1" dirty="0" err="1" smtClean="0">
                <a:solidFill>
                  <a:srgbClr val="C00000"/>
                </a:solidFill>
                <a:latin typeface="Arial Black" pitchFamily="34" charset="0"/>
              </a:rPr>
              <a:t>static</a:t>
            </a:r>
            <a:r>
              <a:rPr lang="hu-HU" altLang="hu-HU" sz="1600" b="1" dirty="0" smtClean="0">
                <a:solidFill>
                  <a:srgbClr val="C00000"/>
                </a:solidFill>
                <a:latin typeface="Arial Black" pitchFamily="34" charset="0"/>
              </a:rPr>
              <a:t> </a:t>
            </a:r>
            <a:r>
              <a:rPr lang="hu-HU" altLang="hu-HU" sz="1600" b="1" dirty="0">
                <a:solidFill>
                  <a:srgbClr val="C00000"/>
                </a:solidFill>
                <a:latin typeface="Arial Black" pitchFamily="34" charset="0"/>
              </a:rPr>
              <a:t>int a=0</a:t>
            </a:r>
            <a:r>
              <a:rPr lang="hu-HU" altLang="hu-HU" sz="1600" b="1" dirty="0" smtClean="0">
                <a:solidFill>
                  <a:srgbClr val="C00000"/>
                </a:solidFill>
                <a:latin typeface="Arial Black" pitchFamily="34" charset="0"/>
              </a:rPr>
              <a:t>;	</a:t>
            </a:r>
            <a:r>
              <a:rPr lang="hu-HU" altLang="hu-HU" sz="1600" b="1" dirty="0" smtClean="0">
                <a:solidFill>
                  <a:srgbClr val="002060"/>
                </a:solidFill>
                <a:latin typeface="Arial Black" pitchFamily="34" charset="0"/>
              </a:rPr>
              <a:t>// globális változó</a:t>
            </a:r>
            <a:endParaRPr lang="hu-HU" altLang="hu-HU" sz="1600" b="1" dirty="0">
              <a:solidFill>
                <a:srgbClr val="002060"/>
              </a:solidFill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</a:tabLst>
            </a:pPr>
            <a:endParaRPr lang="hu-HU" altLang="hu-HU" sz="16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hu-HU" altLang="hu-HU" sz="1600" b="1" dirty="0">
                <a:latin typeface="Arial Black" pitchFamily="34" charset="0"/>
              </a:rPr>
              <a:t> </a:t>
            </a:r>
            <a:r>
              <a:rPr lang="hu-HU" altLang="hu-HU" sz="1600" b="1" dirty="0" smtClean="0">
                <a:latin typeface="Arial Black" pitchFamily="34" charset="0"/>
              </a:rPr>
              <a:t>	</a:t>
            </a:r>
            <a:r>
              <a:rPr lang="hu-HU" altLang="hu-HU" sz="1600" b="1" dirty="0" err="1" smtClean="0">
                <a:latin typeface="Arial Black" pitchFamily="34" charset="0"/>
              </a:rPr>
              <a:t>static</a:t>
            </a:r>
            <a:r>
              <a:rPr lang="hu-HU" altLang="hu-HU" sz="1600" b="1" dirty="0" smtClean="0">
                <a:latin typeface="Arial Black" pitchFamily="34" charset="0"/>
              </a:rPr>
              <a:t> </a:t>
            </a:r>
            <a:r>
              <a:rPr lang="hu-HU" altLang="hu-HU" sz="1600" b="1" dirty="0" err="1">
                <a:latin typeface="Arial Black" pitchFamily="34" charset="0"/>
              </a:rPr>
              <a:t>void</a:t>
            </a:r>
            <a:r>
              <a:rPr lang="hu-HU" altLang="hu-HU" sz="1600" b="1" dirty="0">
                <a:latin typeface="Arial Black" pitchFamily="34" charset="0"/>
              </a:rPr>
              <a:t> Main(</a:t>
            </a:r>
            <a:r>
              <a:rPr lang="hu-HU" altLang="hu-HU" sz="1600" b="1" dirty="0" err="1">
                <a:latin typeface="Arial Black" pitchFamily="34" charset="0"/>
              </a:rPr>
              <a:t>string</a:t>
            </a:r>
            <a:r>
              <a:rPr lang="hu-HU" altLang="hu-HU" sz="1600" b="1" dirty="0">
                <a:latin typeface="Arial Black" pitchFamily="34" charset="0"/>
              </a:rPr>
              <a:t>[] </a:t>
            </a:r>
            <a:r>
              <a:rPr lang="hu-HU" altLang="hu-HU" sz="1600" b="1" dirty="0" err="1">
                <a:latin typeface="Arial Black" pitchFamily="34" charset="0"/>
              </a:rPr>
              <a:t>args</a:t>
            </a:r>
            <a:r>
              <a:rPr lang="hu-HU" altLang="hu-HU" sz="1600" b="1" dirty="0" smtClean="0">
                <a:latin typeface="Arial Black" pitchFamily="34" charset="0"/>
              </a:rPr>
              <a:t>)  </a:t>
            </a:r>
            <a:r>
              <a:rPr lang="hu-HU" altLang="hu-HU" sz="1600" b="1" dirty="0">
                <a:latin typeface="Arial Black" pitchFamily="34" charset="0"/>
              </a:rPr>
              <a:t>{</a:t>
            </a: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hu-HU" altLang="hu-HU" sz="1600" b="1" dirty="0" smtClean="0">
                <a:latin typeface="Arial Black" pitchFamily="34" charset="0"/>
              </a:rPr>
              <a:t>		</a:t>
            </a:r>
            <a:r>
              <a:rPr lang="hu-HU" altLang="hu-HU" sz="1600" b="1" dirty="0" err="1" smtClean="0">
                <a:latin typeface="Arial Black" pitchFamily="34" charset="0"/>
              </a:rPr>
              <a:t>Init</a:t>
            </a:r>
            <a:r>
              <a:rPr lang="hu-HU" altLang="hu-HU" sz="1600" b="1" dirty="0" smtClean="0">
                <a:latin typeface="Arial Black" pitchFamily="34" charset="0"/>
              </a:rPr>
              <a:t>();</a:t>
            </a:r>
            <a:endParaRPr lang="hu-HU" altLang="hu-HU" sz="16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hu-HU" altLang="hu-HU" sz="1600" b="1" dirty="0" smtClean="0">
                <a:latin typeface="Arial Black" pitchFamily="34" charset="0"/>
              </a:rPr>
              <a:t>		</a:t>
            </a:r>
            <a:r>
              <a:rPr lang="hu-HU" altLang="hu-HU" sz="1600" b="1" dirty="0" err="1" smtClean="0">
                <a:latin typeface="Arial Black" pitchFamily="34" charset="0"/>
              </a:rPr>
              <a:t>Console.WriteLine</a:t>
            </a:r>
            <a:r>
              <a:rPr lang="hu-HU" altLang="hu-HU" sz="1600" b="1" dirty="0">
                <a:latin typeface="Arial Black" pitchFamily="34" charset="0"/>
              </a:rPr>
              <a:t>("{0</a:t>
            </a:r>
            <a:r>
              <a:rPr lang="hu-HU" altLang="hu-HU" sz="1600" b="1" dirty="0" smtClean="0">
                <a:latin typeface="Arial Black" pitchFamily="34" charset="0"/>
              </a:rPr>
              <a:t>}", a);</a:t>
            </a: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hu-HU" altLang="hu-HU" sz="1600" b="1" dirty="0">
                <a:latin typeface="Arial Black" pitchFamily="34" charset="0"/>
              </a:rPr>
              <a:t>	</a:t>
            </a:r>
            <a:r>
              <a:rPr lang="hu-HU" altLang="hu-HU" sz="1600" b="1" dirty="0" smtClean="0">
                <a:latin typeface="Arial Black" pitchFamily="34" charset="0"/>
              </a:rPr>
              <a:t>}</a:t>
            </a:r>
            <a:endParaRPr lang="hu-HU" altLang="hu-HU" sz="16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</a:tabLst>
            </a:pPr>
            <a:endParaRPr lang="hu-HU" altLang="hu-HU" sz="16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hu-HU" altLang="hu-HU" sz="1600" b="1" dirty="0" smtClean="0">
                <a:latin typeface="Arial Black" pitchFamily="34" charset="0"/>
              </a:rPr>
              <a:t>	</a:t>
            </a:r>
            <a:r>
              <a:rPr lang="hu-HU" altLang="hu-HU" sz="1600" b="1" dirty="0" err="1" smtClean="0">
                <a:latin typeface="Arial Black" pitchFamily="34" charset="0"/>
              </a:rPr>
              <a:t>static</a:t>
            </a:r>
            <a:r>
              <a:rPr lang="hu-HU" altLang="hu-HU" sz="1600" b="1" dirty="0" smtClean="0">
                <a:latin typeface="Arial Black" pitchFamily="34" charset="0"/>
              </a:rPr>
              <a:t> </a:t>
            </a:r>
            <a:r>
              <a:rPr lang="hu-HU" altLang="hu-HU" sz="1600" b="1" dirty="0" err="1">
                <a:latin typeface="Arial Black" pitchFamily="34" charset="0"/>
              </a:rPr>
              <a:t>void</a:t>
            </a:r>
            <a:r>
              <a:rPr lang="hu-HU" altLang="hu-HU" sz="1600" b="1" dirty="0">
                <a:latin typeface="Arial Black" pitchFamily="34" charset="0"/>
              </a:rPr>
              <a:t> </a:t>
            </a:r>
            <a:r>
              <a:rPr lang="hu-HU" altLang="hu-HU" sz="1600" b="1" dirty="0" err="1" smtClean="0">
                <a:latin typeface="Arial Black" pitchFamily="34" charset="0"/>
              </a:rPr>
              <a:t>Init</a:t>
            </a:r>
            <a:r>
              <a:rPr lang="hu-HU" altLang="hu-HU" sz="1600" b="1" dirty="0" smtClean="0">
                <a:latin typeface="Arial Black" pitchFamily="34" charset="0"/>
              </a:rPr>
              <a:t>() </a:t>
            </a:r>
            <a:r>
              <a:rPr lang="hu-HU" altLang="hu-HU" sz="1600" b="1" dirty="0">
                <a:latin typeface="Arial Black" pitchFamily="34" charset="0"/>
              </a:rPr>
              <a:t>{</a:t>
            </a: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hu-HU" altLang="hu-HU" sz="1600" b="1" dirty="0" smtClean="0">
                <a:latin typeface="Arial Black" pitchFamily="34" charset="0"/>
              </a:rPr>
              <a:t>		a = 10;</a:t>
            </a: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hu-HU" altLang="hu-HU" sz="1600" b="1" dirty="0">
                <a:latin typeface="Arial Black" pitchFamily="34" charset="0"/>
              </a:rPr>
              <a:t>	</a:t>
            </a:r>
            <a:r>
              <a:rPr lang="hu-HU" altLang="hu-HU" sz="1600" b="1" dirty="0" smtClean="0">
                <a:latin typeface="Arial Black" pitchFamily="34" charset="0"/>
              </a:rPr>
              <a:t>}</a:t>
            </a:r>
            <a:endParaRPr lang="hu-HU" altLang="hu-HU" sz="16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hu-HU" altLang="hu-HU" sz="1600" b="1" dirty="0" smtClean="0">
                <a:latin typeface="Arial Black" pitchFamily="34" charset="0"/>
              </a:rPr>
              <a:t>}</a:t>
            </a:r>
            <a:endParaRPr lang="hu-HU" altLang="hu-HU" sz="16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9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Globális változók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u="sng" dirty="0" smtClean="0"/>
              <a:t>Hatásköre:</a:t>
            </a:r>
            <a:r>
              <a:rPr lang="hu-HU" dirty="0" smtClean="0"/>
              <a:t> a teljes program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u="sng" dirty="0" smtClean="0"/>
              <a:t>Élettartama:</a:t>
            </a:r>
            <a:r>
              <a:rPr lang="hu-HU" dirty="0" smtClean="0"/>
              <a:t> a teljes program futása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smtClean="0"/>
              <a:t>Csak akkor vezess be globális változót, ha </a:t>
            </a:r>
            <a:r>
              <a:rPr lang="hu-HU" b="1" dirty="0" smtClean="0"/>
              <a:t>feltétlenül szükséges</a:t>
            </a:r>
            <a:r>
              <a:rPr lang="hu-HU" dirty="0" smtClean="0"/>
              <a:t>! &lt;= állandó jelleggel foglalja a memóriát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26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Hatáskör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 smtClean="0"/>
              <a:t>Hatáskör</a:t>
            </a:r>
            <a:r>
              <a:rPr lang="hu-HU" dirty="0" smtClean="0"/>
              <a:t> = A forráskód mely soraiban "látható" a változó?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A hatáskört a változó deklarációjának a helye határozza meg.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smtClean="0"/>
              <a:t>A hatáskör összefügg az utasítás blokkokkal.</a:t>
            </a:r>
          </a:p>
          <a:p>
            <a:pPr marL="0" indent="0">
              <a:buNone/>
            </a:pPr>
            <a:r>
              <a:rPr lang="hu-HU" dirty="0" smtClean="0"/>
              <a:t>Blokk C#</a:t>
            </a:r>
            <a:r>
              <a:rPr lang="hu-HU" dirty="0" err="1" smtClean="0"/>
              <a:t>-ban</a:t>
            </a:r>
            <a:r>
              <a:rPr lang="hu-HU" dirty="0" smtClean="0"/>
              <a:t>: </a:t>
            </a:r>
            <a:r>
              <a:rPr lang="hu-HU" b="1" dirty="0" smtClean="0">
                <a:solidFill>
                  <a:srgbClr val="FFC000"/>
                </a:solidFill>
              </a:rPr>
              <a:t>{ … }</a:t>
            </a:r>
          </a:p>
        </p:txBody>
      </p:sp>
    </p:spTree>
    <p:extLst>
      <p:ext uri="{BB962C8B-B14F-4D97-AF65-F5344CB8AC3E}">
        <p14:creationId xmlns:p14="http://schemas.microsoft.com/office/powerpoint/2010/main" val="195361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Hatáskör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 smtClean="0"/>
              <a:t>Szabály:</a:t>
            </a:r>
            <a:r>
              <a:rPr lang="hu-HU" dirty="0" smtClean="0"/>
              <a:t> Változó hatásköre</a:t>
            </a:r>
            <a:endParaRPr lang="hu-HU" dirty="0"/>
          </a:p>
          <a:p>
            <a:r>
              <a:rPr lang="hu-HU" dirty="0" smtClean="0"/>
              <a:t>a deklarációval kezdődik és</a:t>
            </a:r>
          </a:p>
          <a:p>
            <a:r>
              <a:rPr lang="hu-HU" dirty="0" smtClean="0"/>
              <a:t>annak a blokknak a végéig tart, melyben a deklaráció található.</a:t>
            </a: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907704" y="3851176"/>
            <a:ext cx="5623520" cy="288032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1400" b="1" dirty="0" err="1">
                <a:latin typeface="Arial Black" pitchFamily="34" charset="0"/>
              </a:rPr>
              <a:t>static</a:t>
            </a:r>
            <a:r>
              <a:rPr lang="hu-HU" altLang="hu-HU" sz="1400" b="1" dirty="0">
                <a:latin typeface="Arial Black" pitchFamily="34" charset="0"/>
              </a:rPr>
              <a:t> </a:t>
            </a:r>
            <a:r>
              <a:rPr lang="hu-HU" altLang="hu-HU" sz="1400" b="1" dirty="0" err="1">
                <a:latin typeface="Arial Black" pitchFamily="34" charset="0"/>
              </a:rPr>
              <a:t>void</a:t>
            </a:r>
            <a:r>
              <a:rPr lang="hu-HU" altLang="hu-HU" sz="1400" b="1" dirty="0">
                <a:latin typeface="Arial Black" pitchFamily="34" charset="0"/>
              </a:rPr>
              <a:t> Main</a:t>
            </a:r>
            <a:r>
              <a:rPr lang="hu-HU" altLang="hu-HU" sz="1400" b="1" dirty="0" smtClean="0">
                <a:latin typeface="Arial Black" pitchFamily="34" charset="0"/>
              </a:rPr>
              <a:t>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1400" b="1" dirty="0">
                <a:latin typeface="Arial Black" pitchFamily="34" charset="0"/>
              </a:rPr>
              <a:t>	</a:t>
            </a:r>
            <a:r>
              <a:rPr lang="hu-HU" altLang="hu-HU" sz="1400" b="1" dirty="0" smtClean="0">
                <a:latin typeface="Arial Black" pitchFamily="34" charset="0"/>
              </a:rPr>
              <a:t>…</a:t>
            </a:r>
            <a:endParaRPr lang="hu-HU" altLang="hu-HU" sz="14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1400" b="1" dirty="0">
                <a:latin typeface="Arial Black" pitchFamily="34" charset="0"/>
              </a:rPr>
              <a:t>  </a:t>
            </a:r>
            <a:r>
              <a:rPr lang="hu-HU" altLang="hu-HU" sz="1400" b="1" dirty="0" smtClean="0">
                <a:latin typeface="Arial Black" pitchFamily="34" charset="0"/>
              </a:rPr>
              <a:t>	int </a:t>
            </a:r>
            <a:r>
              <a:rPr lang="hu-HU" altLang="hu-HU" sz="1400" b="1" dirty="0">
                <a:latin typeface="Arial Black" pitchFamily="34" charset="0"/>
              </a:rPr>
              <a:t>x</a:t>
            </a:r>
            <a:r>
              <a:rPr lang="hu-HU" altLang="hu-HU" sz="1400" b="1" dirty="0" smtClean="0">
                <a:latin typeface="Arial Black" pitchFamily="34" charset="0"/>
              </a:rPr>
              <a:t>; 	</a:t>
            </a:r>
            <a:r>
              <a:rPr lang="hu-HU" altLang="hu-HU" sz="1400" b="1" dirty="0" smtClean="0">
                <a:solidFill>
                  <a:srgbClr val="002060"/>
                </a:solidFill>
                <a:latin typeface="Arial Black" pitchFamily="34" charset="0"/>
              </a:rPr>
              <a:t>// </a:t>
            </a:r>
            <a:r>
              <a:rPr lang="hu-HU" altLang="hu-HU" sz="1400" b="1" dirty="0" err="1">
                <a:solidFill>
                  <a:srgbClr val="002060"/>
                </a:solidFill>
                <a:latin typeface="Arial Black" pitchFamily="34" charset="0"/>
              </a:rPr>
              <a:t>x</a:t>
            </a:r>
            <a:r>
              <a:rPr lang="hu-HU" altLang="hu-HU" sz="1400" b="1" dirty="0" smtClean="0">
                <a:solidFill>
                  <a:srgbClr val="002060"/>
                </a:solidFill>
                <a:latin typeface="Arial Black" pitchFamily="34" charset="0"/>
              </a:rPr>
              <a:t> hatásköre itt kezdődik</a:t>
            </a:r>
            <a:endParaRPr lang="hu-HU" altLang="hu-HU" sz="1400" b="1" dirty="0">
              <a:solidFill>
                <a:srgbClr val="002060"/>
              </a:solidFill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1400" b="1" dirty="0">
                <a:latin typeface="Arial Black" pitchFamily="34" charset="0"/>
              </a:rPr>
              <a:t> </a:t>
            </a:r>
            <a:r>
              <a:rPr lang="hu-HU" altLang="hu-HU" sz="1400" b="1" dirty="0" smtClean="0">
                <a:latin typeface="Arial Black" pitchFamily="34" charset="0"/>
              </a:rPr>
              <a:t>	...</a:t>
            </a:r>
            <a:endParaRPr lang="hu-HU" altLang="hu-HU" sz="14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1400" b="1" dirty="0" smtClean="0">
                <a:latin typeface="Arial Black" pitchFamily="34" charset="0"/>
              </a:rPr>
              <a:t>	{</a:t>
            </a: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</a:tabLst>
            </a:pPr>
            <a:r>
              <a:rPr lang="hu-HU" altLang="hu-HU" sz="1400" b="1" dirty="0">
                <a:latin typeface="Arial Black" pitchFamily="34" charset="0"/>
              </a:rPr>
              <a:t>	</a:t>
            </a:r>
            <a:r>
              <a:rPr lang="hu-HU" altLang="hu-HU" sz="1400" b="1" dirty="0" smtClean="0">
                <a:latin typeface="Arial Black" pitchFamily="34" charset="0"/>
              </a:rPr>
              <a:t>	…</a:t>
            </a:r>
            <a:endParaRPr lang="hu-HU" altLang="hu-HU" sz="14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</a:tabLst>
            </a:pPr>
            <a:r>
              <a:rPr lang="hu-HU" altLang="hu-HU" sz="1400" b="1" dirty="0" smtClean="0">
                <a:latin typeface="Arial Black" pitchFamily="34" charset="0"/>
              </a:rPr>
              <a:t>		int </a:t>
            </a:r>
            <a:r>
              <a:rPr lang="hu-HU" altLang="hu-HU" sz="1400" b="1" dirty="0">
                <a:latin typeface="Arial Black" pitchFamily="34" charset="0"/>
              </a:rPr>
              <a:t>y</a:t>
            </a:r>
            <a:r>
              <a:rPr lang="hu-HU" altLang="hu-HU" sz="1400" b="1" dirty="0" smtClean="0">
                <a:latin typeface="Arial Black" pitchFamily="34" charset="0"/>
              </a:rPr>
              <a:t>; 	</a:t>
            </a:r>
            <a:r>
              <a:rPr lang="hu-HU" altLang="hu-HU" sz="1400" b="1" dirty="0" smtClean="0">
                <a:solidFill>
                  <a:srgbClr val="002060"/>
                </a:solidFill>
                <a:latin typeface="Arial Black" pitchFamily="34" charset="0"/>
              </a:rPr>
              <a:t>// </a:t>
            </a:r>
            <a:r>
              <a:rPr lang="hu-HU" altLang="hu-HU" sz="1400" b="1" dirty="0" err="1" smtClean="0">
                <a:solidFill>
                  <a:srgbClr val="002060"/>
                </a:solidFill>
                <a:latin typeface="Arial Black" pitchFamily="34" charset="0"/>
              </a:rPr>
              <a:t>y</a:t>
            </a:r>
            <a:r>
              <a:rPr lang="hu-HU" altLang="hu-HU" sz="1400" b="1" dirty="0">
                <a:solidFill>
                  <a:srgbClr val="002060"/>
                </a:solidFill>
                <a:latin typeface="Arial Black" pitchFamily="34" charset="0"/>
              </a:rPr>
              <a:t> hatásköre itt kezdődik</a:t>
            </a:r>
            <a:endParaRPr lang="hu-HU" altLang="hu-HU" sz="1400" b="1" dirty="0" smtClean="0">
              <a:solidFill>
                <a:srgbClr val="002060"/>
              </a:solidFill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</a:tabLst>
            </a:pPr>
            <a:r>
              <a:rPr lang="hu-HU" altLang="hu-HU" sz="1400" b="1" dirty="0" smtClean="0">
                <a:solidFill>
                  <a:srgbClr val="002060"/>
                </a:solidFill>
                <a:latin typeface="Arial Black" pitchFamily="34" charset="0"/>
              </a:rPr>
              <a:t>	</a:t>
            </a:r>
            <a:r>
              <a:rPr lang="hu-HU" altLang="hu-HU" sz="1400" b="1" dirty="0">
                <a:solidFill>
                  <a:srgbClr val="002060"/>
                </a:solidFill>
                <a:latin typeface="Arial Black" pitchFamily="34" charset="0"/>
              </a:rPr>
              <a:t>	</a:t>
            </a:r>
            <a:r>
              <a:rPr lang="hu-HU" altLang="hu-HU" sz="1400" b="1" dirty="0" smtClean="0">
                <a:solidFill>
                  <a:srgbClr val="000000"/>
                </a:solidFill>
                <a:latin typeface="Arial Black" pitchFamily="34" charset="0"/>
              </a:rPr>
              <a:t>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1400" b="1" dirty="0" smtClean="0">
                <a:solidFill>
                  <a:srgbClr val="000000"/>
                </a:solidFill>
                <a:latin typeface="Arial Black" pitchFamily="34" charset="0"/>
              </a:rPr>
              <a:t>	} 	</a:t>
            </a:r>
            <a:r>
              <a:rPr lang="hu-HU" altLang="hu-HU" sz="1400" b="1" dirty="0" smtClean="0">
                <a:solidFill>
                  <a:srgbClr val="002060"/>
                </a:solidFill>
                <a:latin typeface="Arial Black" pitchFamily="34" charset="0"/>
              </a:rPr>
              <a:t>// </a:t>
            </a:r>
            <a:r>
              <a:rPr lang="hu-HU" altLang="hu-HU" sz="1400" b="1" dirty="0">
                <a:solidFill>
                  <a:srgbClr val="002060"/>
                </a:solidFill>
                <a:latin typeface="Arial Black" pitchFamily="34" charset="0"/>
              </a:rPr>
              <a:t>y hatásköre itt </a:t>
            </a:r>
            <a:r>
              <a:rPr lang="hu-HU" altLang="hu-HU" sz="1400" b="1" dirty="0" smtClean="0">
                <a:solidFill>
                  <a:srgbClr val="002060"/>
                </a:solidFill>
                <a:latin typeface="Arial Black" pitchFamily="34" charset="0"/>
              </a:rPr>
              <a:t>végződik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1400" b="1" dirty="0" smtClean="0">
                <a:solidFill>
                  <a:srgbClr val="000000"/>
                </a:solidFill>
                <a:latin typeface="Arial Black" pitchFamily="34" charset="0"/>
              </a:rPr>
              <a:t>	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1400" b="1" dirty="0" smtClean="0">
                <a:solidFill>
                  <a:srgbClr val="000000"/>
                </a:solidFill>
                <a:latin typeface="Arial Black" pitchFamily="34" charset="0"/>
              </a:rPr>
              <a:t>} 		</a:t>
            </a:r>
            <a:r>
              <a:rPr lang="hu-HU" altLang="hu-HU" sz="1400" b="1" dirty="0" smtClean="0">
                <a:solidFill>
                  <a:srgbClr val="002060"/>
                </a:solidFill>
                <a:latin typeface="Arial Black" pitchFamily="34" charset="0"/>
              </a:rPr>
              <a:t>// </a:t>
            </a:r>
            <a:r>
              <a:rPr lang="hu-HU" altLang="hu-HU" sz="1400" b="1" dirty="0">
                <a:solidFill>
                  <a:srgbClr val="002060"/>
                </a:solidFill>
                <a:latin typeface="Arial Black" pitchFamily="34" charset="0"/>
              </a:rPr>
              <a:t>x hatásköre itt végződik</a:t>
            </a:r>
          </a:p>
        </p:txBody>
      </p:sp>
    </p:spTree>
    <p:extLst>
      <p:ext uri="{BB962C8B-B14F-4D97-AF65-F5344CB8AC3E}">
        <p14:creationId xmlns:p14="http://schemas.microsoft.com/office/powerpoint/2010/main" val="62054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Hatáskör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 változó "nem látható" a hatáskörén kívülről.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u="sng" dirty="0" smtClean="0"/>
              <a:t>Ilyen esetben:</a:t>
            </a:r>
            <a:r>
              <a:rPr lang="hu-HU" dirty="0" smtClean="0"/>
              <a:t> „</a:t>
            </a:r>
            <a:r>
              <a:rPr lang="hu-HU" b="1" dirty="0" err="1"/>
              <a:t>unknown</a:t>
            </a:r>
            <a:r>
              <a:rPr lang="hu-HU" b="1" dirty="0"/>
              <a:t> </a:t>
            </a:r>
            <a:r>
              <a:rPr lang="hu-HU" b="1" dirty="0" err="1" smtClean="0"/>
              <a:t>identifier</a:t>
            </a:r>
            <a:r>
              <a:rPr lang="hu-HU" dirty="0" smtClean="0"/>
              <a:t>” hibaüzenetet kapunk.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u="sng" dirty="0" smtClean="0"/>
              <a:t>Megoldás:</a:t>
            </a:r>
            <a:r>
              <a:rPr lang="hu-HU" dirty="0" smtClean="0"/>
              <a:t> Mozgasd a deklarációt a blokk elé!</a:t>
            </a:r>
          </a:p>
        </p:txBody>
      </p:sp>
    </p:spTree>
    <p:extLst>
      <p:ext uri="{BB962C8B-B14F-4D97-AF65-F5344CB8AC3E}">
        <p14:creationId xmlns:p14="http://schemas.microsoft.com/office/powerpoint/2010/main" val="423536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Hatáskör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87524" y="1268760"/>
            <a:ext cx="3708412" cy="40324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b="1" dirty="0" err="1">
                <a:latin typeface="Arial Black" pitchFamily="34" charset="0"/>
              </a:rPr>
              <a:t>static</a:t>
            </a:r>
            <a:r>
              <a:rPr lang="hu-HU" altLang="hu-HU" b="1" dirty="0">
                <a:latin typeface="Arial Black" pitchFamily="34" charset="0"/>
              </a:rPr>
              <a:t> </a:t>
            </a:r>
            <a:r>
              <a:rPr lang="hu-HU" altLang="hu-HU" b="1" dirty="0" err="1">
                <a:latin typeface="Arial Black" pitchFamily="34" charset="0"/>
              </a:rPr>
              <a:t>void</a:t>
            </a:r>
            <a:r>
              <a:rPr lang="hu-HU" altLang="hu-HU" b="1" dirty="0">
                <a:latin typeface="Arial Black" pitchFamily="34" charset="0"/>
              </a:rPr>
              <a:t> Main</a:t>
            </a:r>
            <a:r>
              <a:rPr lang="hu-HU" altLang="hu-HU" b="1" dirty="0" smtClean="0">
                <a:latin typeface="Arial Black" pitchFamily="34" charset="0"/>
              </a:rPr>
              <a:t>() {</a:t>
            </a:r>
            <a:endParaRPr lang="hu-HU" altLang="hu-HU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b="1" dirty="0">
                <a:latin typeface="Arial Black" pitchFamily="34" charset="0"/>
              </a:rPr>
              <a:t>  </a:t>
            </a:r>
            <a:r>
              <a:rPr lang="hu-HU" altLang="hu-HU" b="1" dirty="0" smtClean="0">
                <a:latin typeface="Arial Black" pitchFamily="34" charset="0"/>
              </a:rPr>
              <a:t>	int n;</a:t>
            </a: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b="1" dirty="0" smtClean="0">
                <a:latin typeface="Arial Black" pitchFamily="34" charset="0"/>
              </a:rPr>
              <a:t> 	...</a:t>
            </a:r>
            <a:endParaRPr lang="hu-HU" altLang="hu-HU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b="1" dirty="0" smtClean="0">
                <a:latin typeface="Arial Black" pitchFamily="34" charset="0"/>
              </a:rPr>
              <a:t>	</a:t>
            </a:r>
            <a:r>
              <a:rPr lang="hu-HU" altLang="hu-HU" b="1" dirty="0" err="1" smtClean="0">
                <a:latin typeface="Arial Black" pitchFamily="34" charset="0"/>
              </a:rPr>
              <a:t>for</a:t>
            </a:r>
            <a:r>
              <a:rPr lang="hu-HU" altLang="hu-HU" b="1" dirty="0" smtClean="0">
                <a:latin typeface="Arial Black" pitchFamily="34" charset="0"/>
              </a:rPr>
              <a:t> (int i = 0; i &lt; n; i++) {</a:t>
            </a:r>
            <a:endParaRPr lang="hu-HU" altLang="hu-HU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b="1" dirty="0" smtClean="0">
                <a:solidFill>
                  <a:srgbClr val="002060"/>
                </a:solidFill>
                <a:latin typeface="Arial Black" pitchFamily="34" charset="0"/>
              </a:rPr>
              <a:t>	</a:t>
            </a:r>
            <a:r>
              <a:rPr lang="hu-HU" altLang="hu-HU" b="1" dirty="0">
                <a:solidFill>
                  <a:srgbClr val="002060"/>
                </a:solidFill>
                <a:latin typeface="Arial Black" pitchFamily="34" charset="0"/>
              </a:rPr>
              <a:t>	</a:t>
            </a:r>
            <a:r>
              <a:rPr lang="hu-HU" altLang="hu-HU" b="1" dirty="0" smtClean="0">
                <a:solidFill>
                  <a:srgbClr val="000000"/>
                </a:solidFill>
                <a:latin typeface="Arial Black" pitchFamily="34" charset="0"/>
              </a:rPr>
              <a:t>…</a:t>
            </a: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b="1" dirty="0">
                <a:solidFill>
                  <a:srgbClr val="000000"/>
                </a:solidFill>
                <a:latin typeface="Arial Black" pitchFamily="34" charset="0"/>
              </a:rPr>
              <a:t>	</a:t>
            </a:r>
            <a:r>
              <a:rPr lang="hu-HU" altLang="hu-HU" b="1" dirty="0" smtClean="0">
                <a:solidFill>
                  <a:srgbClr val="000000"/>
                </a:solidFill>
                <a:latin typeface="Arial Black" pitchFamily="34" charset="0"/>
              </a:rPr>
              <a:t>	</a:t>
            </a:r>
            <a:r>
              <a:rPr lang="hu-HU" altLang="hu-HU" b="1" dirty="0" err="1" smtClean="0">
                <a:solidFill>
                  <a:srgbClr val="000000"/>
                </a:solidFill>
                <a:latin typeface="Arial Black" pitchFamily="34" charset="0"/>
              </a:rPr>
              <a:t>if</a:t>
            </a:r>
            <a:r>
              <a:rPr lang="hu-HU" altLang="hu-HU" b="1" dirty="0" smtClean="0">
                <a:solidFill>
                  <a:srgbClr val="000000"/>
                </a:solidFill>
                <a:latin typeface="Arial Black" pitchFamily="34" charset="0"/>
              </a:rPr>
              <a:t> (…) </a:t>
            </a:r>
            <a:r>
              <a:rPr lang="hu-HU" altLang="hu-HU" b="1" dirty="0" err="1" smtClean="0">
                <a:solidFill>
                  <a:srgbClr val="000000"/>
                </a:solidFill>
                <a:latin typeface="Arial Black" pitchFamily="34" charset="0"/>
              </a:rPr>
              <a:t>break</a:t>
            </a:r>
            <a:r>
              <a:rPr lang="hu-HU" altLang="hu-HU" b="1" dirty="0" smtClean="0">
                <a:solidFill>
                  <a:srgbClr val="000000"/>
                </a:solidFill>
                <a:latin typeface="Arial Black" pitchFamily="34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b="1" dirty="0" smtClean="0">
                <a:solidFill>
                  <a:srgbClr val="000000"/>
                </a:solidFill>
                <a:latin typeface="Arial Black" pitchFamily="34" charset="0"/>
              </a:rPr>
              <a:t>	}</a:t>
            </a: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b="1" dirty="0">
                <a:solidFill>
                  <a:srgbClr val="000000"/>
                </a:solidFill>
                <a:latin typeface="Arial Black" pitchFamily="34" charset="0"/>
              </a:rPr>
              <a:t>	</a:t>
            </a:r>
            <a:r>
              <a:rPr lang="hu-HU" altLang="hu-HU" b="1" dirty="0" err="1" smtClean="0">
                <a:solidFill>
                  <a:srgbClr val="000000"/>
                </a:solidFill>
                <a:latin typeface="Arial Black" pitchFamily="34" charset="0"/>
              </a:rPr>
              <a:t>if</a:t>
            </a:r>
            <a:r>
              <a:rPr lang="hu-HU" altLang="hu-HU" b="1" dirty="0" smtClean="0">
                <a:solidFill>
                  <a:srgbClr val="000000"/>
                </a:solidFill>
                <a:latin typeface="Arial Black" pitchFamily="34" charset="0"/>
              </a:rPr>
              <a:t> (</a:t>
            </a:r>
            <a:r>
              <a:rPr lang="hu-HU" altLang="hu-HU" b="1" dirty="0" smtClean="0">
                <a:solidFill>
                  <a:srgbClr val="C00000"/>
                </a:solidFill>
                <a:latin typeface="Arial Black" pitchFamily="34" charset="0"/>
              </a:rPr>
              <a:t>i</a:t>
            </a:r>
            <a:r>
              <a:rPr lang="hu-HU" altLang="hu-HU" b="1" dirty="0" smtClean="0">
                <a:solidFill>
                  <a:srgbClr val="000000"/>
                </a:solidFill>
                <a:latin typeface="Arial Black" pitchFamily="34" charset="0"/>
              </a:rPr>
              <a:t> == n) …;</a:t>
            </a: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b="1" dirty="0" smtClean="0">
                <a:solidFill>
                  <a:srgbClr val="000000"/>
                </a:solidFill>
                <a:latin typeface="Arial Black" pitchFamily="34" charset="0"/>
              </a:rPr>
              <a:t>}</a:t>
            </a:r>
            <a:endParaRPr lang="hu-HU" altLang="hu-HU" b="1" dirty="0">
              <a:solidFill>
                <a:srgbClr val="002060"/>
              </a:solidFill>
              <a:latin typeface="Arial Black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11560" y="5733256"/>
            <a:ext cx="2844316" cy="5400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/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solidFill>
                  <a:schemeClr val="bg1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unknown</a:t>
            </a:r>
            <a:r>
              <a:rPr lang="hu-HU" altLang="hu-HU" sz="2000" b="1" dirty="0" smtClean="0">
                <a:solidFill>
                  <a:schemeClr val="bg1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 smtClean="0">
                <a:solidFill>
                  <a:schemeClr val="bg1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identifier</a:t>
            </a:r>
            <a:endParaRPr lang="hu-HU" altLang="hu-HU" sz="2000" b="1" dirty="0" smtClean="0">
              <a:solidFill>
                <a:schemeClr val="bg1"/>
              </a:solidFill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10" name="Szögletes összekötő 9"/>
          <p:cNvCxnSpPr>
            <a:stCxn id="6" idx="0"/>
          </p:cNvCxnSpPr>
          <p:nvPr/>
        </p:nvCxnSpPr>
        <p:spPr>
          <a:xfrm rot="16200000" flipV="1">
            <a:off x="962599" y="4662137"/>
            <a:ext cx="1296144" cy="84609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956684" y="1276152"/>
            <a:ext cx="3708412" cy="40324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b="1" dirty="0" err="1">
                <a:latin typeface="Arial Black" pitchFamily="34" charset="0"/>
              </a:rPr>
              <a:t>static</a:t>
            </a:r>
            <a:r>
              <a:rPr lang="hu-HU" altLang="hu-HU" b="1" dirty="0">
                <a:latin typeface="Arial Black" pitchFamily="34" charset="0"/>
              </a:rPr>
              <a:t> </a:t>
            </a:r>
            <a:r>
              <a:rPr lang="hu-HU" altLang="hu-HU" b="1" dirty="0" err="1">
                <a:latin typeface="Arial Black" pitchFamily="34" charset="0"/>
              </a:rPr>
              <a:t>void</a:t>
            </a:r>
            <a:r>
              <a:rPr lang="hu-HU" altLang="hu-HU" b="1" dirty="0">
                <a:latin typeface="Arial Black" pitchFamily="34" charset="0"/>
              </a:rPr>
              <a:t> Main</a:t>
            </a:r>
            <a:r>
              <a:rPr lang="hu-HU" altLang="hu-HU" b="1" dirty="0" smtClean="0">
                <a:latin typeface="Arial Black" pitchFamily="34" charset="0"/>
              </a:rPr>
              <a:t>() {</a:t>
            </a:r>
            <a:endParaRPr lang="hu-HU" altLang="hu-HU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b="1" dirty="0">
                <a:latin typeface="Arial Black" pitchFamily="34" charset="0"/>
              </a:rPr>
              <a:t>  </a:t>
            </a:r>
            <a:r>
              <a:rPr lang="hu-HU" altLang="hu-HU" b="1" dirty="0" smtClean="0">
                <a:latin typeface="Arial Black" pitchFamily="34" charset="0"/>
              </a:rPr>
              <a:t>	int n;</a:t>
            </a: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b="1" dirty="0" smtClean="0">
                <a:latin typeface="Arial Black" pitchFamily="34" charset="0"/>
              </a:rPr>
              <a:t> 	...</a:t>
            </a: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b="1" dirty="0">
                <a:latin typeface="Arial Black" pitchFamily="34" charset="0"/>
              </a:rPr>
              <a:t>	</a:t>
            </a:r>
            <a:r>
              <a:rPr lang="hu-HU" altLang="hu-HU" b="1" dirty="0" smtClean="0">
                <a:solidFill>
                  <a:srgbClr val="C00000"/>
                </a:solidFill>
                <a:latin typeface="Arial Black" pitchFamily="34" charset="0"/>
              </a:rPr>
              <a:t>int i;</a:t>
            </a:r>
            <a:endParaRPr lang="hu-HU" altLang="hu-HU" b="1" dirty="0">
              <a:solidFill>
                <a:srgbClr val="C00000"/>
              </a:solidFill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b="1" dirty="0" smtClean="0">
                <a:latin typeface="Arial Black" pitchFamily="34" charset="0"/>
              </a:rPr>
              <a:t>	</a:t>
            </a:r>
            <a:r>
              <a:rPr lang="hu-HU" altLang="hu-HU" b="1" dirty="0" err="1" smtClean="0">
                <a:latin typeface="Arial Black" pitchFamily="34" charset="0"/>
              </a:rPr>
              <a:t>for</a:t>
            </a:r>
            <a:r>
              <a:rPr lang="hu-HU" altLang="hu-HU" b="1" dirty="0" smtClean="0">
                <a:latin typeface="Arial Black" pitchFamily="34" charset="0"/>
              </a:rPr>
              <a:t> (i = 0; i &lt; n; i++) {</a:t>
            </a:r>
            <a:endParaRPr lang="hu-HU" altLang="hu-HU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b="1" dirty="0" smtClean="0">
                <a:solidFill>
                  <a:srgbClr val="002060"/>
                </a:solidFill>
                <a:latin typeface="Arial Black" pitchFamily="34" charset="0"/>
              </a:rPr>
              <a:t>	</a:t>
            </a:r>
            <a:r>
              <a:rPr lang="hu-HU" altLang="hu-HU" b="1" dirty="0">
                <a:solidFill>
                  <a:srgbClr val="002060"/>
                </a:solidFill>
                <a:latin typeface="Arial Black" pitchFamily="34" charset="0"/>
              </a:rPr>
              <a:t>	</a:t>
            </a:r>
            <a:r>
              <a:rPr lang="hu-HU" altLang="hu-HU" b="1" dirty="0" smtClean="0">
                <a:solidFill>
                  <a:srgbClr val="000000"/>
                </a:solidFill>
                <a:latin typeface="Arial Black" pitchFamily="34" charset="0"/>
              </a:rPr>
              <a:t>…</a:t>
            </a: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b="1" dirty="0">
                <a:solidFill>
                  <a:srgbClr val="000000"/>
                </a:solidFill>
                <a:latin typeface="Arial Black" pitchFamily="34" charset="0"/>
              </a:rPr>
              <a:t>	</a:t>
            </a:r>
            <a:r>
              <a:rPr lang="hu-HU" altLang="hu-HU" b="1" dirty="0" smtClean="0">
                <a:solidFill>
                  <a:srgbClr val="000000"/>
                </a:solidFill>
                <a:latin typeface="Arial Black" pitchFamily="34" charset="0"/>
              </a:rPr>
              <a:t>	</a:t>
            </a:r>
            <a:r>
              <a:rPr lang="hu-HU" altLang="hu-HU" b="1" dirty="0" err="1" smtClean="0">
                <a:solidFill>
                  <a:srgbClr val="000000"/>
                </a:solidFill>
                <a:latin typeface="Arial Black" pitchFamily="34" charset="0"/>
              </a:rPr>
              <a:t>if</a:t>
            </a:r>
            <a:r>
              <a:rPr lang="hu-HU" altLang="hu-HU" b="1" dirty="0" smtClean="0">
                <a:solidFill>
                  <a:srgbClr val="000000"/>
                </a:solidFill>
                <a:latin typeface="Arial Black" pitchFamily="34" charset="0"/>
              </a:rPr>
              <a:t> (…) </a:t>
            </a:r>
            <a:r>
              <a:rPr lang="hu-HU" altLang="hu-HU" b="1" dirty="0" err="1" smtClean="0">
                <a:solidFill>
                  <a:srgbClr val="000000"/>
                </a:solidFill>
                <a:latin typeface="Arial Black" pitchFamily="34" charset="0"/>
              </a:rPr>
              <a:t>break</a:t>
            </a:r>
            <a:r>
              <a:rPr lang="hu-HU" altLang="hu-HU" b="1" dirty="0" smtClean="0">
                <a:solidFill>
                  <a:srgbClr val="000000"/>
                </a:solidFill>
                <a:latin typeface="Arial Black" pitchFamily="34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b="1" dirty="0" smtClean="0">
                <a:solidFill>
                  <a:srgbClr val="000000"/>
                </a:solidFill>
                <a:latin typeface="Arial Black" pitchFamily="34" charset="0"/>
              </a:rPr>
              <a:t>	}</a:t>
            </a: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b="1" dirty="0">
                <a:solidFill>
                  <a:srgbClr val="000000"/>
                </a:solidFill>
                <a:latin typeface="Arial Black" pitchFamily="34" charset="0"/>
              </a:rPr>
              <a:t>	</a:t>
            </a:r>
            <a:r>
              <a:rPr lang="hu-HU" altLang="hu-HU" b="1" dirty="0" err="1" smtClean="0">
                <a:solidFill>
                  <a:srgbClr val="000000"/>
                </a:solidFill>
                <a:latin typeface="Arial Black" pitchFamily="34" charset="0"/>
              </a:rPr>
              <a:t>if</a:t>
            </a:r>
            <a:r>
              <a:rPr lang="hu-HU" altLang="hu-HU" b="1" dirty="0" smtClean="0">
                <a:solidFill>
                  <a:srgbClr val="000000"/>
                </a:solidFill>
                <a:latin typeface="Arial Black" pitchFamily="34" charset="0"/>
              </a:rPr>
              <a:t> (</a:t>
            </a:r>
            <a:r>
              <a:rPr lang="hu-HU" altLang="hu-HU" b="1" dirty="0" smtClean="0">
                <a:latin typeface="Arial Black" pitchFamily="34" charset="0"/>
              </a:rPr>
              <a:t>i </a:t>
            </a:r>
            <a:r>
              <a:rPr lang="hu-HU" altLang="hu-HU" b="1" dirty="0" smtClean="0">
                <a:solidFill>
                  <a:srgbClr val="000000"/>
                </a:solidFill>
                <a:latin typeface="Arial Black" pitchFamily="34" charset="0"/>
              </a:rPr>
              <a:t>== n) …;</a:t>
            </a:r>
          </a:p>
          <a:p>
            <a:pPr>
              <a:spcBef>
                <a:spcPct val="20000"/>
              </a:spcBef>
              <a:tabLst>
                <a:tab pos="457200" algn="l"/>
                <a:tab pos="914400" algn="l"/>
              </a:tabLst>
            </a:pPr>
            <a:r>
              <a:rPr lang="hu-HU" altLang="hu-HU" b="1" dirty="0" smtClean="0">
                <a:solidFill>
                  <a:srgbClr val="000000"/>
                </a:solidFill>
                <a:latin typeface="Arial Black" pitchFamily="34" charset="0"/>
              </a:rPr>
              <a:t>}</a:t>
            </a:r>
            <a:endParaRPr lang="hu-HU" altLang="hu-HU" b="1" dirty="0">
              <a:solidFill>
                <a:srgbClr val="00206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26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Újradeklarálás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 smtClean="0"/>
              <a:t>Tilos:</a:t>
            </a:r>
            <a:r>
              <a:rPr lang="hu-HU" dirty="0" smtClean="0"/>
              <a:t> változót újradeklarálni a hatáskörén belül!</a:t>
            </a: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403648" y="2564904"/>
            <a:ext cx="5908600" cy="345638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1600" b="1" dirty="0" err="1">
                <a:latin typeface="Arial Black" pitchFamily="34" charset="0"/>
              </a:rPr>
              <a:t>static</a:t>
            </a:r>
            <a:r>
              <a:rPr lang="hu-HU" altLang="hu-HU" sz="1600" b="1" dirty="0">
                <a:latin typeface="Arial Black" pitchFamily="34" charset="0"/>
              </a:rPr>
              <a:t> </a:t>
            </a:r>
            <a:r>
              <a:rPr lang="hu-HU" altLang="hu-HU" sz="1600" b="1" dirty="0" err="1">
                <a:latin typeface="Arial Black" pitchFamily="34" charset="0"/>
              </a:rPr>
              <a:t>void</a:t>
            </a:r>
            <a:r>
              <a:rPr lang="hu-HU" altLang="hu-HU" sz="1600" b="1" dirty="0">
                <a:latin typeface="Arial Black" pitchFamily="34" charset="0"/>
              </a:rPr>
              <a:t> Main</a:t>
            </a:r>
            <a:r>
              <a:rPr lang="hu-HU" altLang="hu-HU" sz="1600" b="1" dirty="0" smtClean="0">
                <a:latin typeface="Arial Black" pitchFamily="34" charset="0"/>
              </a:rPr>
              <a:t>() {</a:t>
            </a:r>
            <a:endParaRPr lang="hu-HU" altLang="hu-HU" sz="16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1600" b="1" dirty="0">
                <a:latin typeface="Arial Black" pitchFamily="34" charset="0"/>
              </a:rPr>
              <a:t>  </a:t>
            </a:r>
            <a:r>
              <a:rPr lang="hu-HU" altLang="hu-HU" sz="1600" b="1" dirty="0" smtClean="0">
                <a:latin typeface="Arial Black" pitchFamily="34" charset="0"/>
              </a:rPr>
              <a:t>	int </a:t>
            </a:r>
            <a:r>
              <a:rPr lang="hu-HU" altLang="hu-HU" sz="1600" b="1" dirty="0">
                <a:latin typeface="Arial Black" pitchFamily="34" charset="0"/>
              </a:rPr>
              <a:t>x</a:t>
            </a:r>
            <a:r>
              <a:rPr lang="hu-HU" altLang="hu-HU" sz="1600" b="1" dirty="0" smtClean="0">
                <a:latin typeface="Arial Black" pitchFamily="34" charset="0"/>
              </a:rPr>
              <a:t>; 	</a:t>
            </a:r>
            <a:r>
              <a:rPr lang="hu-HU" altLang="hu-HU" sz="1600" b="1" dirty="0" smtClean="0">
                <a:solidFill>
                  <a:srgbClr val="002060"/>
                </a:solidFill>
                <a:latin typeface="Arial Black" pitchFamily="34" charset="0"/>
              </a:rPr>
              <a:t>// </a:t>
            </a:r>
            <a:r>
              <a:rPr lang="hu-HU" altLang="hu-HU" sz="1600" b="1" dirty="0" err="1">
                <a:solidFill>
                  <a:srgbClr val="002060"/>
                </a:solidFill>
                <a:latin typeface="Arial Black" pitchFamily="34" charset="0"/>
              </a:rPr>
              <a:t>x</a:t>
            </a:r>
            <a:r>
              <a:rPr lang="hu-HU" altLang="hu-HU" sz="1600" b="1" dirty="0">
                <a:solidFill>
                  <a:srgbClr val="002060"/>
                </a:solidFill>
                <a:latin typeface="Arial Black" pitchFamily="34" charset="0"/>
              </a:rPr>
              <a:t> hatásköre itt kezdődik</a:t>
            </a:r>
            <a:endParaRPr lang="hu-HU" altLang="hu-HU" sz="1600" b="1" dirty="0" smtClean="0">
              <a:solidFill>
                <a:srgbClr val="002060"/>
              </a:solidFill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1600" b="1" dirty="0" smtClean="0">
                <a:latin typeface="Arial Black" pitchFamily="34" charset="0"/>
              </a:rPr>
              <a:t> 	...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1600" b="1" dirty="0" smtClean="0">
                <a:latin typeface="Arial Black" pitchFamily="34" charset="0"/>
              </a:rPr>
              <a:t>	{</a:t>
            </a:r>
            <a:endParaRPr lang="hu-HU" altLang="hu-HU" sz="16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</a:tabLst>
            </a:pPr>
            <a:r>
              <a:rPr lang="hu-HU" altLang="hu-HU" sz="1600" b="1" dirty="0" smtClean="0">
                <a:latin typeface="Arial Black" pitchFamily="34" charset="0"/>
              </a:rPr>
              <a:t>		int x; 	</a:t>
            </a:r>
            <a:r>
              <a:rPr lang="hu-HU" altLang="hu-HU" sz="1600" b="1" dirty="0" smtClean="0">
                <a:solidFill>
                  <a:srgbClr val="002060"/>
                </a:solidFill>
                <a:latin typeface="Arial Black" pitchFamily="34" charset="0"/>
              </a:rPr>
              <a:t>// tilos!</a:t>
            </a: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</a:tabLst>
            </a:pPr>
            <a:r>
              <a:rPr lang="hu-HU" altLang="hu-HU" sz="1600" b="1" dirty="0" smtClean="0">
                <a:solidFill>
                  <a:srgbClr val="002060"/>
                </a:solidFill>
                <a:latin typeface="Arial Black" pitchFamily="34" charset="0"/>
              </a:rPr>
              <a:t>	</a:t>
            </a:r>
            <a:r>
              <a:rPr lang="hu-HU" altLang="hu-HU" sz="1600" b="1" dirty="0">
                <a:solidFill>
                  <a:srgbClr val="002060"/>
                </a:solidFill>
                <a:latin typeface="Arial Black" pitchFamily="34" charset="0"/>
              </a:rPr>
              <a:t>	</a:t>
            </a:r>
            <a:r>
              <a:rPr lang="hu-HU" altLang="hu-HU" sz="1600" b="1" dirty="0" smtClean="0">
                <a:solidFill>
                  <a:srgbClr val="000000"/>
                </a:solidFill>
                <a:latin typeface="Arial Black" pitchFamily="34" charset="0"/>
              </a:rPr>
              <a:t>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1600" b="1" dirty="0" smtClean="0">
                <a:solidFill>
                  <a:srgbClr val="000000"/>
                </a:solidFill>
                <a:latin typeface="Arial Black" pitchFamily="34" charset="0"/>
              </a:rPr>
              <a:t>	} 	</a:t>
            </a:r>
            <a:endParaRPr lang="hu-HU" altLang="hu-HU" sz="1600" b="1" dirty="0" smtClean="0">
              <a:solidFill>
                <a:srgbClr val="002060"/>
              </a:solidFill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1600" b="1" dirty="0" smtClean="0">
                <a:solidFill>
                  <a:srgbClr val="000000"/>
                </a:solidFill>
                <a:latin typeface="Arial Black" pitchFamily="34" charset="0"/>
              </a:rPr>
              <a:t>	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1600" b="1" dirty="0">
                <a:solidFill>
                  <a:srgbClr val="000000"/>
                </a:solidFill>
                <a:latin typeface="Arial Black" pitchFamily="34" charset="0"/>
              </a:rPr>
              <a:t>	</a:t>
            </a:r>
            <a:r>
              <a:rPr lang="hu-HU" altLang="hu-HU" sz="1600" b="1" dirty="0" smtClean="0">
                <a:solidFill>
                  <a:srgbClr val="000000"/>
                </a:solidFill>
                <a:latin typeface="Arial Black" pitchFamily="34" charset="0"/>
              </a:rPr>
              <a:t>int x;	</a:t>
            </a:r>
            <a:r>
              <a:rPr lang="hu-HU" altLang="hu-HU" sz="1600" b="1" dirty="0">
                <a:solidFill>
                  <a:srgbClr val="002060"/>
                </a:solidFill>
                <a:latin typeface="Arial Black" pitchFamily="34" charset="0"/>
              </a:rPr>
              <a:t>// </a:t>
            </a:r>
            <a:r>
              <a:rPr lang="hu-HU" altLang="hu-HU" sz="1600" b="1" dirty="0" smtClean="0">
                <a:solidFill>
                  <a:srgbClr val="002060"/>
                </a:solidFill>
                <a:latin typeface="Arial Black" pitchFamily="34" charset="0"/>
              </a:rPr>
              <a:t>tilos!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1600" b="1" dirty="0">
                <a:solidFill>
                  <a:srgbClr val="002060"/>
                </a:solidFill>
                <a:latin typeface="Arial Black" pitchFamily="34" charset="0"/>
              </a:rPr>
              <a:t>	</a:t>
            </a:r>
            <a:r>
              <a:rPr lang="hu-HU" altLang="hu-HU" sz="1600" b="1" dirty="0" smtClean="0">
                <a:latin typeface="Arial Black" pitchFamily="34" charset="0"/>
              </a:rPr>
              <a:t>…</a:t>
            </a:r>
            <a:endParaRPr lang="hu-HU" altLang="hu-HU" sz="1600" b="1" dirty="0" smtClean="0">
              <a:solidFill>
                <a:srgbClr val="000000"/>
              </a:solidFill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1600" b="1" dirty="0" smtClean="0">
                <a:solidFill>
                  <a:srgbClr val="000000"/>
                </a:solidFill>
                <a:latin typeface="Arial Black" pitchFamily="34" charset="0"/>
              </a:rPr>
              <a:t>} 		</a:t>
            </a:r>
            <a:r>
              <a:rPr lang="hu-HU" altLang="hu-HU" sz="1600" b="1" dirty="0" smtClean="0">
                <a:solidFill>
                  <a:srgbClr val="002060"/>
                </a:solidFill>
                <a:latin typeface="Arial Black" pitchFamily="34" charset="0"/>
              </a:rPr>
              <a:t>// </a:t>
            </a:r>
            <a:r>
              <a:rPr lang="hu-HU" altLang="hu-HU" sz="1600" b="1" dirty="0">
                <a:solidFill>
                  <a:srgbClr val="002060"/>
                </a:solidFill>
                <a:latin typeface="Arial Black" pitchFamily="34" charset="0"/>
              </a:rPr>
              <a:t>x hatásköre itt végződik</a:t>
            </a:r>
          </a:p>
        </p:txBody>
      </p:sp>
    </p:spTree>
    <p:extLst>
      <p:ext uri="{BB962C8B-B14F-4D97-AF65-F5344CB8AC3E}">
        <p14:creationId xmlns:p14="http://schemas.microsoft.com/office/powerpoint/2010/main" val="9545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Újradeklarálás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 smtClean="0"/>
              <a:t>Megengedett:</a:t>
            </a:r>
            <a:r>
              <a:rPr lang="hu-HU" dirty="0"/>
              <a:t> változót újradeklarálni a hatáskörén </a:t>
            </a:r>
            <a:r>
              <a:rPr lang="hu-HU" dirty="0" smtClean="0"/>
              <a:t>kívül</a:t>
            </a:r>
            <a:r>
              <a:rPr lang="hu-HU" dirty="0"/>
              <a:t>!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99592" y="2708920"/>
            <a:ext cx="7128792" cy="345638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1600" b="1" dirty="0" err="1">
                <a:latin typeface="Arial Black" pitchFamily="34" charset="0"/>
              </a:rPr>
              <a:t>static</a:t>
            </a:r>
            <a:r>
              <a:rPr lang="hu-HU" altLang="hu-HU" sz="1600" b="1" dirty="0">
                <a:latin typeface="Arial Black" pitchFamily="34" charset="0"/>
              </a:rPr>
              <a:t> </a:t>
            </a:r>
            <a:r>
              <a:rPr lang="hu-HU" altLang="hu-HU" sz="1600" b="1" dirty="0" err="1">
                <a:latin typeface="Arial Black" pitchFamily="34" charset="0"/>
              </a:rPr>
              <a:t>void</a:t>
            </a:r>
            <a:r>
              <a:rPr lang="hu-HU" altLang="hu-HU" sz="1600" b="1" dirty="0">
                <a:latin typeface="Arial Black" pitchFamily="34" charset="0"/>
              </a:rPr>
              <a:t> Main</a:t>
            </a:r>
            <a:r>
              <a:rPr lang="hu-HU" altLang="hu-HU" sz="1600" b="1" dirty="0" smtClean="0">
                <a:latin typeface="Arial Black" pitchFamily="34" charset="0"/>
              </a:rPr>
              <a:t>() {</a:t>
            </a:r>
            <a:endParaRPr lang="hu-HU" altLang="hu-HU" sz="16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1600" b="1" dirty="0" smtClean="0">
                <a:latin typeface="Arial Black" pitchFamily="34" charset="0"/>
              </a:rPr>
              <a:t>	...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1600" b="1" dirty="0" smtClean="0">
                <a:latin typeface="Arial Black" pitchFamily="34" charset="0"/>
              </a:rPr>
              <a:t>	{</a:t>
            </a:r>
            <a:endParaRPr lang="hu-HU" altLang="hu-HU" sz="16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</a:tabLst>
            </a:pPr>
            <a:r>
              <a:rPr lang="hu-HU" altLang="hu-HU" sz="1600" b="1" dirty="0" smtClean="0">
                <a:latin typeface="Arial Black" pitchFamily="34" charset="0"/>
              </a:rPr>
              <a:t>		int x; 	</a:t>
            </a:r>
            <a:r>
              <a:rPr lang="hu-HU" altLang="hu-HU" sz="1600" b="1" dirty="0" smtClean="0">
                <a:solidFill>
                  <a:srgbClr val="002060"/>
                </a:solidFill>
                <a:latin typeface="Arial Black" pitchFamily="34" charset="0"/>
              </a:rPr>
              <a:t> </a:t>
            </a:r>
            <a:r>
              <a:rPr lang="hu-HU" altLang="hu-HU" sz="1600" b="1" dirty="0">
                <a:solidFill>
                  <a:srgbClr val="002060"/>
                </a:solidFill>
                <a:latin typeface="Arial Black" pitchFamily="34" charset="0"/>
              </a:rPr>
              <a:t>// </a:t>
            </a:r>
            <a:r>
              <a:rPr lang="hu-HU" altLang="hu-HU" sz="1600" b="1" dirty="0" err="1">
                <a:solidFill>
                  <a:srgbClr val="002060"/>
                </a:solidFill>
                <a:latin typeface="Arial Black" pitchFamily="34" charset="0"/>
              </a:rPr>
              <a:t>x</a:t>
            </a:r>
            <a:r>
              <a:rPr lang="hu-HU" altLang="hu-HU" sz="1600" b="1" dirty="0">
                <a:solidFill>
                  <a:srgbClr val="002060"/>
                </a:solidFill>
                <a:latin typeface="Arial Black" pitchFamily="34" charset="0"/>
              </a:rPr>
              <a:t> hatásköre itt </a:t>
            </a:r>
            <a:r>
              <a:rPr lang="hu-HU" altLang="hu-HU" sz="1600" b="1" dirty="0" smtClean="0">
                <a:solidFill>
                  <a:srgbClr val="002060"/>
                </a:solidFill>
                <a:latin typeface="Arial Black" pitchFamily="34" charset="0"/>
              </a:rPr>
              <a:t>kezdődik</a:t>
            </a:r>
          </a:p>
          <a:p>
            <a:pPr>
              <a:spcBef>
                <a:spcPct val="20000"/>
              </a:spcBef>
              <a:tabLst>
                <a:tab pos="914400" algn="l"/>
                <a:tab pos="1828800" algn="l"/>
                <a:tab pos="2743200" algn="l"/>
              </a:tabLst>
            </a:pPr>
            <a:r>
              <a:rPr lang="hu-HU" altLang="hu-HU" sz="1600" b="1" dirty="0" smtClean="0">
                <a:solidFill>
                  <a:srgbClr val="002060"/>
                </a:solidFill>
                <a:latin typeface="Arial Black" pitchFamily="34" charset="0"/>
              </a:rPr>
              <a:t>	</a:t>
            </a:r>
            <a:r>
              <a:rPr lang="hu-HU" altLang="hu-HU" sz="1600" b="1" dirty="0">
                <a:solidFill>
                  <a:srgbClr val="002060"/>
                </a:solidFill>
                <a:latin typeface="Arial Black" pitchFamily="34" charset="0"/>
              </a:rPr>
              <a:t>	</a:t>
            </a:r>
            <a:r>
              <a:rPr lang="hu-HU" altLang="hu-HU" sz="1600" b="1" dirty="0" smtClean="0">
                <a:solidFill>
                  <a:srgbClr val="000000"/>
                </a:solidFill>
                <a:latin typeface="Arial Black" pitchFamily="34" charset="0"/>
              </a:rPr>
              <a:t>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1600" b="1" dirty="0" smtClean="0">
                <a:solidFill>
                  <a:srgbClr val="000000"/>
                </a:solidFill>
                <a:latin typeface="Arial Black" pitchFamily="34" charset="0"/>
              </a:rPr>
              <a:t>	} 	</a:t>
            </a:r>
            <a:r>
              <a:rPr lang="hu-HU" altLang="hu-HU" sz="1600" b="1" dirty="0">
                <a:solidFill>
                  <a:srgbClr val="002060"/>
                </a:solidFill>
                <a:latin typeface="Arial Black" pitchFamily="34" charset="0"/>
              </a:rPr>
              <a:t> // x hatásköre itt végződik</a:t>
            </a:r>
            <a:endParaRPr lang="hu-HU" altLang="hu-HU" sz="1600" b="1" dirty="0" smtClean="0">
              <a:solidFill>
                <a:srgbClr val="002060"/>
              </a:solidFill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1600" b="1" dirty="0" smtClean="0">
                <a:solidFill>
                  <a:srgbClr val="000000"/>
                </a:solidFill>
                <a:latin typeface="Arial Black" pitchFamily="34" charset="0"/>
              </a:rPr>
              <a:t>	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1600" b="1" dirty="0">
                <a:solidFill>
                  <a:srgbClr val="000000"/>
                </a:solidFill>
                <a:latin typeface="Arial Black" pitchFamily="34" charset="0"/>
              </a:rPr>
              <a:t>	</a:t>
            </a:r>
            <a:r>
              <a:rPr lang="hu-HU" altLang="hu-HU" sz="1600" b="1" dirty="0" smtClean="0">
                <a:solidFill>
                  <a:srgbClr val="000000"/>
                </a:solidFill>
                <a:latin typeface="Arial Black" pitchFamily="34" charset="0"/>
              </a:rPr>
              <a:t>int x;	</a:t>
            </a:r>
            <a:r>
              <a:rPr lang="hu-HU" altLang="hu-HU" sz="1600" b="1" dirty="0">
                <a:solidFill>
                  <a:srgbClr val="002060"/>
                </a:solidFill>
                <a:latin typeface="Arial Black" pitchFamily="34" charset="0"/>
              </a:rPr>
              <a:t>// </a:t>
            </a:r>
            <a:r>
              <a:rPr lang="hu-HU" altLang="hu-HU" sz="1600" b="1" dirty="0" smtClean="0">
                <a:solidFill>
                  <a:srgbClr val="002060"/>
                </a:solidFill>
                <a:latin typeface="Arial Black" pitchFamily="34" charset="0"/>
              </a:rPr>
              <a:t>ez egy másik ‚x’ – újradeklarálás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1600" b="1" dirty="0">
                <a:solidFill>
                  <a:srgbClr val="002060"/>
                </a:solidFill>
                <a:latin typeface="Arial Black" pitchFamily="34" charset="0"/>
              </a:rPr>
              <a:t>	</a:t>
            </a:r>
            <a:r>
              <a:rPr lang="hu-HU" altLang="hu-HU" sz="1600" b="1" dirty="0" smtClean="0">
                <a:latin typeface="Arial Black" pitchFamily="34" charset="0"/>
              </a:rPr>
              <a:t>…</a:t>
            </a:r>
            <a:endParaRPr lang="hu-HU" altLang="hu-HU" sz="1600" b="1" dirty="0" smtClean="0">
              <a:solidFill>
                <a:srgbClr val="000000"/>
              </a:solidFill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1600" b="1" dirty="0" smtClean="0">
                <a:solidFill>
                  <a:srgbClr val="000000"/>
                </a:solidFill>
                <a:latin typeface="Arial Black" pitchFamily="34" charset="0"/>
              </a:rPr>
              <a:t>} 		</a:t>
            </a:r>
            <a:r>
              <a:rPr lang="hu-HU" altLang="hu-HU" sz="1600" b="1" dirty="0" smtClean="0">
                <a:solidFill>
                  <a:srgbClr val="002060"/>
                </a:solidFill>
                <a:latin typeface="Arial Black" pitchFamily="34" charset="0"/>
              </a:rPr>
              <a:t>// </a:t>
            </a:r>
            <a:r>
              <a:rPr lang="hu-HU" altLang="hu-HU" sz="1600" b="1" dirty="0">
                <a:solidFill>
                  <a:srgbClr val="002060"/>
                </a:solidFill>
                <a:latin typeface="Arial Black" pitchFamily="34" charset="0"/>
              </a:rPr>
              <a:t>a másik x hatásköre itt végződik</a:t>
            </a:r>
          </a:p>
        </p:txBody>
      </p:sp>
    </p:spTree>
    <p:extLst>
      <p:ext uri="{BB962C8B-B14F-4D97-AF65-F5344CB8AC3E}">
        <p14:creationId xmlns:p14="http://schemas.microsoft.com/office/powerpoint/2010/main" val="333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Újradeklarálás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 smtClean="0"/>
              <a:t>Szabály:</a:t>
            </a:r>
            <a:r>
              <a:rPr lang="hu-HU" dirty="0" smtClean="0"/>
              <a:t> Változókat újra lehet deklarálni, ha a hatásköreik nem fedik át egymást.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smtClean="0"/>
              <a:t>A gyakorlatban könnyű összezavarodni, ha ugyanazt a változót  újra és újra felhasználjuk.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Élettartam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 smtClean="0"/>
              <a:t>Kérdés:</a:t>
            </a:r>
            <a:r>
              <a:rPr lang="hu-HU" dirty="0" smtClean="0"/>
              <a:t> Miért tennénk egy változót egy blokkon belülre? Miért limitálnánk a hatáskörét?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u="sng" dirty="0" smtClean="0"/>
              <a:t>Válasz:</a:t>
            </a:r>
            <a:r>
              <a:rPr lang="hu-HU" dirty="0" smtClean="0"/>
              <a:t> Minden változó csak addig foglal a memóriában helyet, amíg "meg nem hal". Csak addig tartsunk egy változót a memóriában, amíg tényleg szükségünk van rá!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67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</TotalTime>
  <Words>413</Words>
  <Application>Microsoft Office PowerPoint</Application>
  <PresentationFormat>Diavetítés a képernyőre (4:3 oldalarány)</PresentationFormat>
  <Paragraphs>131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Courier New</vt:lpstr>
      <vt:lpstr>Office-téma</vt:lpstr>
      <vt:lpstr>Magasszintű programozási nyelvek I.</vt:lpstr>
      <vt:lpstr>Hatáskör</vt:lpstr>
      <vt:lpstr>Hatáskör</vt:lpstr>
      <vt:lpstr>Hatáskör</vt:lpstr>
      <vt:lpstr>Hatáskör</vt:lpstr>
      <vt:lpstr>Újradeklarálás</vt:lpstr>
      <vt:lpstr>Újradeklarálás</vt:lpstr>
      <vt:lpstr>Újradeklarálás</vt:lpstr>
      <vt:lpstr>Élettartam</vt:lpstr>
      <vt:lpstr>Élettartam</vt:lpstr>
      <vt:lpstr>Memóriafoglalás és felszabadítás</vt:lpstr>
      <vt:lpstr>Memória újrafelhasználása</vt:lpstr>
      <vt:lpstr>Globális változók</vt:lpstr>
      <vt:lpstr>Globális változók</vt:lpstr>
      <vt:lpstr>Globális változók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Kovasznai Gergely</cp:lastModifiedBy>
  <cp:revision>462</cp:revision>
  <dcterms:created xsi:type="dcterms:W3CDTF">2014-03-03T11:13:53Z</dcterms:created>
  <dcterms:modified xsi:type="dcterms:W3CDTF">2016-11-08T14:03:16Z</dcterms:modified>
</cp:coreProperties>
</file>