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278" r:id="rId4"/>
    <p:sldId id="265" r:id="rId5"/>
    <p:sldId id="279" r:id="rId6"/>
    <p:sldId id="280" r:id="rId7"/>
    <p:sldId id="281" r:id="rId8"/>
    <p:sldId id="282" r:id="rId9"/>
    <p:sldId id="283" r:id="rId10"/>
    <p:sldId id="284" r:id="rId11"/>
    <p:sldId id="291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éma alapján készült stílus 2 – 3. jelölőszín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Világos stílus 3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2016. 10. 18.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2016. 10. 18.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2016. 10. 18.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Tömbök és listák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/>
              <a:t>Kovásznai</a:t>
            </a:r>
            <a:r>
              <a:rPr lang="hu-HU" i="1" dirty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</a:t>
            </a:r>
            <a:r>
              <a:rPr lang="hu-HU" b="1" dirty="0" err="1" smtClean="0"/>
              <a:t>oreach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ciklusváltozó az aktuális elem értékét reprezentálja.</a:t>
            </a:r>
          </a:p>
          <a:p>
            <a:pPr lvl="1"/>
            <a:r>
              <a:rPr lang="hu-HU" dirty="0" smtClean="0"/>
              <a:t>Csak egy másolat, nem maga az elem.</a:t>
            </a:r>
          </a:p>
          <a:p>
            <a:pPr lvl="1"/>
            <a:r>
              <a:rPr lang="hu-HU" dirty="0" smtClean="0"/>
              <a:t>Ezért nem tudod felülírni az elemet.</a:t>
            </a:r>
            <a:endParaRPr lang="hu-HU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900113" y="4149725"/>
            <a:ext cx="6408737" cy="792163"/>
          </a:xfrm>
          <a:prstGeom prst="rect">
            <a:avLst/>
          </a:prstGeom>
          <a:gradFill rotWithShape="1">
            <a:gsLst>
              <a:gs pos="0">
                <a:srgbClr val="5744E4"/>
              </a:gs>
              <a:gs pos="100000">
                <a:srgbClr val="7B7BF1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hu-HU" altLang="hu-HU" sz="2400" b="1">
              <a:latin typeface="Courier New" pitchFamily="49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17600" y="4294188"/>
            <a:ext cx="649288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400" b="1"/>
              <a:t>20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836738" y="4294188"/>
            <a:ext cx="649287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400" b="1"/>
              <a:t>30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557463" y="4294188"/>
            <a:ext cx="649287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400" b="1"/>
              <a:t>40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276600" y="4294188"/>
            <a:ext cx="649288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400" b="1"/>
              <a:t>50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229350" y="4292600"/>
            <a:ext cx="649288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400" b="1"/>
              <a:t>60</a:t>
            </a:r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1403350" y="4797425"/>
            <a:ext cx="2520950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2124075" y="4797425"/>
            <a:ext cx="2160588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2916238" y="4797425"/>
            <a:ext cx="1439862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3635375" y="4797425"/>
            <a:ext cx="792163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4356100" y="4724400"/>
            <a:ext cx="71438" cy="1152525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4572000" y="4797425"/>
            <a:ext cx="1944688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065677" y="6045099"/>
            <a:ext cx="504056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871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</a:t>
            </a:r>
            <a:r>
              <a:rPr lang="hu-HU" b="1" dirty="0" err="1" smtClean="0"/>
              <a:t>oreach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ciklusváltozó az aktuális elem értékét reprezentálja.</a:t>
            </a:r>
          </a:p>
          <a:p>
            <a:pPr lvl="1"/>
            <a:r>
              <a:rPr lang="hu-HU" dirty="0"/>
              <a:t>Csak egy másolat, nem maga az elem.</a:t>
            </a:r>
          </a:p>
          <a:p>
            <a:pPr lvl="1"/>
            <a:r>
              <a:rPr lang="hu-HU" dirty="0"/>
              <a:t>Ezért nem tudod felülírni az elemet.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4153942"/>
            <a:ext cx="8238050" cy="12192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foreach</a:t>
            </a:r>
            <a:r>
              <a:rPr lang="hu-HU" altLang="hu-HU" sz="2000" b="1" dirty="0" smtClean="0">
                <a:latin typeface="Arial Black" pitchFamily="34" charset="0"/>
              </a:rPr>
              <a:t> (</a:t>
            </a: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x </a:t>
            </a:r>
            <a:r>
              <a:rPr lang="hu-HU" altLang="hu-HU" sz="2000" b="1" dirty="0" err="1" smtClean="0">
                <a:latin typeface="Arial Black" pitchFamily="34" charset="0"/>
              </a:rPr>
              <a:t>in</a:t>
            </a:r>
            <a:r>
              <a:rPr lang="hu-HU" altLang="hu-HU" sz="2000" b="1" dirty="0" smtClean="0">
                <a:latin typeface="Arial Black" pitchFamily="34" charset="0"/>
              </a:rPr>
              <a:t> a)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smtClean="0">
                <a:solidFill>
                  <a:srgbClr val="FF0000"/>
                </a:solidFill>
                <a:latin typeface="Arial Black" pitchFamily="34" charset="0"/>
              </a:rPr>
              <a:t>x = </a:t>
            </a:r>
            <a:r>
              <a:rPr lang="hu-HU" altLang="hu-HU" sz="2000" b="1" dirty="0" err="1" smtClean="0">
                <a:solidFill>
                  <a:srgbClr val="FF0000"/>
                </a:solidFill>
                <a:latin typeface="Arial Black" pitchFamily="34" charset="0"/>
              </a:rPr>
              <a:t>double.Parse</a:t>
            </a:r>
            <a:r>
              <a:rPr lang="hu-HU" altLang="hu-HU" sz="2000" b="1" dirty="0" smtClean="0">
                <a:solidFill>
                  <a:srgbClr val="FF0000"/>
                </a:solidFill>
                <a:latin typeface="Arial Black" pitchFamily="34" charset="0"/>
              </a:rPr>
              <a:t>(</a:t>
            </a:r>
            <a:r>
              <a:rPr lang="hu-HU" altLang="hu-HU" sz="2000" b="1" dirty="0" err="1" smtClean="0">
                <a:solidFill>
                  <a:srgbClr val="FF0000"/>
                </a:solidFill>
                <a:latin typeface="Arial Black" pitchFamily="34" charset="0"/>
              </a:rPr>
              <a:t>Console.ReadLine</a:t>
            </a:r>
            <a:r>
              <a:rPr lang="hu-HU" altLang="hu-HU" sz="2000" b="1" dirty="0" smtClean="0">
                <a:solidFill>
                  <a:srgbClr val="FF0000"/>
                </a:solidFill>
                <a:latin typeface="Arial Black" pitchFamily="34" charset="0"/>
              </a:rPr>
              <a:t>());    // ERROR!!!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5517232"/>
            <a:ext cx="8238050" cy="12192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</a:t>
            </a:r>
            <a:r>
              <a:rPr lang="hu-HU" altLang="hu-HU" sz="2000" b="1" dirty="0" smtClean="0">
                <a:latin typeface="Arial Black" pitchFamily="34" charset="0"/>
              </a:rPr>
              <a:t> (int i = 0; i &lt; </a:t>
            </a:r>
            <a:r>
              <a:rPr lang="hu-HU" altLang="hu-HU" sz="2000" b="1" dirty="0" err="1" smtClean="0">
                <a:latin typeface="Arial Black" pitchFamily="34" charset="0"/>
              </a:rPr>
              <a:t>a.Length</a:t>
            </a:r>
            <a:r>
              <a:rPr lang="hu-HU" altLang="hu-HU" sz="2000" b="1" dirty="0" smtClean="0">
                <a:latin typeface="Arial Black" pitchFamily="34" charset="0"/>
              </a:rPr>
              <a:t>; </a:t>
            </a:r>
            <a:r>
              <a:rPr lang="hu-HU" altLang="hu-HU" sz="2000" b="1" dirty="0" err="1" smtClean="0">
                <a:latin typeface="Arial Black" pitchFamily="34" charset="0"/>
              </a:rPr>
              <a:t>i</a:t>
            </a:r>
            <a:r>
              <a:rPr lang="hu-HU" altLang="hu-HU" sz="2000" b="1" dirty="0" smtClean="0">
                <a:latin typeface="Arial Black" pitchFamily="34" charset="0"/>
              </a:rPr>
              <a:t>++)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a[i] = </a:t>
            </a:r>
            <a:r>
              <a:rPr lang="hu-HU" altLang="hu-HU" sz="2000" b="1" dirty="0" err="1" smtClean="0">
                <a:latin typeface="Arial Black" pitchFamily="34" charset="0"/>
              </a:rPr>
              <a:t>double.Parse</a:t>
            </a:r>
            <a:r>
              <a:rPr lang="hu-HU" altLang="hu-HU" sz="2000" b="1" dirty="0" smtClean="0">
                <a:latin typeface="Arial Black" pitchFamily="34" charset="0"/>
              </a:rPr>
              <a:t>(</a:t>
            </a:r>
            <a:r>
              <a:rPr lang="hu-HU" altLang="hu-HU" sz="2000" b="1" dirty="0" err="1" smtClean="0">
                <a:latin typeface="Arial Black" pitchFamily="34" charset="0"/>
              </a:rPr>
              <a:t>Console.ReadLine</a:t>
            </a:r>
            <a:r>
              <a:rPr lang="hu-HU" altLang="hu-HU" sz="2000" b="1" dirty="0" smtClean="0">
                <a:latin typeface="Arial Black" pitchFamily="34" charset="0"/>
              </a:rPr>
              <a:t>());    // Működik!</a:t>
            </a:r>
          </a:p>
        </p:txBody>
      </p:sp>
    </p:spTree>
    <p:extLst>
      <p:ext uri="{BB962C8B-B14F-4D97-AF65-F5344CB8AC3E}">
        <p14:creationId xmlns:p14="http://schemas.microsoft.com/office/powerpoint/2010/main" val="119983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Számítsd ki az elemek átlagát!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417638"/>
            <a:ext cx="8238050" cy="467565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int[15];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…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 sum = 0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foreach</a:t>
            </a:r>
            <a:r>
              <a:rPr lang="hu-HU" altLang="hu-HU" sz="2000" b="1" dirty="0" smtClean="0">
                <a:latin typeface="Arial Black" pitchFamily="34" charset="0"/>
              </a:rPr>
              <a:t> (int x </a:t>
            </a:r>
            <a:r>
              <a:rPr lang="hu-HU" altLang="hu-HU" sz="2000" b="1" dirty="0" err="1" smtClean="0">
                <a:latin typeface="Arial Black" pitchFamily="34" charset="0"/>
              </a:rPr>
              <a:t>in</a:t>
            </a:r>
            <a:r>
              <a:rPr lang="hu-HU" altLang="hu-HU" sz="2000" b="1" dirty="0" smtClean="0">
                <a:latin typeface="Arial Black" pitchFamily="34" charset="0"/>
              </a:rPr>
              <a:t> a)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sum +=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solidFill>
                  <a:srgbClr val="FF0000"/>
                </a:solidFill>
                <a:latin typeface="Arial Black" pitchFamily="34" charset="0"/>
              </a:rPr>
              <a:t>// nem működik, </a:t>
            </a:r>
            <a:r>
              <a:rPr lang="hu-HU" altLang="hu-HU" sz="2000" b="1" dirty="0" err="1" smtClean="0">
                <a:solidFill>
                  <a:srgbClr val="FF0000"/>
                </a:solidFill>
                <a:latin typeface="Arial Black" pitchFamily="34" charset="0"/>
              </a:rPr>
              <a:t>int-re</a:t>
            </a:r>
            <a:r>
              <a:rPr lang="hu-HU" altLang="hu-HU" sz="2000" b="1" dirty="0" smtClean="0">
                <a:solidFill>
                  <a:srgbClr val="FF0000"/>
                </a:solidFill>
                <a:latin typeface="Arial Black" pitchFamily="34" charset="0"/>
              </a:rPr>
              <a:t> csonkolódik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solidFill>
                  <a:srgbClr val="FF0000"/>
                </a:solidFill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solidFill>
                  <a:srgbClr val="FF0000"/>
                </a:solidFill>
                <a:latin typeface="Arial Black" pitchFamily="34" charset="0"/>
              </a:rPr>
              <a:t>(„Az összeg {0}”, sum / </a:t>
            </a:r>
            <a:r>
              <a:rPr lang="hu-HU" altLang="hu-HU" sz="2000" b="1" dirty="0" err="1" smtClean="0">
                <a:solidFill>
                  <a:srgbClr val="FF0000"/>
                </a:solidFill>
                <a:latin typeface="Arial Black" pitchFamily="34" charset="0"/>
              </a:rPr>
              <a:t>a.Length</a:t>
            </a:r>
            <a:r>
              <a:rPr lang="hu-HU" altLang="hu-HU" sz="2000" b="1" dirty="0" smtClean="0">
                <a:solidFill>
                  <a:srgbClr val="FF0000"/>
                </a:solidFill>
                <a:latin typeface="Arial Black" pitchFamily="34" charset="0"/>
              </a:rPr>
              <a:t>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 smtClean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// működik, nem csonkolódik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(„Az összeg </a:t>
            </a:r>
            <a:r>
              <a:rPr lang="hu-HU" altLang="hu-HU" sz="2000" b="1" dirty="0">
                <a:latin typeface="Arial Black" pitchFamily="34" charset="0"/>
              </a:rPr>
              <a:t>{0</a:t>
            </a:r>
            <a:r>
              <a:rPr lang="hu-HU" altLang="hu-HU" sz="2000" b="1" dirty="0" smtClean="0">
                <a:latin typeface="Arial Black" pitchFamily="34" charset="0"/>
              </a:rPr>
              <a:t>}”,</a:t>
            </a:r>
            <a:br>
              <a:rPr lang="hu-HU" altLang="hu-HU" sz="2000" b="1" dirty="0" smtClean="0">
                <a:latin typeface="Arial Black" pitchFamily="34" charset="0"/>
              </a:rPr>
            </a:br>
            <a:r>
              <a:rPr lang="hu-HU" altLang="hu-HU" sz="2000" b="1" dirty="0" smtClean="0">
                <a:latin typeface="Arial Black" pitchFamily="34" charset="0"/>
              </a:rPr>
              <a:t>    (</a:t>
            </a: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)sum </a:t>
            </a:r>
            <a:r>
              <a:rPr lang="hu-HU" altLang="hu-HU" sz="2000" b="1" dirty="0">
                <a:latin typeface="Arial Black" pitchFamily="34" charset="0"/>
              </a:rPr>
              <a:t>/ </a:t>
            </a:r>
            <a:r>
              <a:rPr lang="hu-HU" altLang="hu-HU" sz="2000" b="1" dirty="0" err="1">
                <a:latin typeface="Arial Black" pitchFamily="34" charset="0"/>
              </a:rPr>
              <a:t>a.Length</a:t>
            </a:r>
            <a:r>
              <a:rPr lang="hu-HU" altLang="hu-HU" sz="2000" b="1" dirty="0" smtClean="0">
                <a:latin typeface="Arial Black" pitchFamily="34" charset="0"/>
              </a:rPr>
              <a:t>);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Keresd meg a legkisebb</a:t>
            </a:r>
            <a:r>
              <a:rPr lang="hu-HU" dirty="0" smtClean="0"/>
              <a:t> elemet</a:t>
            </a:r>
            <a:r>
              <a:rPr lang="hu-HU" dirty="0"/>
              <a:t>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417638"/>
            <a:ext cx="8238050" cy="467565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int[15];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 min = </a:t>
            </a: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int.MaxValue</a:t>
            </a:r>
            <a:r>
              <a:rPr lang="hu-HU" altLang="hu-HU" sz="2000" b="1" dirty="0" smtClean="0">
                <a:latin typeface="Arial Black" pitchFamily="34" charset="0"/>
              </a:rPr>
              <a:t>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foreach</a:t>
            </a:r>
            <a:r>
              <a:rPr lang="hu-HU" altLang="hu-HU" sz="2000" b="1" dirty="0" smtClean="0">
                <a:latin typeface="Arial Black" pitchFamily="34" charset="0"/>
              </a:rPr>
              <a:t> (int x </a:t>
            </a:r>
            <a:r>
              <a:rPr lang="hu-HU" altLang="hu-HU" sz="2000" b="1" dirty="0" err="1" smtClean="0">
                <a:latin typeface="Arial Black" pitchFamily="34" charset="0"/>
              </a:rPr>
              <a:t>in</a:t>
            </a:r>
            <a:r>
              <a:rPr lang="hu-HU" altLang="hu-HU" sz="2000" b="1" dirty="0" smtClean="0">
                <a:latin typeface="Arial Black" pitchFamily="34" charset="0"/>
              </a:rPr>
              <a:t> a)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if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 (x &lt; min)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   min 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if</a:t>
            </a:r>
            <a:r>
              <a:rPr lang="hu-HU" altLang="hu-HU" sz="2000" b="1" dirty="0" smtClean="0">
                <a:latin typeface="Arial Black" pitchFamily="34" charset="0"/>
              </a:rPr>
              <a:t> (</a:t>
            </a:r>
            <a:r>
              <a:rPr lang="hu-HU" altLang="hu-HU" sz="2000" b="1" dirty="0" err="1" smtClean="0">
                <a:latin typeface="Arial Black" pitchFamily="34" charset="0"/>
              </a:rPr>
              <a:t>a.Length</a:t>
            </a:r>
            <a:r>
              <a:rPr lang="hu-HU" altLang="hu-HU" sz="2000" b="1" dirty="0" smtClean="0">
                <a:latin typeface="Arial Black" pitchFamily="34" charset="0"/>
              </a:rPr>
              <a:t> &gt; 0)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</a:t>
            </a:r>
            <a:r>
              <a:rPr lang="hu-HU" altLang="hu-HU" sz="2000" b="1" dirty="0">
                <a:latin typeface="Arial Black" pitchFamily="34" charset="0"/>
              </a:rPr>
              <a:t>A legkisebb </a:t>
            </a:r>
            <a:r>
              <a:rPr lang="hu-HU" altLang="hu-HU" sz="2000" b="1" dirty="0" smtClean="0">
                <a:latin typeface="Arial Black" pitchFamily="34" charset="0"/>
              </a:rPr>
              <a:t>elem </a:t>
            </a:r>
            <a:r>
              <a:rPr lang="hu-HU" altLang="hu-HU" sz="2000" b="1" dirty="0">
                <a:latin typeface="Arial Black" pitchFamily="34" charset="0"/>
              </a:rPr>
              <a:t>{0</a:t>
            </a:r>
            <a:r>
              <a:rPr lang="hu-HU" altLang="hu-HU" sz="2000" b="1" dirty="0" smtClean="0">
                <a:latin typeface="Arial Black" pitchFamily="34" charset="0"/>
              </a:rPr>
              <a:t>}”, min);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else</a:t>
            </a:r>
            <a:endParaRPr lang="hu-HU" altLang="hu-HU" sz="20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(„A tömb üres”);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Többdimenziós tömbök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2-dimenziós tömb:</a:t>
            </a:r>
          </a:p>
          <a:p>
            <a:pPr marL="0" indent="0">
              <a:buNone/>
            </a:pP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típus[,] var =</a:t>
            </a:r>
          </a:p>
          <a:p>
            <a:pPr marL="0" indent="0">
              <a:buNone/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típus[méret</a:t>
            </a:r>
            <a:r>
              <a:rPr lang="hu-HU" sz="28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,méret</a:t>
            </a:r>
            <a:r>
              <a:rPr lang="hu-HU" sz="28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n-dimenziós</a:t>
            </a:r>
            <a:r>
              <a:rPr lang="hu-HU" dirty="0"/>
              <a:t> tömb:</a:t>
            </a:r>
            <a:endParaRPr lang="hu-HU" dirty="0" smtClean="0"/>
          </a:p>
          <a:p>
            <a:pPr marL="0" indent="0">
              <a:buNone/>
            </a:pP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típus[,,…,] var = </a:t>
            </a:r>
            <a:endParaRPr lang="hu-HU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r">
              <a:buNone/>
            </a:pP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típus[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méret</a:t>
            </a:r>
            <a:r>
              <a:rPr lang="hu-HU" sz="28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méret</a:t>
            </a:r>
            <a:r>
              <a:rPr lang="hu-HU" sz="2800" b="1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méret</a:t>
            </a:r>
            <a:r>
              <a:rPr lang="hu-HU" sz="2800" b="1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08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Többdimenziós tömbök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Adott dimenzióban az elemszám lekérdezése:    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var.GetLength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(dimenzió)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57200" y="3429000"/>
            <a:ext cx="8238050" cy="22322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byte[,]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byte[10,20];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</a:t>
            </a:r>
            <a:r>
              <a:rPr lang="hu-HU" altLang="hu-HU" sz="2000" b="1" dirty="0" smtClean="0">
                <a:latin typeface="Arial Black" pitchFamily="34" charset="0"/>
              </a:rPr>
              <a:t> (int i = 0; i &lt; </a:t>
            </a:r>
            <a:r>
              <a:rPr lang="hu-HU" altLang="hu-HU" sz="2000" b="1" dirty="0" err="1" smtClean="0">
                <a:latin typeface="Arial Black" pitchFamily="34" charset="0"/>
              </a:rPr>
              <a:t>a.</a:t>
            </a: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GetLength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(0)</a:t>
            </a:r>
            <a:r>
              <a:rPr lang="hu-HU" altLang="hu-HU" sz="2000" b="1" dirty="0" smtClean="0">
                <a:latin typeface="Arial Black" pitchFamily="34" charset="0"/>
              </a:rPr>
              <a:t>; i++)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latin typeface="Arial Black" pitchFamily="34" charset="0"/>
              </a:rPr>
              <a:t>for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>
                <a:latin typeface="Arial Black" pitchFamily="34" charset="0"/>
              </a:rPr>
              <a:t>(int </a:t>
            </a:r>
            <a:r>
              <a:rPr lang="hu-HU" altLang="hu-HU" sz="2000" b="1" dirty="0" smtClean="0">
                <a:latin typeface="Arial Black" pitchFamily="34" charset="0"/>
              </a:rPr>
              <a:t>j </a:t>
            </a:r>
            <a:r>
              <a:rPr lang="hu-HU" altLang="hu-HU" sz="2000" b="1" dirty="0">
                <a:latin typeface="Arial Black" pitchFamily="34" charset="0"/>
              </a:rPr>
              <a:t>= 0; </a:t>
            </a:r>
            <a:r>
              <a:rPr lang="hu-HU" altLang="hu-HU" sz="2000" b="1" dirty="0" smtClean="0">
                <a:latin typeface="Arial Black" pitchFamily="34" charset="0"/>
              </a:rPr>
              <a:t>j </a:t>
            </a:r>
            <a:r>
              <a:rPr lang="hu-HU" altLang="hu-HU" sz="2000" b="1" dirty="0">
                <a:latin typeface="Arial Black" pitchFamily="34" charset="0"/>
              </a:rPr>
              <a:t>&lt; </a:t>
            </a:r>
            <a:r>
              <a:rPr lang="hu-HU" altLang="hu-HU" sz="2000" b="1" dirty="0" err="1" smtClean="0">
                <a:latin typeface="Arial Black" pitchFamily="34" charset="0"/>
              </a:rPr>
              <a:t>a.</a:t>
            </a: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GetLength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(1)</a:t>
            </a:r>
            <a:r>
              <a:rPr lang="hu-HU" altLang="hu-HU" sz="2000" b="1" dirty="0" smtClean="0">
                <a:latin typeface="Arial Black" pitchFamily="34" charset="0"/>
              </a:rPr>
              <a:t>; j++)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 smtClean="0">
                <a:latin typeface="Arial Black" pitchFamily="34" charset="0"/>
              </a:rPr>
              <a:t>   a[i,j] = </a:t>
            </a:r>
            <a:r>
              <a:rPr lang="hu-HU" altLang="hu-HU" sz="2000" b="1" dirty="0" err="1" smtClean="0">
                <a:latin typeface="Arial Black" pitchFamily="34" charset="0"/>
              </a:rPr>
              <a:t>byte.Parse</a:t>
            </a:r>
            <a:r>
              <a:rPr lang="hu-HU" altLang="hu-HU" sz="2000" b="1" dirty="0" smtClean="0">
                <a:latin typeface="Arial Black" pitchFamily="34" charset="0"/>
              </a:rPr>
              <a:t>(</a:t>
            </a:r>
            <a:r>
              <a:rPr lang="hu-HU" altLang="hu-HU" sz="2000" b="1" dirty="0" err="1" smtClean="0">
                <a:latin typeface="Arial Black" pitchFamily="34" charset="0"/>
              </a:rPr>
              <a:t>Console.ReadLine</a:t>
            </a:r>
            <a:r>
              <a:rPr lang="hu-HU" altLang="hu-HU" sz="2000" b="1" dirty="0" smtClean="0">
                <a:latin typeface="Arial Black" pitchFamily="34" charset="0"/>
              </a:rPr>
              <a:t>());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0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Tömbelemek inicializálása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/>
              <a:t>Uncsi</a:t>
            </a:r>
            <a:r>
              <a:rPr lang="hu-HU" dirty="0" smtClean="0"/>
              <a:t>. Helyette:</a:t>
            </a:r>
            <a:endParaRPr lang="hu-HU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1412776"/>
            <a:ext cx="8238050" cy="22322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a[0] = 8;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a[1] = -2;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a[9] = 143;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7544" y="4725144"/>
            <a:ext cx="823805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int[10]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{8, -2, …, 143}</a:t>
            </a:r>
            <a:r>
              <a:rPr lang="hu-HU" altLang="hu-HU" sz="2000" b="1" dirty="0" smtClean="0">
                <a:latin typeface="Arial Black" pitchFamily="34" charset="0"/>
              </a:rPr>
              <a:t>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5805264"/>
            <a:ext cx="823805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int[]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{8, -2, 43, -99, 143}</a:t>
            </a:r>
            <a:r>
              <a:rPr lang="hu-HU" altLang="hu-HU" sz="2000" b="1" dirty="0" smtClean="0">
                <a:latin typeface="Arial Black" pitchFamily="34" charset="0"/>
              </a:rPr>
              <a:t>;       // </a:t>
            </a:r>
            <a:r>
              <a:rPr lang="hu-HU" altLang="hu-HU" sz="2000" b="1" dirty="0" err="1" smtClean="0">
                <a:latin typeface="Arial Black" pitchFamily="34" charset="0"/>
              </a:rPr>
              <a:t>a.Length</a:t>
            </a:r>
            <a:r>
              <a:rPr lang="hu-HU" altLang="hu-HU" sz="2000" b="1" dirty="0" smtClean="0">
                <a:latin typeface="Arial Black" pitchFamily="34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935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Többdimenziós tömb elemeinek inicializálása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Uncsi</a:t>
            </a:r>
            <a:r>
              <a:rPr lang="hu-HU" dirty="0"/>
              <a:t>. Helyette: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1412776"/>
            <a:ext cx="8238050" cy="22322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int[,]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int[4,2];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a[0,</a:t>
            </a:r>
            <a:r>
              <a:rPr lang="hu-HU" altLang="hu-HU" sz="2000" b="1" dirty="0" err="1" smtClean="0">
                <a:latin typeface="Arial Black" pitchFamily="34" charset="0"/>
              </a:rPr>
              <a:t>0</a:t>
            </a:r>
            <a:r>
              <a:rPr lang="hu-HU" altLang="hu-HU" sz="2000" b="1" dirty="0" smtClean="0">
                <a:latin typeface="Arial Black" pitchFamily="34" charset="0"/>
              </a:rPr>
              <a:t>] = 1;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a[0,1] = 2;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a[1,0] = 3;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a[3,1] = 8;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7544" y="4725144"/>
            <a:ext cx="823805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int[,]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int[4,2] </a:t>
            </a:r>
            <a:r>
              <a:rPr lang="hu-HU" altLang="hu-HU" sz="2000" b="1" dirty="0">
                <a:solidFill>
                  <a:srgbClr val="C00000"/>
                </a:solidFill>
                <a:latin typeface="Arial Black" pitchFamily="34" charset="0"/>
              </a:rPr>
              <a:t>{{ 1, 2 }, { 3, 4 }, { 5, 6 }, { 7, 8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}}</a:t>
            </a:r>
            <a:r>
              <a:rPr lang="hu-HU" altLang="hu-HU" sz="2000" b="1" dirty="0" smtClean="0">
                <a:latin typeface="Arial Black" pitchFamily="34" charset="0"/>
              </a:rPr>
              <a:t>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7544" y="5805264"/>
            <a:ext cx="823805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int[,] a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int[,] </a:t>
            </a:r>
            <a:r>
              <a:rPr lang="hu-HU" altLang="hu-HU" sz="2000" b="1" dirty="0">
                <a:solidFill>
                  <a:srgbClr val="C00000"/>
                </a:solidFill>
                <a:latin typeface="Arial Black" pitchFamily="34" charset="0"/>
              </a:rPr>
              <a:t>{{ 1, 2 }, { 3, 4 }, { 5, 6 }, { 7, 8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}}</a:t>
            </a:r>
            <a:r>
              <a:rPr lang="hu-HU" altLang="hu-HU" sz="2000" b="1" dirty="0" smtClean="0">
                <a:latin typeface="Arial Black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643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/>
              <a:t>Lista = 1-dimenziós </a:t>
            </a:r>
            <a:r>
              <a:rPr lang="hu-HU" b="1" dirty="0" smtClean="0"/>
              <a:t>dinamikus</a:t>
            </a:r>
            <a:r>
              <a:rPr lang="hu-HU" dirty="0" smtClean="0"/>
              <a:t> tömb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u="sng" dirty="0" smtClean="0"/>
              <a:t>Deklaráció:</a:t>
            </a:r>
            <a:r>
              <a:rPr lang="hu-HU" dirty="0" smtClean="0"/>
              <a:t>   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List&lt;típus&gt;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var;</a:t>
            </a:r>
          </a:p>
          <a:p>
            <a:pPr marL="0" indent="0">
              <a:buNone/>
            </a:pPr>
            <a:r>
              <a:rPr lang="hu-HU" u="sng" dirty="0" smtClean="0"/>
              <a:t>Inicializálás:</a:t>
            </a:r>
            <a:r>
              <a:rPr lang="hu-HU" dirty="0" smtClean="0"/>
              <a:t>  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List&lt;típus&gt;();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03648" y="4653136"/>
            <a:ext cx="6192688" cy="158417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List&lt;int&gt; </a:t>
            </a:r>
            <a:r>
              <a:rPr lang="hu-HU" altLang="hu-HU" sz="2000" b="1" dirty="0" err="1" smtClean="0">
                <a:latin typeface="Arial Black" pitchFamily="34" charset="0"/>
              </a:rPr>
              <a:t>szamok</a:t>
            </a:r>
            <a:r>
              <a:rPr lang="hu-HU" altLang="hu-HU" sz="2000" b="1" dirty="0" smtClean="0">
                <a:latin typeface="Arial Black" pitchFamily="34" charset="0"/>
              </a:rPr>
              <a:t>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List&lt;int&gt;();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List&lt;</a:t>
            </a:r>
            <a:r>
              <a:rPr lang="hu-HU" altLang="hu-HU" sz="2000" b="1" dirty="0" err="1" smtClean="0">
                <a:latin typeface="Arial Black" pitchFamily="34" charset="0"/>
              </a:rPr>
              <a:t>string</a:t>
            </a:r>
            <a:r>
              <a:rPr lang="hu-HU" altLang="hu-HU" sz="2000" b="1" dirty="0" smtClean="0">
                <a:latin typeface="Arial Black" pitchFamily="34" charset="0"/>
              </a:rPr>
              <a:t>&gt; nevek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List&lt;</a:t>
            </a:r>
            <a:r>
              <a:rPr lang="hu-HU" altLang="hu-HU" sz="2000" b="1" dirty="0" err="1" smtClean="0">
                <a:latin typeface="Arial Black" pitchFamily="34" charset="0"/>
              </a:rPr>
              <a:t>string</a:t>
            </a:r>
            <a:r>
              <a:rPr lang="hu-HU" altLang="hu-HU" sz="2000" b="1" dirty="0" smtClean="0">
                <a:latin typeface="Arial Black" pitchFamily="34" charset="0"/>
              </a:rPr>
              <a:t>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List&lt;</a:t>
            </a:r>
            <a:r>
              <a:rPr lang="hu-HU" altLang="hu-HU" sz="2000" b="1" dirty="0" err="1" smtClean="0">
                <a:latin typeface="Arial Black" pitchFamily="34" charset="0"/>
              </a:rPr>
              <a:t>bool</a:t>
            </a:r>
            <a:r>
              <a:rPr lang="hu-HU" altLang="hu-HU" sz="2000" b="1" dirty="0" smtClean="0">
                <a:latin typeface="Arial Black" pitchFamily="34" charset="0"/>
              </a:rPr>
              <a:t>&gt; </a:t>
            </a:r>
            <a:r>
              <a:rPr lang="hu-HU" altLang="hu-HU" sz="2000" b="1" dirty="0" err="1" smtClean="0">
                <a:latin typeface="Arial Black" pitchFamily="34" charset="0"/>
              </a:rPr>
              <a:t>valaszok</a:t>
            </a:r>
            <a:r>
              <a:rPr lang="hu-HU" altLang="hu-HU" sz="2000" b="1" dirty="0" smtClean="0">
                <a:latin typeface="Arial Black" pitchFamily="34" charset="0"/>
              </a:rPr>
              <a:t>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List&lt;</a:t>
            </a:r>
            <a:r>
              <a:rPr lang="hu-HU" altLang="hu-HU" sz="2000" b="1" dirty="0" err="1" smtClean="0">
                <a:latin typeface="Arial Black" pitchFamily="34" charset="0"/>
              </a:rPr>
              <a:t>bool</a:t>
            </a:r>
            <a:r>
              <a:rPr lang="hu-HU" altLang="hu-HU" sz="2000" b="1" dirty="0" smtClean="0">
                <a:latin typeface="Arial Black" pitchFamily="34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86497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Listák</a:t>
            </a:r>
          </a:p>
        </p:txBody>
      </p:sp>
      <p:sp>
        <p:nvSpPr>
          <p:cNvPr id="7" name="Tartalom helye 2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/>
              <a:t>Méret </a:t>
            </a:r>
            <a:r>
              <a:rPr lang="hu-HU" u="sng" dirty="0" smtClean="0"/>
              <a:t>lekérdezése:</a:t>
            </a:r>
            <a:r>
              <a:rPr lang="hu-HU" dirty="0" smtClean="0"/>
              <a:t>      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var.Count</a:t>
            </a:r>
            <a:endParaRPr lang="hu-HU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smtClean="0"/>
              <a:t>Különbözik a tömbökétől: 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dirty="0" smtClean="0"/>
              <a:t> VS 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endParaRPr lang="hu-HU" sz="28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u="sng" dirty="0"/>
              <a:t>Elem </a:t>
            </a:r>
            <a:r>
              <a:rPr lang="hu-HU" u="sng" dirty="0" smtClean="0"/>
              <a:t>elérése:</a:t>
            </a:r>
            <a:r>
              <a:rPr lang="hu-HU" dirty="0" smtClean="0"/>
              <a:t>     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var[index]</a:t>
            </a:r>
          </a:p>
          <a:p>
            <a:r>
              <a:rPr lang="hu-HU" dirty="0" smtClean="0"/>
              <a:t>Ugyanaz, mint tömbök esetén.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7544" y="4149080"/>
            <a:ext cx="8238050" cy="158417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List&lt;</a:t>
            </a:r>
            <a:r>
              <a:rPr lang="hu-HU" altLang="hu-HU" sz="2000" b="1" dirty="0" err="1" smtClean="0">
                <a:latin typeface="Arial Black" pitchFamily="34" charset="0"/>
              </a:rPr>
              <a:t>string</a:t>
            </a:r>
            <a:r>
              <a:rPr lang="hu-HU" altLang="hu-HU" sz="2000" b="1" dirty="0" smtClean="0">
                <a:latin typeface="Arial Black" pitchFamily="34" charset="0"/>
              </a:rPr>
              <a:t>&gt; nevek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List&lt;</a:t>
            </a:r>
            <a:r>
              <a:rPr lang="hu-HU" altLang="hu-HU" sz="2000" b="1" dirty="0" err="1" smtClean="0">
                <a:latin typeface="Arial Black" pitchFamily="34" charset="0"/>
              </a:rPr>
              <a:t>string</a:t>
            </a:r>
            <a:r>
              <a:rPr lang="hu-HU" altLang="hu-HU" sz="2000" b="1" dirty="0" smtClean="0">
                <a:latin typeface="Arial Black" pitchFamily="34" charset="0"/>
              </a:rPr>
              <a:t>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</a:t>
            </a:r>
            <a:r>
              <a:rPr lang="hu-HU" altLang="hu-HU" sz="2000" b="1" dirty="0" smtClean="0">
                <a:latin typeface="Arial Black" pitchFamily="34" charset="0"/>
              </a:rPr>
              <a:t> (int i = 0; i &lt; </a:t>
            </a: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nevek.Count</a:t>
            </a:r>
            <a:r>
              <a:rPr lang="hu-HU" altLang="hu-HU" sz="2000" b="1" dirty="0" smtClean="0">
                <a:latin typeface="Arial Black" pitchFamily="34" charset="0"/>
              </a:rPr>
              <a:t>; </a:t>
            </a:r>
            <a:r>
              <a:rPr lang="hu-HU" altLang="hu-HU" sz="2000" b="1" dirty="0" err="1" smtClean="0">
                <a:latin typeface="Arial Black" pitchFamily="34" charset="0"/>
              </a:rPr>
              <a:t>i</a:t>
            </a:r>
            <a:r>
              <a:rPr lang="hu-HU" altLang="hu-HU" sz="2000" b="1" dirty="0" smtClean="0">
                <a:latin typeface="Arial Black" pitchFamily="34" charset="0"/>
              </a:rPr>
              <a:t>++)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nevek[i]</a:t>
            </a:r>
            <a:r>
              <a:rPr lang="hu-HU" altLang="hu-HU" sz="2000" b="1" dirty="0" smtClean="0">
                <a:latin typeface="Arial Black" pitchFamily="34" charset="0"/>
              </a:rPr>
              <a:t>);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67544" y="5877272"/>
            <a:ext cx="8238050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foreach</a:t>
            </a:r>
            <a:r>
              <a:rPr lang="hu-HU" altLang="hu-HU" sz="2000" b="1" dirty="0" smtClean="0">
                <a:latin typeface="Arial Black" pitchFamily="34" charset="0"/>
              </a:rPr>
              <a:t> (</a:t>
            </a:r>
            <a:r>
              <a:rPr lang="hu-HU" altLang="hu-HU" sz="2000" b="1" dirty="0" err="1" smtClean="0">
                <a:latin typeface="Arial Black" pitchFamily="34" charset="0"/>
              </a:rPr>
              <a:t>string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nev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in</a:t>
            </a:r>
            <a:r>
              <a:rPr lang="hu-HU" altLang="hu-HU" sz="2000" b="1" dirty="0" smtClean="0">
                <a:latin typeface="Arial Black" pitchFamily="34" charset="0"/>
              </a:rPr>
              <a:t> nevek)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</a:t>
            </a:r>
            <a:r>
              <a:rPr lang="hu-HU" altLang="hu-HU" sz="2000" b="1" dirty="0" err="1" smtClean="0">
                <a:latin typeface="Arial Black" pitchFamily="34" charset="0"/>
              </a:rPr>
              <a:t>nev</a:t>
            </a:r>
            <a:r>
              <a:rPr lang="hu-HU" altLang="hu-HU" sz="2000" b="1" dirty="0" smtClean="0">
                <a:latin typeface="Arial Black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4422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Tömb és 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tömb és lista </a:t>
            </a:r>
            <a:r>
              <a:rPr lang="hu-HU" b="1" dirty="0" smtClean="0"/>
              <a:t>összetett adattípus</a:t>
            </a:r>
            <a:r>
              <a:rPr lang="hu-HU" dirty="0" smtClean="0"/>
              <a:t>: elemeket tartalmaz (akár többet is).</a:t>
            </a:r>
          </a:p>
          <a:p>
            <a:r>
              <a:rPr lang="hu-HU" b="1" dirty="0" smtClean="0"/>
              <a:t>Homogén</a:t>
            </a:r>
            <a:r>
              <a:rPr lang="hu-HU" dirty="0" smtClean="0"/>
              <a:t>: Minden elemének ugyanaz a típusa.</a:t>
            </a:r>
          </a:p>
          <a:p>
            <a:r>
              <a:rPr lang="hu-HU" b="1" smtClean="0"/>
              <a:t>Tetszőleges </a:t>
            </a:r>
            <a:r>
              <a:rPr lang="hu-HU" b="1" dirty="0" smtClean="0"/>
              <a:t>elérésű</a:t>
            </a:r>
            <a:r>
              <a:rPr lang="hu-HU" dirty="0" smtClean="0"/>
              <a:t>: Minden elemet közvetlenül el tudsz érni, konstans időben.</a:t>
            </a:r>
          </a:p>
          <a:p>
            <a:pPr lvl="1"/>
            <a:r>
              <a:rPr lang="hu-HU" dirty="0" smtClean="0"/>
              <a:t>ellentétben a szekvenciális eléréssel</a:t>
            </a:r>
          </a:p>
          <a:p>
            <a:r>
              <a:rPr lang="hu-HU" b="1" dirty="0" smtClean="0"/>
              <a:t>Folytonos</a:t>
            </a:r>
            <a:r>
              <a:rPr lang="hu-HU" dirty="0" smtClean="0"/>
              <a:t>: Az elemek folytonos memóriaterületen tárolódnak.</a:t>
            </a:r>
          </a:p>
        </p:txBody>
      </p:sp>
    </p:spTree>
    <p:extLst>
      <p:ext uri="{BB962C8B-B14F-4D97-AF65-F5344CB8AC3E}">
        <p14:creationId xmlns:p14="http://schemas.microsoft.com/office/powerpoint/2010/main" val="1953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u="sng" dirty="0" smtClean="0"/>
              <a:t>Új elem hozzáadása:</a:t>
            </a:r>
            <a:r>
              <a:rPr lang="hu-HU" dirty="0" smtClean="0"/>
              <a:t>        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var.Add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(érték)</a:t>
            </a:r>
          </a:p>
          <a:p>
            <a:pPr marL="0" indent="0">
              <a:buNone/>
            </a:pPr>
            <a:endParaRPr lang="hu-HU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u="sng" dirty="0" smtClean="0"/>
              <a:t>Új elem beszúrása adott index-re:</a:t>
            </a:r>
          </a:p>
          <a:p>
            <a:pPr marL="0" indent="0" algn="r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var.Insert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(index,érték)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u="sng" dirty="0" smtClean="0"/>
              <a:t>Elem törlése adott </a:t>
            </a:r>
            <a:r>
              <a:rPr lang="hu-HU" u="sng" dirty="0" err="1" smtClean="0"/>
              <a:t>index-ről</a:t>
            </a:r>
            <a:r>
              <a:rPr lang="hu-HU" u="sng" dirty="0" smtClean="0"/>
              <a:t>:</a:t>
            </a:r>
            <a:r>
              <a:rPr lang="hu-HU" dirty="0" smtClean="0"/>
              <a:t>       </a:t>
            </a:r>
          </a:p>
          <a:p>
            <a:pPr marL="0" indent="0" algn="r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var.RemoveAt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u="sng" dirty="0" smtClean="0"/>
          </a:p>
          <a:p>
            <a:pPr marL="0" indent="0">
              <a:buNone/>
            </a:pPr>
            <a:r>
              <a:rPr lang="hu-HU" u="sng" dirty="0" smtClean="0"/>
              <a:t>Elem törlése:</a:t>
            </a:r>
            <a:r>
              <a:rPr lang="hu-HU" dirty="0" smtClean="0"/>
              <a:t>       </a:t>
            </a:r>
            <a:endParaRPr lang="hu-HU" dirty="0"/>
          </a:p>
          <a:p>
            <a:pPr marL="0" indent="0" algn="r">
              <a:buNone/>
            </a:pP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var.Remove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(érték)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1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Listaelemek inicializálása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hu-HU" dirty="0" err="1"/>
              <a:t>Uncsi</a:t>
            </a:r>
            <a:r>
              <a:rPr lang="hu-HU" dirty="0"/>
              <a:t>. Helyette: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1412776"/>
            <a:ext cx="8238050" cy="22322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List&lt;int&gt; </a:t>
            </a:r>
            <a:r>
              <a:rPr lang="hu-HU" altLang="hu-HU" sz="2000" b="1" dirty="0">
                <a:latin typeface="Arial Black" pitchFamily="34" charset="0"/>
              </a:rPr>
              <a:t>l</a:t>
            </a:r>
            <a:r>
              <a:rPr lang="hu-HU" altLang="hu-HU" sz="2000" b="1" dirty="0" smtClean="0">
                <a:latin typeface="Arial Black" pitchFamily="34" charset="0"/>
              </a:rPr>
              <a:t>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List&lt;int&gt;();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l.Add</a:t>
            </a:r>
            <a:r>
              <a:rPr lang="hu-HU" altLang="hu-HU" sz="2000" b="1" dirty="0" smtClean="0">
                <a:latin typeface="Arial Black" pitchFamily="34" charset="0"/>
              </a:rPr>
              <a:t>(8);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l.Add</a:t>
            </a:r>
            <a:r>
              <a:rPr lang="hu-HU" altLang="hu-HU" sz="2000" b="1" dirty="0" smtClean="0">
                <a:latin typeface="Arial Black" pitchFamily="34" charset="0"/>
              </a:rPr>
              <a:t>(-2);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l.Add</a:t>
            </a:r>
            <a:r>
              <a:rPr lang="hu-HU" altLang="hu-HU" sz="2000" b="1" dirty="0" smtClean="0">
                <a:latin typeface="Arial Black" pitchFamily="34" charset="0"/>
              </a:rPr>
              <a:t>(143);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7544" y="4725144"/>
            <a:ext cx="823805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List&lt;int&gt; l = </a:t>
            </a:r>
            <a:r>
              <a:rPr lang="hu-HU" altLang="hu-HU" sz="2000" b="1" dirty="0" err="1">
                <a:latin typeface="Arial Black" pitchFamily="34" charset="0"/>
              </a:rPr>
              <a:t>new</a:t>
            </a:r>
            <a:r>
              <a:rPr lang="hu-HU" altLang="hu-HU" sz="2000" b="1" dirty="0">
                <a:latin typeface="Arial Black" pitchFamily="34" charset="0"/>
              </a:rPr>
              <a:t> List&lt;int&gt;()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{8, -2, …, 143}</a:t>
            </a:r>
            <a:r>
              <a:rPr lang="hu-HU" altLang="hu-HU" sz="2000" b="1" dirty="0" smtClean="0">
                <a:latin typeface="Arial Black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717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Tömbök VS Listák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Mikor használjunk tömböt:</a:t>
            </a:r>
          </a:p>
          <a:p>
            <a:r>
              <a:rPr lang="hu-HU" dirty="0" smtClean="0"/>
              <a:t>ha az elemszám ismert inicializálás előtt</a:t>
            </a:r>
          </a:p>
          <a:p>
            <a:pPr lvl="1"/>
            <a:r>
              <a:rPr lang="hu-HU" dirty="0" smtClean="0"/>
              <a:t>pl. a méret </a:t>
            </a:r>
            <a:r>
              <a:rPr lang="hu-HU" dirty="0" err="1" smtClean="0"/>
              <a:t>literálként</a:t>
            </a:r>
            <a:r>
              <a:rPr lang="hu-HU" dirty="0" smtClean="0"/>
              <a:t> a forráskódban van</a:t>
            </a:r>
          </a:p>
          <a:p>
            <a:pPr lvl="1"/>
            <a:r>
              <a:rPr lang="hu-HU" dirty="0" smtClean="0"/>
              <a:t>pl</a:t>
            </a:r>
            <a:r>
              <a:rPr lang="hu-HU" dirty="0"/>
              <a:t>.</a:t>
            </a:r>
            <a:r>
              <a:rPr lang="hu-HU" dirty="0" smtClean="0"/>
              <a:t> a méretet a </a:t>
            </a:r>
            <a:r>
              <a:rPr lang="hu-HU" dirty="0" err="1" smtClean="0"/>
              <a:t>user</a:t>
            </a:r>
            <a:r>
              <a:rPr lang="hu-HU" dirty="0" smtClean="0"/>
              <a:t> írja be</a:t>
            </a:r>
          </a:p>
          <a:p>
            <a:pPr marL="0" indent="0">
              <a:buNone/>
            </a:pPr>
            <a:r>
              <a:rPr lang="hu-HU" u="sng" dirty="0" smtClean="0"/>
              <a:t>Mikor használjunk listát:</a:t>
            </a:r>
          </a:p>
          <a:p>
            <a:r>
              <a:rPr lang="hu-HU" dirty="0" smtClean="0"/>
              <a:t>ha az elemszám előre nem ismert</a:t>
            </a:r>
          </a:p>
          <a:p>
            <a:pPr lvl="1"/>
            <a:r>
              <a:rPr lang="hu-HU" dirty="0" smtClean="0"/>
              <a:t>pl. az elemeket egy „végértékig” olvassuk be</a:t>
            </a:r>
          </a:p>
          <a:p>
            <a:pPr lvl="1"/>
            <a:r>
              <a:rPr lang="hu-HU" dirty="0" smtClean="0"/>
              <a:t>pl. az elemeket a </a:t>
            </a:r>
            <a:r>
              <a:rPr lang="hu-HU" dirty="0" err="1" smtClean="0"/>
              <a:t>stream</a:t>
            </a:r>
            <a:r>
              <a:rPr lang="hu-HU" dirty="0" smtClean="0"/>
              <a:t> végéig olvassuk be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142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Mikor használjunk listát?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844824"/>
            <a:ext cx="8238050" cy="48245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List&lt;int&gt; l = </a:t>
            </a:r>
            <a:r>
              <a:rPr lang="hu-HU" altLang="hu-HU" sz="2000" b="1" dirty="0" err="1">
                <a:latin typeface="Arial Black" pitchFamily="34" charset="0"/>
              </a:rPr>
              <a:t>new</a:t>
            </a:r>
            <a:r>
              <a:rPr lang="hu-HU" altLang="hu-HU" sz="2000" b="1" dirty="0">
                <a:latin typeface="Arial Black" pitchFamily="34" charset="0"/>
              </a:rPr>
              <a:t> List&lt;int&gt;();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Console.Write</a:t>
            </a:r>
            <a:r>
              <a:rPr lang="hu-HU" altLang="hu-HU" sz="2000" b="1" dirty="0" smtClean="0">
                <a:latin typeface="Arial Black" pitchFamily="34" charset="0"/>
              </a:rPr>
              <a:t>(„Írd be a végértéket: ");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 </a:t>
            </a:r>
            <a:r>
              <a:rPr lang="hu-HU" altLang="hu-HU" sz="2000" b="1" dirty="0" err="1" smtClean="0">
                <a:latin typeface="Arial Black" pitchFamily="34" charset="0"/>
              </a:rPr>
              <a:t>endValue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>
                <a:latin typeface="Arial Black" pitchFamily="34" charset="0"/>
              </a:rPr>
              <a:t>= </a:t>
            </a:r>
            <a:r>
              <a:rPr lang="hu-HU" altLang="hu-HU" sz="2000" b="1" dirty="0" err="1">
                <a:latin typeface="Arial Black" pitchFamily="34" charset="0"/>
              </a:rPr>
              <a:t>int.Parse</a:t>
            </a:r>
            <a:r>
              <a:rPr lang="hu-HU" altLang="hu-HU" sz="2000" b="1" dirty="0">
                <a:latin typeface="Arial Black" pitchFamily="34" charset="0"/>
              </a:rPr>
              <a:t>( </a:t>
            </a:r>
            <a:r>
              <a:rPr lang="hu-HU" altLang="hu-HU" sz="2000" b="1" dirty="0" err="1">
                <a:latin typeface="Arial Black" pitchFamily="34" charset="0"/>
              </a:rPr>
              <a:t>Console.ReadLine</a:t>
            </a:r>
            <a:r>
              <a:rPr lang="hu-HU" altLang="hu-HU" sz="2000" b="1" dirty="0">
                <a:latin typeface="Arial Black" pitchFamily="34" charset="0"/>
              </a:rPr>
              <a:t>() 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while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>
                <a:latin typeface="Arial Black" pitchFamily="34" charset="0"/>
              </a:rPr>
              <a:t>(</a:t>
            </a:r>
            <a:r>
              <a:rPr lang="hu-HU" altLang="hu-HU" sz="2000" b="1" dirty="0" err="1">
                <a:latin typeface="Arial Black" pitchFamily="34" charset="0"/>
              </a:rPr>
              <a:t>true</a:t>
            </a:r>
            <a:r>
              <a:rPr lang="hu-HU" altLang="hu-HU" sz="2000" b="1" dirty="0" smtClean="0">
                <a:latin typeface="Arial Black" pitchFamily="34" charset="0"/>
              </a:rPr>
              <a:t>) {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   </a:t>
            </a:r>
            <a:r>
              <a:rPr lang="hu-HU" altLang="hu-HU" sz="2000" b="1" dirty="0" err="1">
                <a:latin typeface="Arial Black" pitchFamily="34" charset="0"/>
              </a:rPr>
              <a:t>Console.Write</a:t>
            </a:r>
            <a:r>
              <a:rPr lang="hu-HU" altLang="hu-HU" sz="2000" b="1" dirty="0" smtClean="0">
                <a:latin typeface="Arial Black" pitchFamily="34" charset="0"/>
              </a:rPr>
              <a:t>(„Írd be a következő elemet: ");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   int x = </a:t>
            </a:r>
            <a:r>
              <a:rPr lang="hu-HU" altLang="hu-HU" sz="2000" b="1" dirty="0" err="1">
                <a:latin typeface="Arial Black" pitchFamily="34" charset="0"/>
              </a:rPr>
              <a:t>int.Parse</a:t>
            </a:r>
            <a:r>
              <a:rPr lang="hu-HU" altLang="hu-HU" sz="2000" b="1" dirty="0">
                <a:latin typeface="Arial Black" pitchFamily="34" charset="0"/>
              </a:rPr>
              <a:t>( </a:t>
            </a:r>
            <a:r>
              <a:rPr lang="hu-HU" altLang="hu-HU" sz="2000" b="1" dirty="0" err="1">
                <a:latin typeface="Arial Black" pitchFamily="34" charset="0"/>
              </a:rPr>
              <a:t>Console.ReadLine</a:t>
            </a:r>
            <a:r>
              <a:rPr lang="hu-HU" altLang="hu-HU" sz="2000" b="1" dirty="0">
                <a:latin typeface="Arial Black" pitchFamily="34" charset="0"/>
              </a:rPr>
              <a:t>() </a:t>
            </a:r>
            <a:r>
              <a:rPr lang="hu-HU" altLang="hu-HU" sz="2000" b="1" dirty="0" smtClean="0">
                <a:latin typeface="Arial Black" pitchFamily="34" charset="0"/>
              </a:rPr>
              <a:t>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 </a:t>
            </a:r>
            <a:r>
              <a:rPr lang="hu-HU" altLang="hu-HU" sz="2000" b="1" dirty="0" err="1" smtClean="0">
                <a:latin typeface="Arial Black" pitchFamily="34" charset="0"/>
              </a:rPr>
              <a:t>if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>
                <a:latin typeface="Arial Black" pitchFamily="34" charset="0"/>
              </a:rPr>
              <a:t>(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x == </a:t>
            </a: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endValue</a:t>
            </a:r>
            <a:r>
              <a:rPr lang="hu-HU" altLang="hu-HU" sz="2000" b="1" dirty="0" smtClean="0">
                <a:latin typeface="Arial Black" pitchFamily="34" charset="0"/>
              </a:rPr>
              <a:t>) </a:t>
            </a:r>
            <a:r>
              <a:rPr lang="hu-HU" altLang="hu-HU" sz="2000" b="1" dirty="0" err="1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 </a:t>
            </a:r>
            <a:r>
              <a:rPr lang="hu-HU" altLang="hu-HU" sz="2000" b="1" dirty="0" err="1" smtClean="0">
                <a:latin typeface="Arial Black" pitchFamily="34" charset="0"/>
              </a:rPr>
              <a:t>l.Add</a:t>
            </a:r>
            <a:r>
              <a:rPr lang="hu-HU" altLang="hu-HU" sz="2000" b="1" dirty="0">
                <a:latin typeface="Arial Black" pitchFamily="34" charset="0"/>
              </a:rPr>
              <a:t>( x 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27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használjunk listát?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800200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 smtClean="0"/>
              <a:t>StreamReader</a:t>
            </a:r>
            <a:r>
              <a:rPr lang="hu-HU" dirty="0" smtClean="0"/>
              <a:t>: A BCL </a:t>
            </a:r>
            <a:r>
              <a:rPr lang="hu-HU" smtClean="0"/>
              <a:t>egy osztálya </a:t>
            </a:r>
            <a:r>
              <a:rPr lang="hu-HU" dirty="0" err="1" smtClean="0"/>
              <a:t>stream</a:t>
            </a:r>
            <a:r>
              <a:rPr lang="hu-HU" dirty="0" smtClean="0"/>
              <a:t> olvasására, pl. fájlból olvasásra.</a:t>
            </a:r>
          </a:p>
          <a:p>
            <a:pPr marL="0" indent="0">
              <a:buNone/>
            </a:pPr>
            <a:r>
              <a:rPr lang="hu-HU" dirty="0" smtClean="0"/>
              <a:t>Erről később még tanulunk.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628800"/>
            <a:ext cx="8238050" cy="30243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List&lt;int&gt; l = </a:t>
            </a:r>
            <a:r>
              <a:rPr lang="hu-HU" altLang="hu-HU" sz="2000" b="1" dirty="0" err="1">
                <a:latin typeface="Arial Black" pitchFamily="34" charset="0"/>
              </a:rPr>
              <a:t>new</a:t>
            </a:r>
            <a:r>
              <a:rPr lang="hu-HU" altLang="hu-HU" sz="2000" b="1" dirty="0">
                <a:latin typeface="Arial Black" pitchFamily="34" charset="0"/>
              </a:rPr>
              <a:t> List&lt;int&gt;();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StreamReader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stream</a:t>
            </a:r>
            <a:r>
              <a:rPr lang="hu-HU" altLang="hu-HU" sz="2000" b="1" dirty="0" smtClean="0">
                <a:latin typeface="Arial Black" pitchFamily="34" charset="0"/>
              </a:rPr>
              <a:t>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StreamReader</a:t>
            </a:r>
            <a:r>
              <a:rPr lang="hu-HU" altLang="hu-HU" sz="2000" b="1" dirty="0" smtClean="0">
                <a:latin typeface="Arial Black" pitchFamily="34" charset="0"/>
              </a:rPr>
              <a:t>(…);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while</a:t>
            </a:r>
            <a:r>
              <a:rPr lang="hu-HU" altLang="hu-HU" sz="2000" b="1" dirty="0" smtClean="0">
                <a:latin typeface="Arial Black" pitchFamily="34" charset="0"/>
              </a:rPr>
              <a:t> (!</a:t>
            </a:r>
            <a:r>
              <a:rPr lang="hu-HU" altLang="hu-HU" sz="2000" b="1" dirty="0" err="1" smtClean="0">
                <a:latin typeface="Arial Black" pitchFamily="34" charset="0"/>
              </a:rPr>
              <a:t>stream.EndOfStream</a:t>
            </a:r>
            <a:r>
              <a:rPr lang="hu-HU" altLang="hu-HU" sz="2000" b="1" dirty="0" smtClean="0">
                <a:latin typeface="Arial Black" pitchFamily="34" charset="0"/>
              </a:rPr>
              <a:t>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latin typeface="Arial Black" pitchFamily="34" charset="0"/>
              </a:rPr>
              <a:t>l.Add</a:t>
            </a:r>
            <a:r>
              <a:rPr lang="hu-HU" altLang="hu-HU" sz="2000" b="1" dirty="0" smtClean="0">
                <a:latin typeface="Arial Black" pitchFamily="34" charset="0"/>
              </a:rPr>
              <a:t>( </a:t>
            </a:r>
            <a:r>
              <a:rPr lang="hu-HU" altLang="hu-HU" sz="2000" b="1" dirty="0" err="1" smtClean="0">
                <a:latin typeface="Arial Black" pitchFamily="34" charset="0"/>
              </a:rPr>
              <a:t>int.Parse</a:t>
            </a:r>
            <a:r>
              <a:rPr lang="hu-HU" altLang="hu-HU" sz="2000" b="1" dirty="0" smtClean="0">
                <a:latin typeface="Arial Black" pitchFamily="34" charset="0"/>
              </a:rPr>
              <a:t>(</a:t>
            </a:r>
            <a:r>
              <a:rPr lang="hu-HU" altLang="hu-HU" sz="2000" b="1" dirty="0" err="1" smtClean="0">
                <a:latin typeface="Arial Black" pitchFamily="34" charset="0"/>
              </a:rPr>
              <a:t>stream.ReadLine</a:t>
            </a:r>
            <a:r>
              <a:rPr lang="hu-HU" altLang="hu-HU" sz="2000" b="1" dirty="0" smtClean="0">
                <a:latin typeface="Arial Black" pitchFamily="34" charset="0"/>
              </a:rPr>
              <a:t>()) );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Tömb VS 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Tömb:</a:t>
            </a:r>
          </a:p>
          <a:p>
            <a:r>
              <a:rPr lang="hu-HU" b="1" dirty="0" smtClean="0"/>
              <a:t>Statikus</a:t>
            </a:r>
            <a:r>
              <a:rPr lang="hu-HU" dirty="0" smtClean="0"/>
              <a:t>: A hosszát előre kell deklarálni.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 smtClean="0"/>
              <a:t>Lista:</a:t>
            </a:r>
          </a:p>
          <a:p>
            <a:r>
              <a:rPr lang="hu-HU" b="1" dirty="0" smtClean="0"/>
              <a:t>Dinamikus</a:t>
            </a:r>
            <a:r>
              <a:rPr lang="hu-HU" dirty="0" smtClean="0"/>
              <a:t>: Igény szerint nőhet/zsugorodhat.</a:t>
            </a:r>
          </a:p>
          <a:p>
            <a:pPr lvl="1"/>
            <a:r>
              <a:rPr lang="hu-HU" dirty="0" smtClean="0"/>
              <a:t>Elemeket tudsz hozzáadni.</a:t>
            </a:r>
          </a:p>
          <a:p>
            <a:pPr lvl="1"/>
            <a:r>
              <a:rPr lang="hu-HU" dirty="0" smtClean="0"/>
              <a:t>Elemeket tudsz törölni.</a:t>
            </a:r>
          </a:p>
        </p:txBody>
      </p:sp>
    </p:spTree>
    <p:extLst>
      <p:ext uri="{BB962C8B-B14F-4D97-AF65-F5344CB8AC3E}">
        <p14:creationId xmlns:p14="http://schemas.microsoft.com/office/powerpoint/2010/main" val="17420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Tömbök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11807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u="sng" dirty="0" smtClean="0"/>
              <a:t>Deklaráció:</a:t>
            </a:r>
            <a:r>
              <a:rPr lang="hu-HU" dirty="0" smtClean="0"/>
              <a:t>     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típus[] var;</a:t>
            </a:r>
          </a:p>
          <a:p>
            <a:pPr marL="0" indent="0">
              <a:buNone/>
            </a:pPr>
            <a:r>
              <a:rPr lang="hu-HU" u="sng" dirty="0" smtClean="0"/>
              <a:t>Inicializálás:</a:t>
            </a:r>
            <a:r>
              <a:rPr lang="hu-HU" dirty="0" smtClean="0"/>
              <a:t>    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=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típus[méret];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2780928"/>
            <a:ext cx="5623520" cy="158417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int[] </a:t>
            </a:r>
            <a:r>
              <a:rPr lang="hu-HU" altLang="hu-HU" sz="2000" b="1" dirty="0" err="1" smtClean="0">
                <a:latin typeface="Arial Black" pitchFamily="34" charset="0"/>
              </a:rPr>
              <a:t>nums</a:t>
            </a:r>
            <a:r>
              <a:rPr lang="hu-HU" altLang="hu-HU" sz="2000" b="1" dirty="0" smtClean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nums</a:t>
            </a:r>
            <a:r>
              <a:rPr lang="hu-HU" altLang="hu-HU" sz="2000" b="1" dirty="0" smtClean="0">
                <a:latin typeface="Arial Black" pitchFamily="34" charset="0"/>
              </a:rPr>
              <a:t>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int[20];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string</a:t>
            </a:r>
            <a:r>
              <a:rPr lang="hu-HU" altLang="hu-HU" sz="2000" b="1" dirty="0" smtClean="0">
                <a:latin typeface="Arial Black" pitchFamily="34" charset="0"/>
              </a:rPr>
              <a:t>[] </a:t>
            </a:r>
            <a:r>
              <a:rPr lang="hu-HU" altLang="hu-HU" sz="2000" b="1" dirty="0" err="1" smtClean="0">
                <a:latin typeface="Arial Black" pitchFamily="34" charset="0"/>
              </a:rPr>
              <a:t>texts</a:t>
            </a:r>
            <a:r>
              <a:rPr lang="hu-HU" altLang="hu-HU" sz="2000" b="1" dirty="0" smtClean="0">
                <a:latin typeface="Arial Black" pitchFamily="34" charset="0"/>
              </a:rPr>
              <a:t> 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string</a:t>
            </a:r>
            <a:r>
              <a:rPr lang="hu-HU" altLang="hu-HU" sz="2000" b="1" dirty="0" smtClean="0">
                <a:latin typeface="Arial Black" pitchFamily="34" charset="0"/>
              </a:rPr>
              <a:t>[10]; 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446856" y="5373216"/>
            <a:ext cx="8229600" cy="129614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(„Írd be az elemek számát!”);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ushort</a:t>
            </a:r>
            <a:r>
              <a:rPr lang="hu-HU" altLang="hu-HU" sz="2000" b="1" dirty="0" smtClean="0">
                <a:latin typeface="Arial Black" pitchFamily="34" charset="0"/>
              </a:rPr>
              <a:t> n = </a:t>
            </a:r>
            <a:r>
              <a:rPr lang="hu-HU" altLang="hu-HU" sz="2000" b="1" dirty="0" err="1" smtClean="0">
                <a:latin typeface="Arial Black" pitchFamily="34" charset="0"/>
              </a:rPr>
              <a:t>ushort.Parse</a:t>
            </a:r>
            <a:r>
              <a:rPr lang="hu-HU" altLang="hu-HU" sz="2000" b="1" dirty="0" smtClean="0">
                <a:latin typeface="Arial Black" pitchFamily="34" charset="0"/>
              </a:rPr>
              <a:t>(</a:t>
            </a:r>
            <a:r>
              <a:rPr lang="hu-HU" altLang="hu-HU" sz="2000" b="1" dirty="0" err="1" smtClean="0">
                <a:latin typeface="Arial Black" pitchFamily="34" charset="0"/>
              </a:rPr>
              <a:t>Console.ReadLine</a:t>
            </a:r>
            <a:r>
              <a:rPr lang="hu-HU" altLang="hu-HU" sz="2000" b="1" dirty="0" smtClean="0">
                <a:latin typeface="Arial Black" pitchFamily="34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[] </a:t>
            </a:r>
            <a:r>
              <a:rPr lang="hu-HU" altLang="hu-HU" sz="2000" b="1" dirty="0" err="1" smtClean="0">
                <a:latin typeface="Arial Black" pitchFamily="34" charset="0"/>
              </a:rPr>
              <a:t>nums</a:t>
            </a: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 smtClean="0">
                <a:latin typeface="Arial Black" pitchFamily="34" charset="0"/>
              </a:rPr>
              <a:t>= </a:t>
            </a:r>
            <a:r>
              <a:rPr lang="hu-HU" altLang="hu-HU" sz="2000" b="1" dirty="0" err="1" smtClean="0">
                <a:latin typeface="Arial Black" pitchFamily="34" charset="0"/>
              </a:rPr>
              <a:t>new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[n];</a:t>
            </a:r>
          </a:p>
        </p:txBody>
      </p:sp>
      <p:sp>
        <p:nvSpPr>
          <p:cNvPr id="25" name="Tartalom helye 2"/>
          <p:cNvSpPr txBox="1">
            <a:spLocks/>
          </p:cNvSpPr>
          <p:nvPr/>
        </p:nvSpPr>
        <p:spPr>
          <a:xfrm>
            <a:off x="446856" y="4552528"/>
            <a:ext cx="8229600" cy="6766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A tömb mérete futási időben megadható: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05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Tömbök</a:t>
            </a:r>
            <a:endParaRPr lang="hu-HU" dirty="0"/>
          </a:p>
        </p:txBody>
      </p:sp>
      <p:sp>
        <p:nvSpPr>
          <p:cNvPr id="24" name="Tartalom helye 2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/>
          <a:lstStyle/>
          <a:p>
            <a:pPr marL="0" indent="0">
              <a:buNone/>
            </a:pPr>
            <a:r>
              <a:rPr lang="hu-HU" u="sng" dirty="0" smtClean="0"/>
              <a:t>Méret lekérdezése:</a:t>
            </a:r>
            <a:r>
              <a:rPr lang="hu-HU" dirty="0" smtClean="0"/>
              <a:t>      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var.Length</a:t>
            </a:r>
            <a:endParaRPr lang="hu-HU" b="1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u="sng" dirty="0" smtClean="0"/>
              <a:t>Elem elérése:</a:t>
            </a:r>
            <a:r>
              <a:rPr lang="hu-HU" dirty="0" smtClean="0"/>
              <a:t>      </a:t>
            </a:r>
            <a:r>
              <a:rPr lang="hu-H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var[index]</a:t>
            </a:r>
          </a:p>
          <a:p>
            <a:r>
              <a:rPr lang="hu-HU" dirty="0" smtClean="0"/>
              <a:t>Az index 0-tól indul.</a:t>
            </a:r>
          </a:p>
          <a:p>
            <a:r>
              <a:rPr lang="hu-HU" dirty="0" smtClean="0"/>
              <a:t>Ezért a legnagyobb index: Length-1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46856" y="4437112"/>
            <a:ext cx="8229600" cy="65333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u="sng" dirty="0" smtClean="0"/>
              <a:t>A memóriában:</a:t>
            </a:r>
            <a:endParaRPr lang="hu-HU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179513" y="5205720"/>
            <a:ext cx="8496943" cy="1535648"/>
            <a:chOff x="179513" y="4869160"/>
            <a:chExt cx="8496943" cy="1535648"/>
          </a:xfrm>
        </p:grpSpPr>
        <p:sp>
          <p:nvSpPr>
            <p:cNvPr id="7" name="Rectangle 19"/>
            <p:cNvSpPr>
              <a:spLocks noChangeArrowheads="1"/>
            </p:cNvSpPr>
            <p:nvPr/>
          </p:nvSpPr>
          <p:spPr bwMode="auto">
            <a:xfrm>
              <a:off x="2051720" y="4869160"/>
              <a:ext cx="6408738" cy="792163"/>
            </a:xfrm>
            <a:prstGeom prst="rect">
              <a:avLst/>
            </a:prstGeom>
            <a:gradFill rotWithShape="1">
              <a:gsLst>
                <a:gs pos="0">
                  <a:srgbClr val="5744E4"/>
                </a:gs>
                <a:gs pos="100000">
                  <a:srgbClr val="7B7BF1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hu-HU" altLang="hu-HU" sz="2400" b="1">
                <a:latin typeface="Courier New" pitchFamily="49" charset="0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2269208" y="5013623"/>
              <a:ext cx="649287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/>
                <a:t>2</a:t>
              </a:r>
              <a:endParaRPr lang="hu-HU" altLang="hu-HU" sz="2400" b="1" dirty="0"/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2988345" y="5013623"/>
              <a:ext cx="649288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/>
                <a:t>-8</a:t>
              </a:r>
              <a:endParaRPr lang="hu-HU" altLang="hu-HU" sz="2400" b="1" dirty="0"/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3709070" y="5013623"/>
              <a:ext cx="649288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/>
                <a:t>20</a:t>
              </a:r>
              <a:endParaRPr lang="hu-HU" altLang="hu-HU" sz="2400" b="1" dirty="0"/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4428208" y="5013623"/>
              <a:ext cx="649287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/>
                <a:t>4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7380958" y="5012035"/>
              <a:ext cx="649287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/>
                <a:t>-17</a:t>
              </a:r>
              <a:endParaRPr lang="hu-HU" altLang="hu-HU" sz="2400" b="1" dirty="0"/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179513" y="5049341"/>
              <a:ext cx="1008112" cy="43180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000" b="1" dirty="0" err="1" smtClean="0">
                  <a:latin typeface="Arial Black" pitchFamily="34" charset="0"/>
                </a:rPr>
                <a:t>nums</a:t>
              </a:r>
              <a:endParaRPr lang="hu-HU" altLang="hu-HU" sz="2000" b="1" dirty="0">
                <a:latin typeface="Arial Black" pitchFamily="34" charset="0"/>
              </a:endParaRPr>
            </a:p>
          </p:txBody>
        </p:sp>
        <p:sp>
          <p:nvSpPr>
            <p:cNvPr id="14" name="Freeform 29"/>
            <p:cNvSpPr>
              <a:spLocks/>
            </p:cNvSpPr>
            <p:nvPr/>
          </p:nvSpPr>
          <p:spPr bwMode="auto">
            <a:xfrm flipH="1" flipV="1">
              <a:off x="1187624" y="5265240"/>
              <a:ext cx="720079" cy="45719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1059979" y="6021288"/>
              <a:ext cx="1125773" cy="369332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43ED27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b="1" i="1" dirty="0" err="1" smtClean="0"/>
                <a:t>nums</a:t>
              </a:r>
              <a:r>
                <a:rPr lang="hu-HU" altLang="hu-HU" b="1" i="1" dirty="0" smtClean="0"/>
                <a:t>[0</a:t>
              </a:r>
              <a:r>
                <a:rPr lang="hu-HU" altLang="hu-HU" b="1" i="1" dirty="0"/>
                <a:t>]</a:t>
              </a:r>
              <a:endParaRPr lang="hu-HU" altLang="hu-HU" i="1" dirty="0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 flipH="1">
              <a:off x="1815629" y="5481140"/>
              <a:ext cx="740246" cy="468139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456438" y="6035476"/>
              <a:ext cx="1181195" cy="369332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43ED27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b="1" i="1" dirty="0" err="1" smtClean="0"/>
                <a:t>nums</a:t>
              </a:r>
              <a:r>
                <a:rPr lang="hu-HU" altLang="hu-HU" b="1" i="1" dirty="0" smtClean="0"/>
                <a:t>[1]</a:t>
              </a:r>
              <a:endParaRPr lang="hu-HU" altLang="hu-HU" i="1" dirty="0"/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 flipH="1">
              <a:off x="3047036" y="5495328"/>
              <a:ext cx="265954" cy="540148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837610" y="6021288"/>
              <a:ext cx="1181195" cy="369332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43ED27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b="1" i="1" dirty="0" err="1" smtClean="0"/>
                <a:t>nums</a:t>
              </a:r>
              <a:r>
                <a:rPr lang="hu-HU" altLang="hu-HU" b="1" i="1" dirty="0" smtClean="0"/>
                <a:t>[2]</a:t>
              </a:r>
              <a:endParaRPr lang="hu-HU" altLang="hu-HU" i="1" dirty="0"/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4033714" y="5495328"/>
              <a:ext cx="469726" cy="453951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6084168" y="6021288"/>
              <a:ext cx="2592288" cy="369332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43ED27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b="1" i="1" dirty="0" err="1" smtClean="0"/>
                <a:t>nums</a:t>
              </a:r>
              <a:r>
                <a:rPr lang="hu-HU" altLang="hu-HU" b="1" i="1" dirty="0" smtClean="0"/>
                <a:t>[nums.Length-1]</a:t>
              </a:r>
              <a:endParaRPr lang="hu-HU" altLang="hu-HU" i="1" dirty="0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7697837" y="5495327"/>
              <a:ext cx="82996" cy="453951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76650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Tömbök és ciklusok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Tömbök és ciklusok jól összeillenek:</a:t>
            </a:r>
          </a:p>
          <a:p>
            <a:r>
              <a:rPr lang="hu-HU" dirty="0"/>
              <a:t>V</a:t>
            </a:r>
            <a:r>
              <a:rPr lang="hu-HU" dirty="0" smtClean="0"/>
              <a:t>ezess </a:t>
            </a:r>
            <a:r>
              <a:rPr lang="hu-HU" dirty="0"/>
              <a:t>be egy </a:t>
            </a:r>
            <a:r>
              <a:rPr lang="hu-HU" i="1" dirty="0"/>
              <a:t>i</a:t>
            </a:r>
            <a:r>
              <a:rPr lang="hu-HU" dirty="0" smtClean="0"/>
              <a:t> index változót!</a:t>
            </a:r>
            <a:endParaRPr lang="hu-HU" i="1" dirty="0" smtClean="0"/>
          </a:p>
          <a:p>
            <a:r>
              <a:rPr lang="hu-HU" dirty="0" smtClean="0"/>
              <a:t>Inicializáld </a:t>
            </a:r>
            <a:r>
              <a:rPr lang="hu-HU" i="1" dirty="0" smtClean="0"/>
              <a:t>i</a:t>
            </a:r>
            <a:r>
              <a:rPr lang="hu-HU" dirty="0" smtClean="0"/>
              <a:t>-t 0-ra!</a:t>
            </a:r>
          </a:p>
          <a:p>
            <a:r>
              <a:rPr lang="hu-HU" dirty="0" smtClean="0"/>
              <a:t>Növeld, amíg </a:t>
            </a:r>
            <a:r>
              <a:rPr lang="hu-HU" i="1" dirty="0" smtClean="0"/>
              <a:t>i</a:t>
            </a:r>
            <a:r>
              <a:rPr lang="hu-HU" dirty="0" smtClean="0"/>
              <a:t> eléri a (Length-1)</a:t>
            </a:r>
            <a:r>
              <a:rPr lang="hu-HU" dirty="0" err="1" smtClean="0"/>
              <a:t>-et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48750" y="3933056"/>
            <a:ext cx="8238050" cy="16561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Arial Black" pitchFamily="34" charset="0"/>
              </a:rPr>
              <a:t>for</a:t>
            </a:r>
            <a:r>
              <a:rPr lang="hu-HU" altLang="hu-HU" sz="2000" b="1" dirty="0">
                <a:latin typeface="Arial Black" pitchFamily="34" charset="0"/>
              </a:rPr>
              <a:t>(int </a:t>
            </a:r>
            <a:r>
              <a:rPr lang="hu-HU" altLang="hu-HU" sz="2000" b="1" dirty="0" smtClean="0">
                <a:latin typeface="Arial Black" pitchFamily="34" charset="0"/>
              </a:rPr>
              <a:t>i = 0</a:t>
            </a:r>
            <a:r>
              <a:rPr lang="hu-HU" altLang="hu-HU" sz="2000" b="1" dirty="0">
                <a:latin typeface="Arial Black" pitchFamily="34" charset="0"/>
              </a:rPr>
              <a:t>; </a:t>
            </a:r>
            <a:r>
              <a:rPr lang="hu-HU" altLang="hu-HU" sz="2000" b="1" dirty="0" smtClean="0">
                <a:latin typeface="Arial Black" pitchFamily="34" charset="0"/>
              </a:rPr>
              <a:t>i &lt; </a:t>
            </a:r>
            <a:r>
              <a:rPr lang="hu-HU" altLang="hu-HU" sz="2000" b="1" dirty="0" err="1" smtClean="0">
                <a:latin typeface="Arial Black" pitchFamily="34" charset="0"/>
              </a:rPr>
              <a:t>szamok.Length</a:t>
            </a:r>
            <a:r>
              <a:rPr lang="hu-HU" altLang="hu-HU" sz="2000" b="1" dirty="0">
                <a:latin typeface="Arial Black" pitchFamily="34" charset="0"/>
              </a:rPr>
              <a:t>; </a:t>
            </a:r>
            <a:r>
              <a:rPr lang="hu-HU" altLang="hu-HU" sz="2000" b="1" dirty="0" err="1">
                <a:latin typeface="Arial Black" pitchFamily="34" charset="0"/>
              </a:rPr>
              <a:t>i</a:t>
            </a:r>
            <a:r>
              <a:rPr lang="hu-HU" altLang="hu-HU" sz="2000" b="1" dirty="0" smtClean="0">
                <a:latin typeface="Arial Black" pitchFamily="34" charset="0"/>
              </a:rPr>
              <a:t>++)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(„Add meg a(z) {0}. elemet!”, i);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latin typeface="Arial Black" pitchFamily="34" charset="0"/>
              </a:rPr>
              <a:t>szamok</a:t>
            </a:r>
            <a:r>
              <a:rPr lang="hu-HU" altLang="hu-HU" sz="2000" b="1" dirty="0" smtClean="0">
                <a:latin typeface="Arial Black" pitchFamily="34" charset="0"/>
              </a:rPr>
              <a:t>[i</a:t>
            </a:r>
            <a:r>
              <a:rPr lang="hu-HU" altLang="hu-HU" sz="2000" b="1" dirty="0">
                <a:latin typeface="Arial Black" pitchFamily="34" charset="0"/>
              </a:rPr>
              <a:t>] = </a:t>
            </a:r>
            <a:r>
              <a:rPr lang="hu-HU" altLang="hu-HU" sz="2000" b="1" dirty="0" err="1" smtClean="0">
                <a:latin typeface="Arial Black" pitchFamily="34" charset="0"/>
              </a:rPr>
              <a:t>int.Parse</a:t>
            </a:r>
            <a:r>
              <a:rPr lang="hu-HU" altLang="hu-HU" sz="2000" b="1" dirty="0" smtClean="0">
                <a:latin typeface="Arial Black" pitchFamily="34" charset="0"/>
              </a:rPr>
              <a:t>(</a:t>
            </a:r>
            <a:r>
              <a:rPr lang="hu-HU" altLang="hu-HU" sz="2000" b="1" dirty="0" err="1">
                <a:latin typeface="Arial Black" pitchFamily="34" charset="0"/>
              </a:rPr>
              <a:t>Console.ReadLine</a:t>
            </a:r>
            <a:r>
              <a:rPr lang="hu-HU" altLang="hu-HU" sz="2000" b="1" dirty="0" smtClean="0">
                <a:latin typeface="Arial Black" pitchFamily="34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Arial Black" pitchFamily="34" charset="0"/>
              </a:rPr>
              <a:t>}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67544" y="5733256"/>
            <a:ext cx="8229600" cy="93610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szamok.Length</a:t>
            </a:r>
            <a:r>
              <a:rPr lang="hu-HU" dirty="0" smtClean="0"/>
              <a:t> ajánlott ezzel szemben: </a:t>
            </a:r>
            <a:r>
              <a:rPr lang="hu-HU" sz="2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i&lt;=szamok.Length-1</a:t>
            </a:r>
            <a:r>
              <a:rPr lang="hu-HU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0651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Tömbökhöz fontos algoritmusok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Írd ki a tömb elemeit a képernyőre!</a:t>
            </a:r>
          </a:p>
          <a:p>
            <a:r>
              <a:rPr lang="hu-HU" dirty="0" smtClean="0"/>
              <a:t>Töltsd fel a tömböt billentyűzetről!</a:t>
            </a:r>
          </a:p>
          <a:p>
            <a:pPr lvl="1"/>
            <a:r>
              <a:rPr lang="hu-HU" dirty="0" smtClean="0"/>
              <a:t>csak valamely kritériumot teljesítő elemeket</a:t>
            </a:r>
          </a:p>
          <a:p>
            <a:r>
              <a:rPr lang="hu-HU" dirty="0"/>
              <a:t>Töltsd fel a tömböt </a:t>
            </a:r>
            <a:r>
              <a:rPr lang="hu-HU" dirty="0" smtClean="0"/>
              <a:t>random értékekkel!</a:t>
            </a:r>
          </a:p>
          <a:p>
            <a:r>
              <a:rPr lang="hu-HU" dirty="0" smtClean="0"/>
              <a:t>Keress egy elemet, mely teljesíti a kritériumot!</a:t>
            </a:r>
          </a:p>
          <a:p>
            <a:r>
              <a:rPr lang="hu-HU" dirty="0" smtClean="0"/>
              <a:t>Számol meg az elemeket</a:t>
            </a:r>
            <a:r>
              <a:rPr lang="hu-HU" dirty="0"/>
              <a:t>, </a:t>
            </a:r>
            <a:r>
              <a:rPr lang="hu-HU" dirty="0" smtClean="0"/>
              <a:t>melyek teljesítik </a:t>
            </a:r>
            <a:r>
              <a:rPr lang="hu-HU" dirty="0"/>
              <a:t>a kritériumot!</a:t>
            </a:r>
          </a:p>
          <a:p>
            <a:r>
              <a:rPr lang="hu-HU" dirty="0" smtClean="0"/>
              <a:t>Számítsd ki az elemek összegét/szorzatát!</a:t>
            </a:r>
          </a:p>
          <a:p>
            <a:r>
              <a:rPr lang="hu-HU" dirty="0"/>
              <a:t>Számítsd ki az elemek </a:t>
            </a:r>
            <a:r>
              <a:rPr lang="hu-HU" dirty="0" smtClean="0"/>
              <a:t>átlagát!</a:t>
            </a:r>
          </a:p>
          <a:p>
            <a:r>
              <a:rPr lang="hu-HU" dirty="0" smtClean="0"/>
              <a:t>Keresd meg a legkisebb/legnagyobb elemet!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709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Töltsd fel a tömböt </a:t>
            </a:r>
            <a:r>
              <a:rPr lang="hu-HU" dirty="0" smtClean="0"/>
              <a:t>valamely kritériumot teljesítve!</a:t>
            </a:r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8750" y="1556792"/>
            <a:ext cx="8238050" cy="518457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 smtClean="0">
                <a:latin typeface="Arial Black" pitchFamily="34" charset="0"/>
              </a:rPr>
              <a:t>double</a:t>
            </a:r>
            <a:r>
              <a:rPr lang="hu-HU" altLang="hu-HU" b="1" dirty="0" smtClean="0">
                <a:latin typeface="Arial Black" pitchFamily="34" charset="0"/>
              </a:rPr>
              <a:t>[] a = </a:t>
            </a:r>
            <a:r>
              <a:rPr lang="hu-HU" altLang="hu-HU" b="1" dirty="0" err="1" smtClean="0">
                <a:latin typeface="Arial Black" pitchFamily="34" charset="0"/>
              </a:rPr>
              <a:t>new</a:t>
            </a:r>
            <a:r>
              <a:rPr lang="hu-HU" altLang="hu-HU" b="1" dirty="0" smtClean="0">
                <a:latin typeface="Arial Black" pitchFamily="34" charset="0"/>
              </a:rPr>
              <a:t> </a:t>
            </a:r>
            <a:r>
              <a:rPr lang="hu-HU" altLang="hu-HU" b="1" dirty="0" err="1" smtClean="0">
                <a:latin typeface="Arial Black" pitchFamily="34" charset="0"/>
              </a:rPr>
              <a:t>double</a:t>
            </a:r>
            <a:r>
              <a:rPr lang="hu-HU" altLang="hu-HU" b="1" dirty="0" smtClean="0">
                <a:latin typeface="Arial Black" pitchFamily="34" charset="0"/>
              </a:rPr>
              <a:t>[30];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int i = 0</a:t>
            </a:r>
            <a:r>
              <a:rPr lang="hu-HU" altLang="hu-HU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err="1">
                <a:latin typeface="Arial Black" pitchFamily="34" charset="0"/>
              </a:rPr>
              <a:t>while</a:t>
            </a:r>
            <a:r>
              <a:rPr lang="hu-HU" altLang="hu-HU" b="1" dirty="0">
                <a:latin typeface="Arial Black" pitchFamily="34" charset="0"/>
              </a:rPr>
              <a:t> (</a:t>
            </a:r>
            <a:r>
              <a:rPr lang="hu-HU" altLang="hu-HU" b="1" dirty="0" smtClean="0">
                <a:latin typeface="Arial Black" pitchFamily="34" charset="0"/>
              </a:rPr>
              <a:t>i &lt; </a:t>
            </a:r>
            <a:r>
              <a:rPr lang="hu-HU" altLang="hu-HU" b="1" dirty="0" err="1" smtClean="0">
                <a:latin typeface="Arial Black" pitchFamily="34" charset="0"/>
              </a:rPr>
              <a:t>a.Length</a:t>
            </a:r>
            <a:r>
              <a:rPr lang="hu-HU" altLang="hu-HU" b="1" dirty="0" smtClean="0">
                <a:latin typeface="Arial Black" pitchFamily="34" charset="0"/>
              </a:rPr>
              <a:t>) {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 </a:t>
            </a:r>
            <a:r>
              <a:rPr lang="hu-HU" altLang="hu-HU" b="1" dirty="0" err="1" smtClean="0">
                <a:latin typeface="Arial Black" pitchFamily="34" charset="0"/>
              </a:rPr>
              <a:t>Console.Write</a:t>
            </a:r>
            <a:r>
              <a:rPr lang="hu-HU" altLang="hu-HU" b="1" dirty="0">
                <a:latin typeface="Arial Black" pitchFamily="34" charset="0"/>
              </a:rPr>
              <a:t>(„ Add meg a(z) {0}. </a:t>
            </a:r>
            <a:r>
              <a:rPr lang="hu-HU" altLang="hu-HU" b="1" dirty="0" smtClean="0">
                <a:latin typeface="Arial Black" pitchFamily="34" charset="0"/>
              </a:rPr>
              <a:t>elemet:", i</a:t>
            </a:r>
            <a:r>
              <a:rPr lang="hu-HU" altLang="hu-HU" b="1" dirty="0">
                <a:latin typeface="Arial Black" pitchFamily="34" charset="0"/>
              </a:rPr>
              <a:t>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 </a:t>
            </a:r>
            <a:r>
              <a:rPr lang="hu-HU" altLang="hu-HU" b="1" dirty="0" err="1">
                <a:latin typeface="Arial Black" pitchFamily="34" charset="0"/>
              </a:rPr>
              <a:t>double</a:t>
            </a:r>
            <a:r>
              <a:rPr lang="hu-HU" altLang="hu-HU" b="1" dirty="0" smtClean="0">
                <a:latin typeface="Arial Black" pitchFamily="34" charset="0"/>
              </a:rPr>
              <a:t> </a:t>
            </a:r>
            <a:r>
              <a:rPr lang="hu-HU" altLang="hu-HU" b="1" dirty="0">
                <a:latin typeface="Arial Black" pitchFamily="34" charset="0"/>
              </a:rPr>
              <a:t>x = </a:t>
            </a:r>
            <a:r>
              <a:rPr lang="hu-HU" altLang="hu-HU" b="1" dirty="0" err="1">
                <a:latin typeface="Arial Black" pitchFamily="34" charset="0"/>
              </a:rPr>
              <a:t>double</a:t>
            </a:r>
            <a:r>
              <a:rPr lang="hu-HU" altLang="hu-HU" b="1" dirty="0" err="1" smtClean="0">
                <a:latin typeface="Arial Black" pitchFamily="34" charset="0"/>
              </a:rPr>
              <a:t>.Parse</a:t>
            </a:r>
            <a:r>
              <a:rPr lang="hu-HU" altLang="hu-HU" b="1" dirty="0">
                <a:latin typeface="Arial Black" pitchFamily="34" charset="0"/>
              </a:rPr>
              <a:t>( </a:t>
            </a:r>
            <a:r>
              <a:rPr lang="hu-HU" altLang="hu-HU" b="1" dirty="0" err="1">
                <a:latin typeface="Arial Black" pitchFamily="34" charset="0"/>
              </a:rPr>
              <a:t>Console.ReadLine</a:t>
            </a:r>
            <a:r>
              <a:rPr lang="hu-HU" altLang="hu-HU" b="1" dirty="0" smtClean="0">
                <a:latin typeface="Arial Black" pitchFamily="34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 </a:t>
            </a:r>
            <a:r>
              <a:rPr lang="hu-HU" altLang="hu-HU" b="1" dirty="0" err="1" smtClean="0">
                <a:latin typeface="Arial Black" pitchFamily="34" charset="0"/>
              </a:rPr>
              <a:t>if</a:t>
            </a:r>
            <a:r>
              <a:rPr lang="hu-HU" altLang="hu-HU" b="1" dirty="0" smtClean="0">
                <a:latin typeface="Arial Black" pitchFamily="34" charset="0"/>
              </a:rPr>
              <a:t> (</a:t>
            </a:r>
            <a:r>
              <a:rPr lang="hu-HU" altLang="hu-HU" b="1" dirty="0" smtClean="0">
                <a:solidFill>
                  <a:srgbClr val="C00000"/>
                </a:solidFill>
                <a:latin typeface="Arial Black" pitchFamily="34" charset="0"/>
              </a:rPr>
              <a:t>x&lt;1 || x&gt;100</a:t>
            </a:r>
            <a:r>
              <a:rPr lang="hu-HU" altLang="hu-HU" b="1" dirty="0" smtClean="0">
                <a:latin typeface="Arial Black" pitchFamily="34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   </a:t>
            </a:r>
            <a:r>
              <a:rPr lang="hu-HU" altLang="hu-HU" b="1" dirty="0" err="1" smtClean="0">
                <a:latin typeface="Arial Black" pitchFamily="34" charset="0"/>
              </a:rPr>
              <a:t>Console.WriteLine</a:t>
            </a:r>
            <a:r>
              <a:rPr lang="hu-HU" altLang="hu-HU" b="1" dirty="0" smtClean="0">
                <a:latin typeface="Arial Black" pitchFamily="34" charset="0"/>
              </a:rPr>
              <a:t>(„Nem megfelelő érték.");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>
                <a:latin typeface="Arial Black" pitchFamily="34" charset="0"/>
              </a:rPr>
              <a:t> </a:t>
            </a:r>
            <a:r>
              <a:rPr lang="hu-HU" altLang="hu-HU" b="1" dirty="0" smtClean="0">
                <a:latin typeface="Arial Black" pitchFamily="34" charset="0"/>
              </a:rPr>
              <a:t>   </a:t>
            </a:r>
            <a:r>
              <a:rPr lang="hu-HU" altLang="hu-HU" b="1" dirty="0" err="1" smtClean="0">
                <a:latin typeface="Arial Black" pitchFamily="34" charset="0"/>
              </a:rPr>
              <a:t>continue</a:t>
            </a:r>
            <a:r>
              <a:rPr lang="hu-HU" altLang="hu-HU" b="1" dirty="0" smtClean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 a[i</a:t>
            </a:r>
            <a:r>
              <a:rPr lang="hu-HU" altLang="hu-HU" b="1" dirty="0">
                <a:latin typeface="Arial Black" pitchFamily="34" charset="0"/>
              </a:rPr>
              <a:t>] 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  i</a:t>
            </a:r>
            <a:r>
              <a:rPr lang="hu-HU" altLang="hu-HU" b="1" dirty="0">
                <a:latin typeface="Arial Black" pitchFamily="34" charset="0"/>
              </a:rPr>
              <a:t>++;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b="1" dirty="0" smtClean="0">
                <a:latin typeface="Arial Black" pitchFamily="34" charset="0"/>
              </a:rPr>
              <a:t>}</a:t>
            </a:r>
            <a:endParaRPr lang="hu-HU" altLang="hu-HU" b="1" dirty="0">
              <a:latin typeface="Arial Black" pitchFamily="34" charset="0"/>
            </a:endParaRP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3275856" y="5805264"/>
            <a:ext cx="2304256" cy="40011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sz="2000" b="1" dirty="0" smtClean="0">
                <a:latin typeface="Arial Black" panose="020B0A04020102020204" pitchFamily="34" charset="0"/>
              </a:rPr>
              <a:t>a[i++] = x;</a:t>
            </a:r>
            <a:endParaRPr lang="hu-HU" altLang="hu-H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Számítsd ki az elemek </a:t>
            </a:r>
            <a:r>
              <a:rPr lang="hu-HU" dirty="0" smtClean="0"/>
              <a:t>összegét!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417639"/>
            <a:ext cx="8238050" cy="222738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sum = 0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</a:t>
            </a:r>
            <a:r>
              <a:rPr lang="hu-HU" altLang="hu-HU" sz="2000" b="1" smtClean="0">
                <a:latin typeface="Arial Black" pitchFamily="34" charset="0"/>
              </a:rPr>
              <a:t> (int i </a:t>
            </a:r>
            <a:r>
              <a:rPr lang="hu-HU" altLang="hu-HU" sz="2000" b="1" dirty="0" smtClean="0">
                <a:latin typeface="Arial Black" pitchFamily="34" charset="0"/>
              </a:rPr>
              <a:t>= 0; i &lt; </a:t>
            </a:r>
            <a:r>
              <a:rPr lang="hu-HU" altLang="hu-HU" sz="2000" b="1" dirty="0" err="1" smtClean="0">
                <a:latin typeface="Arial Black" pitchFamily="34" charset="0"/>
              </a:rPr>
              <a:t>a.Length</a:t>
            </a:r>
            <a:r>
              <a:rPr lang="hu-HU" altLang="hu-HU" sz="2000" b="1" dirty="0" smtClean="0">
                <a:latin typeface="Arial Black" pitchFamily="34" charset="0"/>
              </a:rPr>
              <a:t>; </a:t>
            </a:r>
            <a:r>
              <a:rPr lang="hu-HU" altLang="hu-HU" sz="2000" b="1" dirty="0" err="1" smtClean="0">
                <a:latin typeface="Arial Black" pitchFamily="34" charset="0"/>
              </a:rPr>
              <a:t>i</a:t>
            </a:r>
            <a:r>
              <a:rPr lang="hu-HU" altLang="hu-HU" sz="2000" b="1" dirty="0" smtClean="0">
                <a:latin typeface="Arial Black" pitchFamily="34" charset="0"/>
              </a:rPr>
              <a:t>++)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sum += a[i];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(„Az összeg {0}”, sum);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4441974"/>
            <a:ext cx="8238050" cy="222738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sum = 0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foreach</a:t>
            </a:r>
            <a:r>
              <a:rPr lang="hu-HU" altLang="hu-HU" sz="2000" b="1" dirty="0" smtClean="0">
                <a:latin typeface="Arial Black" pitchFamily="34" charset="0"/>
              </a:rPr>
              <a:t> (</a:t>
            </a:r>
            <a:r>
              <a:rPr lang="hu-HU" altLang="hu-HU" sz="2000" b="1" dirty="0" err="1" smtClean="0">
                <a:latin typeface="Arial Black" pitchFamily="34" charset="0"/>
              </a:rPr>
              <a:t>double</a:t>
            </a:r>
            <a:r>
              <a:rPr lang="hu-HU" altLang="hu-HU" sz="2000" b="1" dirty="0" smtClean="0">
                <a:latin typeface="Arial Black" pitchFamily="34" charset="0"/>
              </a:rPr>
              <a:t> x </a:t>
            </a:r>
            <a:r>
              <a:rPr lang="hu-HU" altLang="hu-HU" sz="2000" b="1" dirty="0" err="1" smtClean="0">
                <a:latin typeface="Arial Black" pitchFamily="34" charset="0"/>
              </a:rPr>
              <a:t>in</a:t>
            </a:r>
            <a:r>
              <a:rPr lang="hu-HU" altLang="hu-HU" sz="2000" b="1" dirty="0" smtClean="0">
                <a:latin typeface="Arial Black" pitchFamily="34" charset="0"/>
              </a:rPr>
              <a:t> a)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smtClean="0">
                <a:latin typeface="Arial Black" pitchFamily="34" charset="0"/>
              </a:rPr>
              <a:t>  sum +=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>
                <a:latin typeface="Arial Black" pitchFamily="34" charset="0"/>
              </a:rPr>
              <a:t>(„ Az összeg {</a:t>
            </a:r>
            <a:r>
              <a:rPr lang="hu-HU" altLang="hu-HU" sz="2000" b="1" dirty="0" smtClean="0">
                <a:latin typeface="Arial Black" pitchFamily="34" charset="0"/>
              </a:rPr>
              <a:t>0}”, sum);</a:t>
            </a:r>
            <a:endParaRPr lang="hu-HU" altLang="hu-HU" sz="2000" b="1" dirty="0">
              <a:latin typeface="Arial Black" pitchFamily="34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67544" y="3789040"/>
            <a:ext cx="8229600" cy="6480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 err="1" smtClean="0"/>
              <a:t>foreach</a:t>
            </a:r>
            <a:r>
              <a:rPr lang="hu-HU" dirty="0" smtClean="0"/>
              <a:t> ciklust alkalmazva: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66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1563</TotalTime>
  <Words>1246</Words>
  <Application>Microsoft Office PowerPoint</Application>
  <PresentationFormat>Diavetítés a képernyőre (4:3 oldalarány)</PresentationFormat>
  <Paragraphs>239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Courier New</vt:lpstr>
      <vt:lpstr>Office-téma</vt:lpstr>
      <vt:lpstr>Magasszintű programozási nyelvek I.</vt:lpstr>
      <vt:lpstr>Tömb és lista</vt:lpstr>
      <vt:lpstr>Tömb VS Lista</vt:lpstr>
      <vt:lpstr>Tömbök</vt:lpstr>
      <vt:lpstr>Tömbök</vt:lpstr>
      <vt:lpstr>Tömbök és ciklusok</vt:lpstr>
      <vt:lpstr>Tömbökhöz fontos algoritmusok</vt:lpstr>
      <vt:lpstr>Töltsd fel a tömböt valamely kritériumot teljesítve!</vt:lpstr>
      <vt:lpstr>Számítsd ki az elemek összegét!</vt:lpstr>
      <vt:lpstr>foreach ciklus</vt:lpstr>
      <vt:lpstr>foreach ciklus</vt:lpstr>
      <vt:lpstr>Számítsd ki az elemek átlagát!</vt:lpstr>
      <vt:lpstr>Keresd meg a legkisebb elemet!</vt:lpstr>
      <vt:lpstr>Többdimenziós tömbök</vt:lpstr>
      <vt:lpstr>Többdimenziós tömbök</vt:lpstr>
      <vt:lpstr>Tömbelemek inicializálása</vt:lpstr>
      <vt:lpstr>Többdimenziós tömb elemeinek inicializálása</vt:lpstr>
      <vt:lpstr>Listák</vt:lpstr>
      <vt:lpstr>Listák</vt:lpstr>
      <vt:lpstr>Listák</vt:lpstr>
      <vt:lpstr>Listaelemek inicializálása</vt:lpstr>
      <vt:lpstr>Tömbök VS Listák</vt:lpstr>
      <vt:lpstr>Mikor használjunk listát?</vt:lpstr>
      <vt:lpstr>Mikor használjunk listát?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562</cp:revision>
  <dcterms:created xsi:type="dcterms:W3CDTF">2014-03-03T11:13:53Z</dcterms:created>
  <dcterms:modified xsi:type="dcterms:W3CDTF">2016-10-18T11:57:36Z</dcterms:modified>
</cp:coreProperties>
</file>