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1" r:id="rId20"/>
    <p:sldId id="276" r:id="rId21"/>
    <p:sldId id="277" r:id="rId22"/>
    <p:sldId id="275" r:id="rId2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églalap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Lekerekített téglalap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Cím 7"/>
          <p:cNvSpPr>
            <a:spLocks noGrp="1"/>
          </p:cNvSpPr>
          <p:nvPr>
            <p:ph type="ctrTitle" hasCustomPrompt="1"/>
          </p:nvPr>
        </p:nvSpPr>
        <p:spPr>
          <a:xfrm>
            <a:off x="609600" y="2401888"/>
            <a:ext cx="11277600" cy="1046440"/>
          </a:xfrm>
        </p:spPr>
        <p:txBody>
          <a:bodyPr anchor="t" anchorCtr="0">
            <a:sp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hu-HU" dirty="0"/>
              <a:t>Magasszintű programozási nyelvek</a:t>
            </a:r>
            <a:r>
              <a:rPr lang="en-US" dirty="0"/>
              <a:t> I.</a:t>
            </a:r>
            <a:endParaRPr kumimoji="0" lang="en-US" dirty="0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609600" y="4149080"/>
            <a:ext cx="6604000" cy="1752600"/>
          </a:xfrm>
          <a:solidFill>
            <a:srgbClr val="E2F0D7">
              <a:alpha val="50196"/>
            </a:srgbClr>
          </a:solidFill>
        </p:spPr>
        <p:txBody>
          <a:bodyPr>
            <a:normAutofit/>
          </a:bodyPr>
          <a:lstStyle>
            <a:lvl1pPr marL="64008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/>
              <a:t>Kattintson ide az alcím mintájának szerkesztéséhez</a:t>
            </a:r>
            <a:endParaRPr kumimoji="0" lang="en-US" dirty="0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9753600" y="6492240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Alcím 8"/>
          <p:cNvSpPr txBox="1">
            <a:spLocks/>
          </p:cNvSpPr>
          <p:nvPr/>
        </p:nvSpPr>
        <p:spPr>
          <a:xfrm>
            <a:off x="479376" y="232750"/>
            <a:ext cx="535432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000" i="1" dirty="0" err="1"/>
              <a:t>Kovásznai</a:t>
            </a:r>
            <a:r>
              <a:rPr lang="hu-HU" sz="2000" i="1" dirty="0"/>
              <a:t> Gergely</a:t>
            </a:r>
          </a:p>
          <a:p>
            <a:pPr algn="l"/>
            <a:r>
              <a:rPr lang="hu-HU" sz="2000" i="1" dirty="0"/>
              <a:t>Eszterházy</a:t>
            </a:r>
            <a:r>
              <a:rPr lang="hu-HU" sz="2000" i="1" baseline="0" dirty="0"/>
              <a:t> Károly Egyetem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08728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04801"/>
            <a:ext cx="9855200" cy="984885"/>
          </a:xfrm>
        </p:spPr>
        <p:txBody>
          <a:bodyPr rIns="365760">
            <a:normAutofit/>
          </a:bodyPr>
          <a:lstStyle>
            <a:lvl1pPr>
              <a:defRPr sz="3200"/>
            </a:lvl1pPr>
          </a:lstStyle>
          <a:p>
            <a:r>
              <a:rPr kumimoji="0" lang="hu-HU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584001"/>
            <a:ext cx="11376000" cy="4980051"/>
          </a:xfrm>
          <a:solidFill>
            <a:srgbClr val="E2F0D7">
              <a:alpha val="50196"/>
            </a:srgbClr>
          </a:solidFill>
        </p:spPr>
        <p:txBody>
          <a:bodyPr lIns="0" tIns="0" rIns="0" bIns="0">
            <a:normAutofit/>
          </a:bodyPr>
          <a:lstStyle>
            <a:lvl1pPr>
              <a:spcAft>
                <a:spcPts val="600"/>
              </a:spcAft>
              <a:defRPr sz="2800"/>
            </a:lvl1pPr>
            <a:lvl2pPr>
              <a:spcAft>
                <a:spcPts val="6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2400"/>
            </a:lvl3pPr>
            <a:lvl4pPr>
              <a:spcAft>
                <a:spcPts val="600"/>
              </a:spcAft>
              <a:defRPr sz="2400"/>
            </a:lvl4pPr>
            <a:lvl5pPr>
              <a:spcAft>
                <a:spcPts val="600"/>
              </a:spcAft>
              <a:defRPr sz="20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94DD-33E5-42F6-9305-21152E3D2FB9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11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04801"/>
            <a:ext cx="9855200" cy="98488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hu-HU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35360" y="1600201"/>
            <a:ext cx="5664629" cy="5175187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689600" cy="5175187"/>
          </a:xfrm>
        </p:spPr>
        <p:txBody>
          <a:bodyPr/>
          <a:lstStyle>
            <a:lvl1pPr marL="365760" marR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 sz="2000"/>
            </a:lvl1pPr>
            <a:lvl2pPr marL="658368" marR="0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Tx/>
              <a:buFont typeface="Georgia"/>
              <a:buChar char="▫"/>
              <a:tabLst/>
              <a:defRPr sz="1900"/>
            </a:lvl2pPr>
            <a:lvl3pPr marL="923544" marR="0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3pPr>
            <a:lvl4pPr marL="1179576" marR="0" indent="-20116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4pPr>
            <a:lvl5pPr marL="1389888" marR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▫"/>
              <a:tabLst/>
              <a:defRPr sz="1800"/>
            </a:lvl5pPr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Mintaszöveg szerkesztése</a:t>
            </a:r>
          </a:p>
          <a:p>
            <a:pPr marL="365760" marR="0" lvl="1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Második szint</a:t>
            </a:r>
          </a:p>
          <a:p>
            <a:pPr marL="365760" marR="0" lvl="2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Harmadik szint</a:t>
            </a:r>
          </a:p>
          <a:p>
            <a:pPr marL="365760" marR="0" lvl="3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Negyedik szint</a:t>
            </a:r>
          </a:p>
          <a:p>
            <a:pPr marL="365760" marR="0" lvl="4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Ötödik szint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A04DA3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2020. 11. 21.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9855200" y="6439774"/>
            <a:ext cx="1016000" cy="418226"/>
          </a:xfrm>
        </p:spPr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424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églalap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Téglalap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Téglalap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Téglalap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Téglalap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Téglalap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0" y="304801"/>
            <a:ext cx="11887200" cy="98488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vert="horz" lIns="640080" tIns="0" bIns="365760" anchor="t" anchorCtr="0">
            <a:normAutofit/>
          </a:bodyPr>
          <a:lstStyle/>
          <a:p>
            <a:r>
              <a:rPr kumimoji="0" lang="hu-HU" dirty="0"/>
              <a:t>Mintacím szerkesztése</a:t>
            </a:r>
            <a:endParaRPr kumimoji="0" lang="en-US" dirty="0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10972800" cy="48981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dirty="0"/>
              <a:t>Mintaszöveg szerkesztése</a:t>
            </a:r>
          </a:p>
          <a:p>
            <a:pPr lvl="1" eaLnBrk="1" latinLnBrk="0" hangingPunct="1"/>
            <a:r>
              <a:rPr kumimoji="0" lang="hu-HU" dirty="0"/>
              <a:t>Második szint</a:t>
            </a:r>
          </a:p>
          <a:p>
            <a:pPr lvl="2" eaLnBrk="1" latinLnBrk="0" hangingPunct="1"/>
            <a:r>
              <a:rPr kumimoji="0" lang="hu-HU" dirty="0"/>
              <a:t>Harmadik szint</a:t>
            </a:r>
          </a:p>
          <a:p>
            <a:pPr lvl="3" eaLnBrk="1" latinLnBrk="0" hangingPunct="1"/>
            <a:r>
              <a:rPr kumimoji="0" lang="hu-HU" dirty="0"/>
              <a:t>Negyedik szint</a:t>
            </a:r>
          </a:p>
          <a:p>
            <a:pPr lvl="4" eaLnBrk="1" latinLnBrk="0" hangingPunct="1"/>
            <a:r>
              <a:rPr kumimoji="0" lang="hu-HU" dirty="0"/>
              <a:t>Ötödik szint</a:t>
            </a:r>
            <a:endParaRPr kumimoji="0" lang="en-US" dirty="0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10915648" y="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D4EFC-0492-4253-AD6B-DA73CA1A4DEF}" type="datetimeFigureOut">
              <a:rPr lang="hu-HU" smtClean="0"/>
              <a:t>2020. 11. 21.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9144000" y="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9855200" y="649224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59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accent2">
              <a:lumMod val="50000"/>
            </a:schemeClr>
          </a:solidFill>
          <a:latin typeface="+mj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j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j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j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Magasszintű programozási nyelvek</a:t>
            </a:r>
            <a:r>
              <a:rPr lang="en-US" dirty="0"/>
              <a:t> I.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Metódusok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6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Minden lehetséges végrehajtási ágon legyen </a:t>
            </a:r>
            <a:r>
              <a:rPr lang="hu-HU" dirty="0" err="1"/>
              <a:t>return</a:t>
            </a:r>
            <a:r>
              <a:rPr lang="hu-HU" dirty="0"/>
              <a:t>!</a:t>
            </a:r>
          </a:p>
        </p:txBody>
      </p:sp>
      <p:sp>
        <p:nvSpPr>
          <p:cNvPr id="4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24831" y="1417638"/>
            <a:ext cx="8229600" cy="525172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x, y;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(y != 0)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x / y;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("Illegális osztó!");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x = 134.6;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y = 23.1;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("Az eredmény {0}", </a:t>
            </a:r>
            <a:r>
              <a:rPr lang="hu-HU" altLang="hu-H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</a:t>
            </a:r>
            <a:r>
              <a:rPr lang="hu-HU" altLang="hu-H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584128" y="1844825"/>
            <a:ext cx="3847496" cy="646331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i="1" dirty="0">
                <a:solidFill>
                  <a:schemeClr val="bg1"/>
                </a:solidFill>
                <a:latin typeface="+mj-lt"/>
              </a:rPr>
              <a:t>Globális változók arra, hogy a metódusnak értékeket adjunk át.</a:t>
            </a:r>
            <a:endParaRPr lang="hu-HU" altLang="hu-HU" b="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Freeform 8"/>
          <p:cNvSpPr>
            <a:spLocks/>
          </p:cNvSpPr>
          <p:nvPr/>
        </p:nvSpPr>
        <p:spPr bwMode="auto">
          <a:xfrm flipH="1">
            <a:off x="3235694" y="1600200"/>
            <a:ext cx="3355386" cy="506235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741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812800" y="1481646"/>
            <a:ext cx="8229600" cy="525172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int[]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hu-HU" altLang="hu-H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sum = 0;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(int x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sum += x;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int[10];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hu-HU" altLang="hu-HU" b="1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hu-HU" altLang="hu-HU" b="1">
                <a:latin typeface="Courier New" panose="02070309020205020404" pitchFamily="49" charset="0"/>
                <a:cs typeface="Courier New" panose="02070309020205020404" pitchFamily="49" charset="0"/>
              </a:rPr>
              <a:t>ReadLine());</a:t>
            </a: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=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hu-HU" altLang="hu-HU" b="1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hu-HU" altLang="hu-HU" b="1">
                <a:latin typeface="Courier New" panose="02070309020205020404" pitchFamily="49" charset="0"/>
                <a:cs typeface="Courier New" panose="02070309020205020404" pitchFamily="49" charset="0"/>
              </a:rPr>
              <a:t>ReadLine());</a:t>
            </a: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("Az összeg {0}", </a:t>
            </a:r>
            <a:r>
              <a:rPr lang="hu-HU" altLang="hu-H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0406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812800" y="1481646"/>
            <a:ext cx="8229600" cy="525172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int[]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Sum()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hu-HU" altLang="hu-H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(int i = 0; i &lt;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hu-HU" altLang="hu-HU" b="1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int[10];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hu-HU" altLang="hu-H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("Az összeg {0}", Sum());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3789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24831" y="1417638"/>
            <a:ext cx="8229600" cy="525172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Sum() { … 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int[]</a:t>
            </a:r>
            <a:r>
              <a:rPr lang="hu-HU" altLang="hu-HU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CreateAndFill</a:t>
            </a:r>
            <a:r>
              <a:rPr lang="hu-HU" altLang="hu-HU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u-HU" altLang="hu-HU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>
                <a:latin typeface="Courier New" panose="02070309020205020404" pitchFamily="49" charset="0"/>
                <a:cs typeface="Courier New" panose="02070309020205020404" pitchFamily="49" charset="0"/>
              </a:rPr>
              <a:t>  int[]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b="1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b="1">
                <a:latin typeface="Courier New" panose="02070309020205020404" pitchFamily="49" charset="0"/>
                <a:cs typeface="Courier New" panose="02070309020205020404" pitchFamily="49" charset="0"/>
              </a:rPr>
              <a:t> int[10];</a:t>
            </a: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(int i = 0; i </a:t>
            </a:r>
            <a:r>
              <a:rPr lang="hu-HU" altLang="hu-HU" b="1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altLang="hu-HU" b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hu-HU" altLang="hu-HU" b="1">
                <a:latin typeface="Courier New" panose="02070309020205020404" pitchFamily="49" charset="0"/>
                <a:cs typeface="Courier New" panose="02070309020205020404" pitchFamily="49" charset="0"/>
              </a:rPr>
              <a:t>.Length; 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i++)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hu-HU" b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hu-HU" altLang="hu-HU" b="1">
                <a:latin typeface="Courier New" panose="02070309020205020404" pitchFamily="49" charset="0"/>
                <a:cs typeface="Courier New" panose="02070309020205020404" pitchFamily="49" charset="0"/>
              </a:rPr>
              <a:t>[i] = int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.Parse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en-US" altLang="hu-HU" b="1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u-HU" altLang="hu-HU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en-US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int[]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b="1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CreateAndFill</a:t>
            </a:r>
            <a:r>
              <a:rPr lang="hu-HU" altLang="hu-HU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u-HU" altLang="hu-HU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("Az összeg {0</a:t>
            </a:r>
            <a:r>
              <a:rPr lang="hu-HU" altLang="hu-HU" b="1">
                <a:latin typeface="Courier New" panose="02070309020205020404" pitchFamily="49" charset="0"/>
                <a:cs typeface="Courier New" panose="02070309020205020404" pitchFamily="49" charset="0"/>
              </a:rPr>
              <a:t>}", Sum());</a:t>
            </a: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0862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Metódusok más osztályokban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24830" y="1628800"/>
            <a:ext cx="8646017" cy="464398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Helper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hu-HU" altLang="hu-H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InputData</a:t>
            </a:r>
            <a:r>
              <a:rPr lang="hu-HU" altLang="hu-H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("Adj meg egy egész számot: ");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Program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y = </a:t>
            </a:r>
            <a:r>
              <a:rPr lang="hu-HU" altLang="hu-H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Helper.InputData</a:t>
            </a:r>
            <a:r>
              <a:rPr lang="hu-HU" altLang="hu-H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5754987" y="5143778"/>
            <a:ext cx="3127745" cy="646331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i="1" dirty="0">
                <a:solidFill>
                  <a:schemeClr val="bg1"/>
                </a:solidFill>
                <a:latin typeface="Arial" charset="0"/>
              </a:rPr>
              <a:t>A metódus úgynevezett </a:t>
            </a:r>
            <a:r>
              <a:rPr lang="hu-HU" altLang="hu-HU" b="1" i="1" dirty="0">
                <a:solidFill>
                  <a:schemeClr val="bg1"/>
                </a:solidFill>
                <a:latin typeface="Arial" charset="0"/>
              </a:rPr>
              <a:t>minősített neve</a:t>
            </a:r>
            <a:r>
              <a:rPr lang="hu-HU" altLang="hu-HU" i="1" dirty="0">
                <a:solidFill>
                  <a:schemeClr val="bg1"/>
                </a:solidFill>
                <a:latin typeface="Arial" charset="0"/>
              </a:rPr>
              <a:t>.</a:t>
            </a:r>
            <a:endParaRPr lang="hu-HU" altLang="hu-HU" b="0" i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 flipH="1">
            <a:off x="2802662" y="5178912"/>
            <a:ext cx="2952325" cy="288032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7275176" y="1443640"/>
            <a:ext cx="4420000" cy="1200329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b="1" i="1" dirty="0" err="1">
                <a:solidFill>
                  <a:schemeClr val="bg1"/>
                </a:solidFill>
                <a:latin typeface="Arial" charset="0"/>
              </a:rPr>
              <a:t>public</a:t>
            </a:r>
            <a:r>
              <a:rPr lang="hu-HU" altLang="hu-HU" i="1" dirty="0">
                <a:solidFill>
                  <a:schemeClr val="bg1"/>
                </a:solidFill>
                <a:latin typeface="Arial" charset="0"/>
              </a:rPr>
              <a:t>: a metódus legyen mindenki számára elérhető.</a:t>
            </a:r>
            <a:br>
              <a:rPr lang="hu-HU" altLang="hu-HU" i="1" dirty="0">
                <a:solidFill>
                  <a:schemeClr val="bg1"/>
                </a:solidFill>
                <a:latin typeface="Arial" charset="0"/>
              </a:rPr>
            </a:br>
            <a:r>
              <a:rPr lang="hu-HU" altLang="hu-HU" i="1" dirty="0">
                <a:solidFill>
                  <a:schemeClr val="bg1"/>
                </a:solidFill>
                <a:latin typeface="Arial" charset="0"/>
              </a:rPr>
              <a:t>Következő szemeszterben erről még tanulni fogunk!</a:t>
            </a:r>
            <a:endParaRPr lang="hu-HU" altLang="hu-HU" b="0" i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 flipH="1" flipV="1">
            <a:off x="1650536" y="1628799"/>
            <a:ext cx="5624640" cy="554629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553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Metódusok más névterekben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812800" y="1457782"/>
            <a:ext cx="8229600" cy="54006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FirstNameSpace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Helper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hu-HU" altLang="hu-H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InputData</a:t>
            </a:r>
            <a:r>
              <a:rPr lang="hu-HU" altLang="hu-H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("Adj meg egy egész számot: ");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SecondNameSpace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Program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y = </a:t>
            </a:r>
            <a:r>
              <a:rPr lang="hu-HU" altLang="hu-H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FirstNameSpace.Helper.InputData</a:t>
            </a:r>
            <a:r>
              <a:rPr lang="hu-HU" altLang="hu-H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8901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Hogyan </a:t>
            </a:r>
            <a:r>
              <a:rPr lang="hu-HU" dirty="0" err="1"/>
              <a:t>osszunk</a:t>
            </a:r>
            <a:r>
              <a:rPr lang="hu-HU" dirty="0"/>
              <a:t> meg adatokat metódusok között?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Globális változók csúnyák:</a:t>
            </a:r>
          </a:p>
          <a:p>
            <a:pPr lvl="1"/>
            <a:r>
              <a:rPr lang="hu-HU" dirty="0"/>
              <a:t>Minden metódus eléri őket, ezért nehéz nyomon követni, hogy mi történik velük.</a:t>
            </a:r>
          </a:p>
          <a:p>
            <a:pPr lvl="1"/>
            <a:r>
              <a:rPr lang="hu-HU" dirty="0"/>
              <a:t>Az élettartamuk a program teljes futási ideje, ezért állandó jelleggel foglalják a memóriát.</a:t>
            </a:r>
          </a:p>
          <a:p>
            <a:r>
              <a:rPr lang="hu-HU" dirty="0"/>
              <a:t>És ha paramétereket adunk a metódusokhoz?</a:t>
            </a:r>
          </a:p>
          <a:p>
            <a:pPr lvl="1"/>
            <a:r>
              <a:rPr lang="hu-HU" dirty="0"/>
              <a:t>Mint matematikában…</a:t>
            </a:r>
          </a:p>
          <a:p>
            <a:pPr lvl="1"/>
            <a:r>
              <a:rPr lang="hu-HU" dirty="0"/>
              <a:t>A paraméter élettartama a metódus futási ideje.</a:t>
            </a:r>
          </a:p>
          <a:p>
            <a:pPr lvl="2"/>
            <a:r>
              <a:rPr lang="hu-HU" dirty="0"/>
              <a:t>Tulajdonképpen a paraméterek a metódusok lokális változói.</a:t>
            </a:r>
          </a:p>
        </p:txBody>
      </p:sp>
    </p:spTree>
    <p:extLst>
      <p:ext uri="{BB962C8B-B14F-4D97-AF65-F5344CB8AC3E}">
        <p14:creationId xmlns:p14="http://schemas.microsoft.com/office/powerpoint/2010/main" val="913892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Paraméterek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Metódus fejléce:</a:t>
            </a:r>
          </a:p>
          <a:p>
            <a:pPr lvl="1"/>
            <a:r>
              <a:rPr lang="hu-HU" dirty="0"/>
              <a:t>() zárójelek között megadjuk az ún. </a:t>
            </a:r>
            <a:r>
              <a:rPr lang="hu-HU" b="1" dirty="0"/>
              <a:t>formális paraméterlistát</a:t>
            </a:r>
            <a:r>
              <a:rPr lang="hu-HU" dirty="0"/>
              <a:t>:</a:t>
            </a:r>
            <a:br>
              <a:rPr lang="hu-HU" dirty="0"/>
            </a:br>
            <a:r>
              <a:rPr lang="hu-HU" dirty="0"/>
              <a:t>típus + paraméternév párokat sorol fel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Metódushívás:</a:t>
            </a:r>
          </a:p>
          <a:p>
            <a:pPr lvl="1"/>
            <a:r>
              <a:rPr lang="hu-HU" dirty="0"/>
              <a:t>() zárójelek között megadjuk az ún. </a:t>
            </a:r>
            <a:r>
              <a:rPr lang="hu-HU" b="1" dirty="0"/>
              <a:t>aktuális paraméterlistát</a:t>
            </a:r>
            <a:r>
              <a:rPr lang="hu-HU" dirty="0"/>
              <a:t>.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84280" y="3136392"/>
            <a:ext cx="8229600" cy="141732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Min(</a:t>
            </a:r>
            <a:r>
              <a:rPr lang="hu-HU" altLang="hu-HU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hu-HU" altLang="hu-H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hu-HU" altLang="hu-HU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hu-HU" altLang="hu-H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784280" y="5994219"/>
            <a:ext cx="8229600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min =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3.5, 100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89468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812800" y="1412776"/>
            <a:ext cx="8229600" cy="522576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int[]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CreateAndFill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… 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int[] </a:t>
            </a:r>
            <a:r>
              <a:rPr lang="hu-HU" alt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hu-HU" alt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alt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alt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(int x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(x ==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int[]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CreateAndFill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hu-HU" alt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10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("Találtam 10-et a tömbben");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3749040" y="2543184"/>
            <a:ext cx="1518468" cy="2614032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4727448" y="2543184"/>
            <a:ext cx="2206311" cy="2614032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8203748" y="3563995"/>
            <a:ext cx="3560391" cy="923330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i="1" dirty="0">
                <a:solidFill>
                  <a:schemeClr val="bg1"/>
                </a:solidFill>
                <a:latin typeface="Arial" charset="0"/>
              </a:rPr>
              <a:t>Az aktuális paraméterek értékei automatikus </a:t>
            </a:r>
            <a:r>
              <a:rPr lang="hu-HU" altLang="hu-HU" b="1" i="1" dirty="0">
                <a:solidFill>
                  <a:schemeClr val="bg1"/>
                </a:solidFill>
                <a:latin typeface="Arial" charset="0"/>
              </a:rPr>
              <a:t>MÁSOLÓDNAK</a:t>
            </a:r>
            <a:r>
              <a:rPr lang="hu-HU" altLang="hu-HU" i="1" dirty="0">
                <a:solidFill>
                  <a:schemeClr val="bg1"/>
                </a:solidFill>
                <a:latin typeface="Arial" charset="0"/>
              </a:rPr>
              <a:t> a formális paraméterekbe.</a:t>
            </a:r>
            <a:endParaRPr lang="hu-HU" altLang="hu-HU" b="0" i="1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76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Paraméterátadás szabályai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formális paraméterek és az aktuális paraméterek </a:t>
            </a:r>
            <a:r>
              <a:rPr lang="hu-HU" b="1" dirty="0"/>
              <a:t>számának egyenlőnek</a:t>
            </a:r>
            <a:r>
              <a:rPr lang="hu-HU" dirty="0"/>
              <a:t> kell lennie.</a:t>
            </a:r>
          </a:p>
          <a:p>
            <a:r>
              <a:rPr lang="hu-HU" dirty="0"/>
              <a:t>Az aktuális paraméter </a:t>
            </a:r>
            <a:r>
              <a:rPr lang="hu-HU" b="1" dirty="0"/>
              <a:t>típusa</a:t>
            </a:r>
            <a:r>
              <a:rPr lang="hu-HU" dirty="0"/>
              <a:t> </a:t>
            </a:r>
            <a:r>
              <a:rPr lang="hu-HU" b="1" dirty="0"/>
              <a:t>kompatibilis</a:t>
            </a:r>
            <a:r>
              <a:rPr lang="hu-HU" dirty="0"/>
              <a:t> kell legyen a hozzá tartozó formális paraméter típusával.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20272" y="3803904"/>
            <a:ext cx="8229600" cy="130543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Min(</a:t>
            </a:r>
            <a:r>
              <a:rPr lang="hu-HU" altLang="hu-HU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hu-HU" altLang="hu-H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hu-HU" altLang="hu-HU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hu-HU" altLang="hu-H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720272" y="5708112"/>
            <a:ext cx="8229600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min =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3.5, 100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0069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/>
              <a:t>Metódus</a:t>
            </a:r>
            <a:r>
              <a:rPr lang="hu-HU" dirty="0"/>
              <a:t> </a:t>
            </a:r>
            <a:r>
              <a:rPr lang="hu-HU" b="1" dirty="0"/>
              <a:t> =</a:t>
            </a:r>
            <a:r>
              <a:rPr lang="hu-HU" dirty="0"/>
              <a:t> alprogram = szubrutin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Fel tudjuk darabolni a programunkat kisebb kódszegmensekre? (Nem csak egy hatalmas Main?)</a:t>
            </a:r>
          </a:p>
          <a:p>
            <a:pPr marL="0" indent="0">
              <a:buNone/>
            </a:pPr>
            <a:r>
              <a:rPr lang="hu-HU" b="1" dirty="0"/>
              <a:t>IGEN.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Hogyan?</a:t>
            </a:r>
          </a:p>
          <a:p>
            <a:pPr marL="0" indent="0">
              <a:buNone/>
            </a:pPr>
            <a:r>
              <a:rPr lang="hu-HU" b="1" dirty="0"/>
              <a:t>Azzal, hogy metódusokat írunk a programunkban.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Miért?</a:t>
            </a:r>
          </a:p>
          <a:p>
            <a:pPr marL="0" indent="0">
              <a:buNone/>
            </a:pPr>
            <a:r>
              <a:rPr lang="hu-HU" b="1" dirty="0"/>
              <a:t>A kódot könnyebb olvasni és a metódusok </a:t>
            </a:r>
            <a:r>
              <a:rPr lang="hu-HU" b="1" dirty="0" err="1"/>
              <a:t>újrafelhasználhatóak</a:t>
            </a:r>
            <a:r>
              <a:rPr lang="hu-HU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4355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991527-8E5F-42A5-BFA5-ABD1868C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Opcionális paraméterek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A345BD-041D-4CF7-A11E-DAF2E0BBF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Formális paraméterekhez lehet alapértelmezett értéket rendelni</a:t>
            </a:r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r>
              <a:rPr lang="hu-HU"/>
              <a:t>Metódus hívásánál ezekhez nem kötelező megadnunk aktuális paramétert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20FC91C-D6B5-41AB-AAF0-0C7B2821B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79" y="2225797"/>
            <a:ext cx="10093389" cy="190587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sz="2400" b="1">
                <a:latin typeface="Courier New" panose="02070309020205020404" pitchFamily="49" charset="0"/>
                <a:cs typeface="Courier New" panose="02070309020205020404" pitchFamily="49" charset="0"/>
              </a:rPr>
              <a:t> bool Before(ushort year1, ushort year2 </a:t>
            </a:r>
            <a:r>
              <a:rPr lang="hu-HU" altLang="hu-HU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2020</a:t>
            </a:r>
            <a:r>
              <a:rPr lang="hu-HU" altLang="hu-HU" sz="2400" b="1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B61632A-C658-4CEE-B98F-EF0277415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1971" y="5273999"/>
            <a:ext cx="3985149" cy="104276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>
                <a:latin typeface="Courier New" panose="02070309020205020404" pitchFamily="49" charset="0"/>
                <a:cs typeface="Courier New" panose="02070309020205020404" pitchFamily="49" charset="0"/>
              </a:rPr>
              <a:t>Before(2003, 2010);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Before(2018);</a:t>
            </a:r>
          </a:p>
        </p:txBody>
      </p:sp>
    </p:spTree>
    <p:extLst>
      <p:ext uri="{BB962C8B-B14F-4D97-AF65-F5344CB8AC3E}">
        <p14:creationId xmlns:p14="http://schemas.microsoft.com/office/powerpoint/2010/main" val="3483252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991527-8E5F-42A5-BFA5-ABD1868C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Nevesített aktuális paraméterek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A345BD-041D-4CF7-A11E-DAF2E0BBF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Aktuális paramétereket név alapján is lehet formálisokhoz rendelni. Ilyenkor a sorrend nem számít.</a:t>
            </a:r>
          </a:p>
          <a:p>
            <a:endParaRPr lang="hu-HU"/>
          </a:p>
          <a:p>
            <a:pPr marL="109728" indent="0">
              <a:buNone/>
            </a:pPr>
            <a:endParaRPr lang="hu-HU"/>
          </a:p>
          <a:p>
            <a:r>
              <a:rPr lang="hu-HU"/>
              <a:t>Főleg akkor előnyös, ha több opcionális paraméter is van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20FC91C-D6B5-41AB-AAF0-0C7B2821B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000" y="4142638"/>
            <a:ext cx="9852823" cy="211882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sz="2400" b="1">
                <a:latin typeface="Courier New" panose="02070309020205020404" pitchFamily="49" charset="0"/>
                <a:cs typeface="Courier New" panose="02070309020205020404" pitchFamily="49" charset="0"/>
              </a:rPr>
              <a:t> void AddStudent(string name,</a:t>
            </a:r>
            <a:br>
              <a:rPr lang="hu-HU" altLang="hu-HU" sz="2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altLang="hu-HU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byte age = 18,</a:t>
            </a:r>
            <a:br>
              <a:rPr lang="hu-HU" altLang="hu-HU" sz="24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altLang="hu-HU" sz="24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  string branch = "Computer Science") 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B61632A-C658-4CEE-B98F-EF0277415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192" y="2523065"/>
            <a:ext cx="6513615" cy="104276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>
                <a:latin typeface="Courier New" panose="02070309020205020404" pitchFamily="49" charset="0"/>
                <a:cs typeface="Courier New" panose="02070309020205020404" pitchFamily="49" charset="0"/>
              </a:rPr>
              <a:t>Before(year1: 2003, year2: 2010);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>
                <a:latin typeface="Courier New" panose="02070309020205020404" pitchFamily="49" charset="0"/>
                <a:cs typeface="Courier New" panose="02070309020205020404" pitchFamily="49" charset="0"/>
              </a:rPr>
              <a:t>Before(year2: 2010, year1: 2003);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0B9F048-0E0C-4E5F-A5F1-0EF81E358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638" y="5672581"/>
            <a:ext cx="10144362" cy="104276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>
                <a:latin typeface="Courier New" panose="02070309020205020404" pitchFamily="49" charset="0"/>
                <a:cs typeface="Courier New" panose="02070309020205020404" pitchFamily="49" charset="0"/>
              </a:rPr>
              <a:t>AddStudent("Teszt Elek", age: 20);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>
                <a:latin typeface="Courier New" panose="02070309020205020404" pitchFamily="49" charset="0"/>
                <a:cs typeface="Courier New" panose="02070309020205020404" pitchFamily="49" charset="0"/>
              </a:rPr>
              <a:t>AddStudent(„Programo Zoltán", branch: "Psychology");</a:t>
            </a:r>
          </a:p>
        </p:txBody>
      </p:sp>
    </p:spTree>
    <p:extLst>
      <p:ext uri="{BB962C8B-B14F-4D97-AF65-F5344CB8AC3E}">
        <p14:creationId xmlns:p14="http://schemas.microsoft.com/office/powerpoint/2010/main" val="2593171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728FD5-63C6-4E7E-9F27-A07B0C0A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Más nyelvekben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BAEE37-EC38-4B8F-84DD-C9B123395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hu-HU" u="sng"/>
              <a:t>C, C++, Java:</a:t>
            </a:r>
            <a:r>
              <a:rPr lang="hu-HU"/>
              <a:t> nagyon hasonló a C#-hoz</a:t>
            </a:r>
          </a:p>
          <a:p>
            <a:r>
              <a:rPr lang="hu-HU"/>
              <a:t>C-ben nincsenek opcionális és nevesített paraméterek</a:t>
            </a:r>
          </a:p>
          <a:p>
            <a:r>
              <a:rPr lang="hu-HU"/>
              <a:t>Java-ban nincsenek nevesített paraméterek</a:t>
            </a:r>
          </a:p>
          <a:p>
            <a:pPr marL="109728" indent="0">
              <a:buNone/>
            </a:pPr>
            <a:endParaRPr lang="hu-HU" i="1"/>
          </a:p>
          <a:p>
            <a:pPr marL="109728" indent="0">
              <a:buNone/>
            </a:pPr>
            <a:r>
              <a:rPr lang="hu-HU" u="sng"/>
              <a:t>Python:</a:t>
            </a:r>
            <a:r>
              <a:rPr lang="hu-HU"/>
              <a:t> más szintaxis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A645E4A-84D4-44DC-8B4A-BE124256E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606" y="3267756"/>
            <a:ext cx="5717177" cy="350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3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metódusokat könnyebb olvasni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57200" y="1628800"/>
            <a:ext cx="8229600" cy="504056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Information</a:t>
            </a:r>
            <a:r>
              <a:rPr lang="hu-HU" altLang="hu-H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("********************");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("** Teszt program **");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("Fejlesztő: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Jon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Snow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("2015.04.27.");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Information</a:t>
            </a:r>
            <a:r>
              <a:rPr lang="hu-HU" altLang="hu-H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("Adj meg egy egész számot: ");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x =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("Adj meg egy másik egész számot: ");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y =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5989319" y="1415809"/>
            <a:ext cx="6053329" cy="369332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b="0" i="1" dirty="0">
                <a:solidFill>
                  <a:schemeClr val="bg1"/>
                </a:solidFill>
                <a:latin typeface="+mj-lt"/>
              </a:rPr>
              <a:t>Minden metódusnak van egy általad választott neve.</a:t>
            </a: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 flipH="1" flipV="1">
            <a:off x="4323904" y="1628800"/>
            <a:ext cx="1665415" cy="206980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308614" y="4149080"/>
            <a:ext cx="3533518" cy="369332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i="1" dirty="0">
                <a:solidFill>
                  <a:schemeClr val="bg1"/>
                </a:solidFill>
                <a:latin typeface="+mj-lt"/>
              </a:rPr>
              <a:t>Itt </a:t>
            </a:r>
            <a:r>
              <a:rPr lang="hu-HU" altLang="hu-HU" b="1" i="1" dirty="0">
                <a:solidFill>
                  <a:schemeClr val="bg1"/>
                </a:solidFill>
                <a:latin typeface="+mj-lt"/>
              </a:rPr>
              <a:t>hívod</a:t>
            </a:r>
            <a:r>
              <a:rPr lang="hu-HU" altLang="hu-HU" b="0" i="1" dirty="0">
                <a:solidFill>
                  <a:schemeClr val="bg1"/>
                </a:solidFill>
                <a:latin typeface="+mj-lt"/>
              </a:rPr>
              <a:t> meg a metódust.</a:t>
            </a: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 flipH="1" flipV="1">
            <a:off x="2827271" y="4302968"/>
            <a:ext cx="2481343" cy="166742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9" name="Jobb oldali kapcsos zárójel 8"/>
          <p:cNvSpPr/>
          <p:nvPr/>
        </p:nvSpPr>
        <p:spPr>
          <a:xfrm>
            <a:off x="6805248" y="1970877"/>
            <a:ext cx="504056" cy="1379122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571606" y="2475772"/>
            <a:ext cx="2541051" cy="369332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b="0" i="1" dirty="0">
                <a:solidFill>
                  <a:schemeClr val="bg1"/>
                </a:solidFill>
                <a:latin typeface="+mj-lt"/>
              </a:rPr>
              <a:t>A metódus törzse</a:t>
            </a:r>
          </a:p>
        </p:txBody>
      </p:sp>
    </p:spTree>
    <p:extLst>
      <p:ext uri="{BB962C8B-B14F-4D97-AF65-F5344CB8AC3E}">
        <p14:creationId xmlns:p14="http://schemas.microsoft.com/office/powerpoint/2010/main" val="75658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hajtódnak végre a metódusok?</a:t>
            </a:r>
          </a:p>
        </p:txBody>
      </p:sp>
      <p:cxnSp>
        <p:nvCxnSpPr>
          <p:cNvPr id="4" name="Egyenes összekötő 3"/>
          <p:cNvCxnSpPr/>
          <p:nvPr/>
        </p:nvCxnSpPr>
        <p:spPr>
          <a:xfrm>
            <a:off x="2527208" y="1985542"/>
            <a:ext cx="0" cy="1656184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zövegdoboz 4"/>
          <p:cNvSpPr txBox="1"/>
          <p:nvPr/>
        </p:nvSpPr>
        <p:spPr>
          <a:xfrm>
            <a:off x="1205179" y="1585432"/>
            <a:ext cx="3436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A Main metódus törzse</a:t>
            </a:r>
          </a:p>
        </p:txBody>
      </p:sp>
      <p:sp>
        <p:nvSpPr>
          <p:cNvPr id="6" name="Ellipszis 5"/>
          <p:cNvSpPr/>
          <p:nvPr/>
        </p:nvSpPr>
        <p:spPr>
          <a:xfrm>
            <a:off x="2383192" y="343814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atin typeface="+mj-lt"/>
            </a:endParaRPr>
          </a:p>
        </p:txBody>
      </p:sp>
      <p:cxnSp>
        <p:nvCxnSpPr>
          <p:cNvPr id="7" name="Egyenes összekötő 6"/>
          <p:cNvCxnSpPr/>
          <p:nvPr/>
        </p:nvCxnSpPr>
        <p:spPr>
          <a:xfrm>
            <a:off x="2531888" y="4950312"/>
            <a:ext cx="0" cy="1656184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7"/>
          <p:cNvCxnSpPr/>
          <p:nvPr/>
        </p:nvCxnSpPr>
        <p:spPr>
          <a:xfrm>
            <a:off x="6174487" y="2682059"/>
            <a:ext cx="0" cy="887658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/>
          <p:cNvSpPr txBox="1"/>
          <p:nvPr/>
        </p:nvSpPr>
        <p:spPr>
          <a:xfrm>
            <a:off x="5193862" y="2239425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Metódustörzs</a:t>
            </a:r>
          </a:p>
        </p:txBody>
      </p:sp>
      <p:sp>
        <p:nvSpPr>
          <p:cNvPr id="10" name="Ellipszis 9"/>
          <p:cNvSpPr/>
          <p:nvPr/>
        </p:nvSpPr>
        <p:spPr>
          <a:xfrm>
            <a:off x="6030471" y="3425701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atin typeface="+mj-lt"/>
            </a:endParaRPr>
          </a:p>
        </p:txBody>
      </p:sp>
      <p:cxnSp>
        <p:nvCxnSpPr>
          <p:cNvPr id="11" name="Egyenes összekötő 10"/>
          <p:cNvCxnSpPr/>
          <p:nvPr/>
        </p:nvCxnSpPr>
        <p:spPr>
          <a:xfrm>
            <a:off x="9598880" y="3081425"/>
            <a:ext cx="0" cy="2028005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/>
          <p:cNvSpPr txBox="1"/>
          <p:nvPr/>
        </p:nvSpPr>
        <p:spPr>
          <a:xfrm>
            <a:off x="8611957" y="2594276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Metódustörzs</a:t>
            </a:r>
          </a:p>
        </p:txBody>
      </p:sp>
      <p:sp>
        <p:nvSpPr>
          <p:cNvPr id="13" name="Ellipszis 12"/>
          <p:cNvSpPr/>
          <p:nvPr/>
        </p:nvSpPr>
        <p:spPr>
          <a:xfrm>
            <a:off x="2387872" y="4806296"/>
            <a:ext cx="288032" cy="288032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atin typeface="+mj-lt"/>
            </a:endParaRPr>
          </a:p>
        </p:txBody>
      </p:sp>
      <p:cxnSp>
        <p:nvCxnSpPr>
          <p:cNvPr id="14" name="Egyenes összekötő 13"/>
          <p:cNvCxnSpPr/>
          <p:nvPr/>
        </p:nvCxnSpPr>
        <p:spPr>
          <a:xfrm>
            <a:off x="6174487" y="4590038"/>
            <a:ext cx="0" cy="1224369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zis 14"/>
          <p:cNvSpPr/>
          <p:nvPr/>
        </p:nvSpPr>
        <p:spPr>
          <a:xfrm>
            <a:off x="6030471" y="4446022"/>
            <a:ext cx="288032" cy="288032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atin typeface="+mj-lt"/>
            </a:endParaRPr>
          </a:p>
        </p:txBody>
      </p:sp>
      <p:sp>
        <p:nvSpPr>
          <p:cNvPr id="16" name="Szövegdoboz 15"/>
          <p:cNvSpPr txBox="1"/>
          <p:nvPr/>
        </p:nvSpPr>
        <p:spPr>
          <a:xfrm>
            <a:off x="1015040" y="3202546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Metódus-hívás</a:t>
            </a:r>
          </a:p>
        </p:txBody>
      </p:sp>
      <p:cxnSp>
        <p:nvCxnSpPr>
          <p:cNvPr id="17" name="Egyenes összekötő nyíllal 16"/>
          <p:cNvCxnSpPr>
            <a:stCxn id="6" idx="6"/>
            <a:endCxn id="9" idx="1"/>
          </p:cNvCxnSpPr>
          <p:nvPr/>
        </p:nvCxnSpPr>
        <p:spPr>
          <a:xfrm flipV="1">
            <a:off x="2671224" y="2470258"/>
            <a:ext cx="2522638" cy="111190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>
            <a:stCxn id="10" idx="6"/>
            <a:endCxn id="12" idx="1"/>
          </p:cNvCxnSpPr>
          <p:nvPr/>
        </p:nvCxnSpPr>
        <p:spPr>
          <a:xfrm flipV="1">
            <a:off x="6318503" y="2825109"/>
            <a:ext cx="2293454" cy="74460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/>
          <p:cNvCxnSpPr>
            <a:endCxn id="15" idx="6"/>
          </p:cNvCxnSpPr>
          <p:nvPr/>
        </p:nvCxnSpPr>
        <p:spPr>
          <a:xfrm flipH="1" flipV="1">
            <a:off x="6318503" y="4590038"/>
            <a:ext cx="3280375" cy="51939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/>
          <p:cNvCxnSpPr>
            <a:endCxn id="13" idx="6"/>
          </p:cNvCxnSpPr>
          <p:nvPr/>
        </p:nvCxnSpPr>
        <p:spPr>
          <a:xfrm flipH="1" flipV="1">
            <a:off x="2675904" y="4950312"/>
            <a:ext cx="3498582" cy="8640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/>
          <p:cNvSpPr txBox="1"/>
          <p:nvPr/>
        </p:nvSpPr>
        <p:spPr>
          <a:xfrm>
            <a:off x="475488" y="4317431"/>
            <a:ext cx="2075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Metódus-hívás utáni utasítás</a:t>
            </a:r>
          </a:p>
        </p:txBody>
      </p:sp>
    </p:spTree>
    <p:extLst>
      <p:ext uri="{BB962C8B-B14F-4D97-AF65-F5344CB8AC3E}">
        <p14:creationId xmlns:p14="http://schemas.microsoft.com/office/powerpoint/2010/main" val="364116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Metódusok fajtái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Kétfajta metódus: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b="1" u="sng" dirty="0"/>
              <a:t>Eljárás:</a:t>
            </a:r>
            <a:r>
              <a:rPr lang="hu-HU" dirty="0"/>
              <a:t> Az előző diákon.</a:t>
            </a:r>
          </a:p>
          <a:p>
            <a:pPr lvl="1"/>
            <a:r>
              <a:rPr lang="hu-HU" dirty="0"/>
              <a:t>Csak utasítások </a:t>
            </a:r>
            <a:r>
              <a:rPr lang="hu-HU" b="1" dirty="0"/>
              <a:t>végrehajtására</a:t>
            </a:r>
            <a:r>
              <a:rPr lang="hu-HU" dirty="0"/>
              <a:t>.</a:t>
            </a:r>
          </a:p>
          <a:p>
            <a:pPr lvl="1"/>
            <a:r>
              <a:rPr lang="hu-HU" dirty="0"/>
              <a:t>Nem számol ki egy kérdéses értéket.</a:t>
            </a:r>
          </a:p>
          <a:p>
            <a:pPr lvl="1"/>
            <a:r>
              <a:rPr lang="hu-HU" dirty="0"/>
              <a:t>Írd a </a:t>
            </a:r>
            <a:r>
              <a:rPr lang="hu-HU" b="1" dirty="0" err="1"/>
              <a:t>void</a:t>
            </a:r>
            <a:r>
              <a:rPr lang="hu-HU" dirty="0"/>
              <a:t> kulcsszót a metódus neve elé!</a:t>
            </a:r>
          </a:p>
          <a:p>
            <a:pPr lvl="1"/>
            <a:endParaRPr lang="hu-HU" dirty="0"/>
          </a:p>
          <a:p>
            <a:r>
              <a:rPr lang="hu-HU" b="1" u="sng" dirty="0"/>
              <a:t>Függvény:</a:t>
            </a:r>
          </a:p>
          <a:p>
            <a:pPr lvl="1"/>
            <a:r>
              <a:rPr lang="hu-HU" dirty="0"/>
              <a:t>Egy kérdéses érték </a:t>
            </a:r>
            <a:r>
              <a:rPr lang="hu-HU" b="1" dirty="0"/>
              <a:t>kiszámítására</a:t>
            </a:r>
            <a:r>
              <a:rPr lang="hu-HU" dirty="0"/>
              <a:t> és visszaadására.</a:t>
            </a:r>
          </a:p>
          <a:p>
            <a:pPr lvl="1"/>
            <a:r>
              <a:rPr lang="hu-HU" dirty="0"/>
              <a:t>Írd </a:t>
            </a:r>
            <a:r>
              <a:rPr lang="hu-HU" b="1" dirty="0"/>
              <a:t>a visszatérési érték típusát</a:t>
            </a:r>
            <a:r>
              <a:rPr lang="hu-HU" dirty="0"/>
              <a:t> a metódus neve elé!</a:t>
            </a:r>
          </a:p>
          <a:p>
            <a:pPr marL="109728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2552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Eljárás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57200" y="1628800"/>
            <a:ext cx="8229600" cy="504056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Information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u-HU" altLang="hu-H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("********************");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("** Teszt program **");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("Fejlesztő: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Jon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Snow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("2015.04.27.");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Information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("Adj meg egy egész számot: ");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x =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("Adj meg egy másik egész számot: ");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y =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198472" y="1321023"/>
            <a:ext cx="3485024" cy="369332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b="1" i="1" dirty="0" err="1">
                <a:solidFill>
                  <a:schemeClr val="bg1"/>
                </a:solidFill>
                <a:latin typeface="+mj-lt"/>
              </a:rPr>
              <a:t>void</a:t>
            </a:r>
            <a:r>
              <a:rPr lang="hu-HU" altLang="hu-HU" b="0" i="1" dirty="0">
                <a:solidFill>
                  <a:schemeClr val="bg1"/>
                </a:solidFill>
                <a:latin typeface="+mj-lt"/>
              </a:rPr>
              <a:t> = nincs visszatérési érték</a:t>
            </a: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 flipH="1" flipV="1">
            <a:off x="2094016" y="1499616"/>
            <a:ext cx="4104456" cy="256559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404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Függvény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5577840"/>
            <a:ext cx="11376000" cy="986212"/>
          </a:xfrm>
        </p:spPr>
        <p:txBody>
          <a:bodyPr/>
          <a:lstStyle/>
          <a:p>
            <a:pPr marL="109728" indent="0">
              <a:buNone/>
            </a:pPr>
            <a:r>
              <a:rPr lang="hu-HU" dirty="0"/>
              <a:t>Vedd észre, hogy a két x két különböző változó, mivel különböző metódusokra nézve lokálisak!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503823" y="1525455"/>
            <a:ext cx="8229600" cy="388843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InputData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("Adj meg egy egész számot: ");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x =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x </a:t>
            </a:r>
            <a:r>
              <a:rPr lang="hu-HU" altLang="hu-H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hu-HU" altLang="hu-H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InputData</a:t>
            </a:r>
            <a:r>
              <a:rPr lang="hu-HU" altLang="hu-H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y </a:t>
            </a:r>
            <a:r>
              <a:rPr lang="hu-HU" altLang="hu-H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hu-HU" altLang="hu-H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InputData</a:t>
            </a:r>
            <a:r>
              <a:rPr lang="hu-HU" altLang="hu-H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875128" y="1289686"/>
            <a:ext cx="2268871" cy="369332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b="0" i="1" dirty="0">
                <a:solidFill>
                  <a:schemeClr val="bg1"/>
                </a:solidFill>
                <a:latin typeface="+mj-lt"/>
              </a:rPr>
              <a:t>Visszatérési típus.</a:t>
            </a: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 flipH="1" flipV="1">
            <a:off x="2990088" y="1433824"/>
            <a:ext cx="3918110" cy="346561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930420" y="2821599"/>
            <a:ext cx="3137124" cy="646331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b="0" i="1" dirty="0">
                <a:solidFill>
                  <a:schemeClr val="bg1"/>
                </a:solidFill>
                <a:latin typeface="+mj-lt"/>
              </a:rPr>
              <a:t>Írd a </a:t>
            </a:r>
            <a:r>
              <a:rPr lang="hu-HU" altLang="hu-HU" b="1" i="1" dirty="0" err="1">
                <a:solidFill>
                  <a:schemeClr val="bg1"/>
                </a:solidFill>
                <a:latin typeface="+mj-lt"/>
              </a:rPr>
              <a:t>return</a:t>
            </a:r>
            <a:r>
              <a:rPr lang="hu-HU" altLang="hu-HU" b="0" i="1" dirty="0">
                <a:solidFill>
                  <a:schemeClr val="bg1"/>
                </a:solidFill>
                <a:latin typeface="+mj-lt"/>
              </a:rPr>
              <a:t> kulcsszót a visszatérési érték elé!</a:t>
            </a: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 flipH="1">
            <a:off x="3191255" y="2821599"/>
            <a:ext cx="3716941" cy="216023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117480" y="4045735"/>
            <a:ext cx="3529439" cy="646331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i="1" dirty="0">
                <a:solidFill>
                  <a:schemeClr val="bg1"/>
                </a:solidFill>
                <a:latin typeface="+mj-lt"/>
              </a:rPr>
              <a:t>Hívd a függvényt és </a:t>
            </a:r>
            <a:r>
              <a:rPr lang="hu-HU" altLang="hu-HU" b="0" i="1" dirty="0">
                <a:solidFill>
                  <a:schemeClr val="bg1"/>
                </a:solidFill>
                <a:latin typeface="+mj-lt"/>
              </a:rPr>
              <a:t>használd a visszatérési értékét!</a:t>
            </a: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 flipH="1">
            <a:off x="4626863" y="4167103"/>
            <a:ext cx="1489245" cy="70554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043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Szintaktikai szabályok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Metódus fejléce:</a:t>
            </a:r>
          </a:p>
          <a:p>
            <a:r>
              <a:rPr lang="hu-HU" dirty="0"/>
              <a:t>Használd a </a:t>
            </a:r>
            <a:r>
              <a:rPr lang="hu-HU" b="1" dirty="0" err="1"/>
              <a:t>static</a:t>
            </a:r>
            <a:r>
              <a:rPr lang="hu-HU" dirty="0"/>
              <a:t> kulcsszót!</a:t>
            </a:r>
          </a:p>
          <a:p>
            <a:r>
              <a:rPr lang="hu-HU" u="sng" dirty="0"/>
              <a:t>Eljárás:</a:t>
            </a:r>
            <a:r>
              <a:rPr lang="hu-HU" dirty="0"/>
              <a:t> használd a </a:t>
            </a:r>
            <a:r>
              <a:rPr lang="hu-HU" b="1" dirty="0" err="1"/>
              <a:t>void</a:t>
            </a:r>
            <a:r>
              <a:rPr lang="hu-HU" dirty="0"/>
              <a:t> kulcsszót!</a:t>
            </a:r>
          </a:p>
          <a:p>
            <a:r>
              <a:rPr lang="hu-HU" u="sng" dirty="0"/>
              <a:t>Függvény:</a:t>
            </a:r>
            <a:r>
              <a:rPr lang="hu-HU" dirty="0"/>
              <a:t> add meg a visszatérési típust!</a:t>
            </a:r>
          </a:p>
          <a:p>
            <a:r>
              <a:rPr lang="hu-HU" dirty="0"/>
              <a:t>Írj () zárójeleket!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8459954" y="1881400"/>
            <a:ext cx="3024910" cy="646331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i="1" dirty="0">
                <a:solidFill>
                  <a:schemeClr val="bg1"/>
                </a:solidFill>
                <a:latin typeface="+mj-lt"/>
              </a:rPr>
              <a:t>Következő szemeszterben megtanuljuk, miért.</a:t>
            </a:r>
            <a:endParaRPr lang="hu-HU" altLang="hu-HU" b="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flipH="1" flipV="1">
            <a:off x="5543568" y="2143010"/>
            <a:ext cx="2923338" cy="170438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906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Szintaktikai szabályok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b="1" dirty="0" err="1"/>
              <a:t>return</a:t>
            </a:r>
            <a:r>
              <a:rPr lang="hu-HU" dirty="0"/>
              <a:t> kulcsszó:</a:t>
            </a:r>
          </a:p>
          <a:p>
            <a:r>
              <a:rPr lang="hu-HU" u="sng" dirty="0"/>
              <a:t>Függvény:</a:t>
            </a:r>
          </a:p>
          <a:p>
            <a:pPr lvl="1"/>
            <a:r>
              <a:rPr lang="hu-HU" dirty="0"/>
              <a:t>A visszatérési értéknek megfelelő típusúnak kell lennie!</a:t>
            </a:r>
          </a:p>
          <a:p>
            <a:pPr lvl="1"/>
            <a:r>
              <a:rPr lang="hu-HU" dirty="0"/>
              <a:t>Minden lehetséges végrehajtási ágon legyen </a:t>
            </a:r>
            <a:r>
              <a:rPr lang="hu-HU" dirty="0" err="1"/>
              <a:t>return</a:t>
            </a:r>
            <a:r>
              <a:rPr lang="hu-HU" dirty="0"/>
              <a:t>!</a:t>
            </a:r>
          </a:p>
          <a:p>
            <a:pPr lvl="1"/>
            <a:r>
              <a:rPr lang="hu-HU" dirty="0"/>
              <a:t>Egyébként: "</a:t>
            </a:r>
            <a:r>
              <a:rPr lang="en-US" dirty="0"/>
              <a:t>Not all code paths return a value</a:t>
            </a:r>
            <a:r>
              <a:rPr lang="hu-HU" dirty="0"/>
              <a:t>"</a:t>
            </a:r>
          </a:p>
          <a:p>
            <a:r>
              <a:rPr lang="hu-HU" u="sng" dirty="0"/>
              <a:t>Eljárás:</a:t>
            </a:r>
          </a:p>
          <a:p>
            <a:pPr lvl="1"/>
            <a:r>
              <a:rPr lang="hu-HU" dirty="0" err="1"/>
              <a:t>Return</a:t>
            </a:r>
            <a:r>
              <a:rPr lang="hu-HU" dirty="0"/>
              <a:t> egyedül áll. (Nincs mögötte kifejezés.)</a:t>
            </a:r>
          </a:p>
          <a:p>
            <a:pPr lvl="1"/>
            <a:r>
              <a:rPr lang="hu-HU" dirty="0"/>
              <a:t>A </a:t>
            </a:r>
            <a:r>
              <a:rPr lang="hu-HU" dirty="0" err="1"/>
              <a:t>return</a:t>
            </a:r>
            <a:r>
              <a:rPr lang="hu-HU" dirty="0"/>
              <a:t> használata nem kötelező. (De néha hasznos.)</a:t>
            </a: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5910429" y="1325979"/>
            <a:ext cx="3326884" cy="369332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i="1" dirty="0">
                <a:solidFill>
                  <a:schemeClr val="bg1"/>
                </a:solidFill>
                <a:latin typeface="+mj-lt"/>
              </a:rPr>
              <a:t>A metódusból azonnal kilép.</a:t>
            </a:r>
            <a:endParaRPr lang="hu-HU" altLang="hu-HU" b="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flipH="1" flipV="1">
            <a:off x="3537151" y="1535097"/>
            <a:ext cx="2373278" cy="261610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271797" y="1953333"/>
            <a:ext cx="6488204" cy="214280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x =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(x == 0) </a:t>
            </a:r>
            <a:r>
              <a:rPr lang="hu-HU" alt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616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mutató1_sablon">
  <a:themeElements>
    <a:clrScheme name="Urbánus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ánu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ánu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mutató1" id="{810C2D1E-E208-4C93-85D0-4CF5A7F153C8}" vid="{85951685-8E03-47CF-9D5A-9804F7BAAD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</Template>
  <TotalTime>668</TotalTime>
  <Words>1478</Words>
  <Application>Microsoft Office PowerPoint</Application>
  <PresentationFormat>Szélesvásznú</PresentationFormat>
  <Paragraphs>274</Paragraphs>
  <Slides>22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28" baseType="lpstr">
      <vt:lpstr>Arial</vt:lpstr>
      <vt:lpstr>Courier New</vt:lpstr>
      <vt:lpstr>Georgia</vt:lpstr>
      <vt:lpstr>Trebuchet MS</vt:lpstr>
      <vt:lpstr>Wingdings 2</vt:lpstr>
      <vt:lpstr>Bemutató1_sablon</vt:lpstr>
      <vt:lpstr>Magasszintű programozási nyelvek I.</vt:lpstr>
      <vt:lpstr>Metódus  = alprogram = szubrutin</vt:lpstr>
      <vt:lpstr>A metódusokat könnyebb olvasni</vt:lpstr>
      <vt:lpstr>Hogyan hajtódnak végre a metódusok?</vt:lpstr>
      <vt:lpstr>Metódusok fajtái</vt:lpstr>
      <vt:lpstr>Eljárás</vt:lpstr>
      <vt:lpstr>Függvény</vt:lpstr>
      <vt:lpstr>Szintaktikai szabályok</vt:lpstr>
      <vt:lpstr>Szintaktikai szabályok</vt:lpstr>
      <vt:lpstr>Minden lehetséges végrehajtási ágon legyen return!</vt:lpstr>
      <vt:lpstr>Példa</vt:lpstr>
      <vt:lpstr>Példa</vt:lpstr>
      <vt:lpstr>Példa</vt:lpstr>
      <vt:lpstr>Metódusok más osztályokban</vt:lpstr>
      <vt:lpstr>Metódusok más névterekben</vt:lpstr>
      <vt:lpstr>Hogyan osszunk meg adatokat metódusok között?</vt:lpstr>
      <vt:lpstr>Paraméterek</vt:lpstr>
      <vt:lpstr>Példa</vt:lpstr>
      <vt:lpstr>Paraméterátadás szabályai</vt:lpstr>
      <vt:lpstr>Opcionális paraméterek</vt:lpstr>
      <vt:lpstr>Nevesített aktuális paraméterek</vt:lpstr>
      <vt:lpstr>Más nyelvekben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Magasszintű programozási nyelvek I.</dc:title>
  <dc:creator>Gergely Kovasznai</dc:creator>
  <cp:lastModifiedBy>Gergely Kovasznai</cp:lastModifiedBy>
  <cp:revision>222</cp:revision>
  <dcterms:created xsi:type="dcterms:W3CDTF">2018-09-19T12:45:33Z</dcterms:created>
  <dcterms:modified xsi:type="dcterms:W3CDTF">2020-11-21T13:46:34Z</dcterms:modified>
</cp:coreProperties>
</file>