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1" r:id="rId21"/>
    <p:sldId id="272" r:id="rId22"/>
    <p:sldId id="273" r:id="rId23"/>
    <p:sldId id="279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2020. 12. 02.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2020. 12. 02.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Paraméterátadás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err="1"/>
              <a:t>ref</a:t>
            </a:r>
            <a:r>
              <a:rPr lang="hu-HU" dirty="0"/>
              <a:t> 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 err="1"/>
              <a:t>ref</a:t>
            </a:r>
            <a:r>
              <a:rPr lang="hu-HU" dirty="0"/>
              <a:t> kulcsszó: a paraméter referencia szerint lesz átadva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i="1" dirty="0" err="1"/>
              <a:t>ref</a:t>
            </a:r>
            <a:r>
              <a:rPr lang="hu-HU" dirty="0"/>
              <a:t>-et mindkét helyen használni kell:</a:t>
            </a:r>
          </a:p>
          <a:p>
            <a:pPr lvl="1"/>
            <a:r>
              <a:rPr lang="hu-HU" dirty="0"/>
              <a:t>a formális paraméter előtt</a:t>
            </a:r>
          </a:p>
          <a:p>
            <a:pPr lvl="1"/>
            <a:r>
              <a:rPr lang="hu-HU" dirty="0"/>
              <a:t>az aktuális paraméter előtt</a:t>
            </a:r>
          </a:p>
          <a:p>
            <a:endParaRPr lang="hu-HU" dirty="0"/>
          </a:p>
          <a:p>
            <a:r>
              <a:rPr lang="hu-HU" dirty="0"/>
              <a:t>A fordító arra fog kényszeríteni téged, hogy </a:t>
            </a:r>
            <a:r>
              <a:rPr lang="hu-HU" b="1" i="1" dirty="0"/>
              <a:t>inicializáld</a:t>
            </a:r>
            <a:r>
              <a:rPr lang="hu-HU" dirty="0"/>
              <a:t> az aktuális paramétert, mielőtt átadod.</a:t>
            </a:r>
          </a:p>
        </p:txBody>
      </p:sp>
    </p:spTree>
    <p:extLst>
      <p:ext uri="{BB962C8B-B14F-4D97-AF65-F5344CB8AC3E}">
        <p14:creationId xmlns:p14="http://schemas.microsoft.com/office/powerpoint/2010/main" val="20453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1354217"/>
          </a:xfrm>
        </p:spPr>
        <p:txBody>
          <a:bodyPr>
            <a:spAutoFit/>
          </a:bodyPr>
          <a:lstStyle/>
          <a:p>
            <a:r>
              <a:rPr lang="hu-HU" dirty="0"/>
              <a:t>Probléma: Hogyan adjunk vissza több mint 1 értéket egy metódusból?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Adjon vissza a metódus egy rekordot (</a:t>
            </a:r>
            <a:r>
              <a:rPr lang="hu-HU" dirty="0" err="1"/>
              <a:t>struct</a:t>
            </a:r>
            <a:r>
              <a:rPr lang="hu-HU" dirty="0"/>
              <a:t> vagy </a:t>
            </a:r>
            <a:r>
              <a:rPr lang="hu-HU" dirty="0" err="1"/>
              <a:t>class</a:t>
            </a:r>
            <a:r>
              <a:rPr lang="hu-HU" dirty="0"/>
              <a:t>)!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i="1" dirty="0"/>
              <a:t>VAGY</a:t>
            </a:r>
          </a:p>
          <a:p>
            <a:endParaRPr lang="hu-HU" dirty="0"/>
          </a:p>
          <a:p>
            <a:r>
              <a:rPr lang="hu-HU" dirty="0"/>
              <a:t>Használj </a:t>
            </a:r>
            <a:r>
              <a:rPr lang="hu-HU" b="1" i="1" dirty="0" err="1"/>
              <a:t>ref</a:t>
            </a:r>
            <a:r>
              <a:rPr lang="hu-HU" dirty="0"/>
              <a:t> (vagy </a:t>
            </a:r>
            <a:r>
              <a:rPr lang="hu-HU" b="1" i="1" dirty="0"/>
              <a:t>out</a:t>
            </a:r>
            <a:r>
              <a:rPr lang="hu-HU" dirty="0"/>
              <a:t>) paramétereket!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6784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1354217"/>
          </a:xfrm>
        </p:spPr>
        <p:txBody>
          <a:bodyPr>
            <a:spAutoFit/>
          </a:bodyPr>
          <a:lstStyle/>
          <a:p>
            <a:r>
              <a:rPr lang="hu-HU" dirty="0"/>
              <a:t>Probléma: Hogyan adjunk vissza több mint 1 értéket egy metódusból?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2752" y="1914754"/>
            <a:ext cx="4650839" cy="44930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EvenElements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% 2 == 0)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80112" y="1914754"/>
            <a:ext cx="6139048" cy="348473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EvenElements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7982707" y="3428999"/>
            <a:ext cx="804677" cy="15544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909173" y="3124318"/>
            <a:ext cx="3131571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Butaság. Felesleges </a:t>
            </a:r>
            <a:r>
              <a:rPr lang="hu-HU" altLang="hu-HU" i="1" dirty="0" err="1">
                <a:solidFill>
                  <a:schemeClr val="bg1"/>
                </a:solidFill>
                <a:latin typeface="+mj-lt"/>
              </a:rPr>
              <a:t>inicializációk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!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 rot="4254199">
            <a:off x="8202140" y="3062075"/>
            <a:ext cx="47035" cy="1401363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out</a:t>
            </a:r>
            <a:r>
              <a:rPr lang="hu-HU" dirty="0"/>
              <a:t> 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out</a:t>
            </a:r>
            <a:r>
              <a:rPr lang="hu-HU" dirty="0"/>
              <a:t> kulcsszó: paraméter csak arra, hogy egy értéket "</a:t>
            </a:r>
            <a:r>
              <a:rPr lang="hu-HU" b="1" i="1" dirty="0"/>
              <a:t>vigyen ki"</a:t>
            </a:r>
            <a:r>
              <a:rPr lang="hu-HU" dirty="0"/>
              <a:t> a metódusból.</a:t>
            </a:r>
          </a:p>
          <a:p>
            <a:pPr lvl="1">
              <a:buFont typeface="Symbol"/>
              <a:buChar char="Þ"/>
            </a:pPr>
            <a:r>
              <a:rPr lang="hu-HU" dirty="0"/>
              <a:t>A metódus nem számít arra, hogy a paraméter értéket hoz be a metódusba.</a:t>
            </a:r>
          </a:p>
          <a:p>
            <a:pPr lvl="1">
              <a:buFont typeface="Symbol"/>
              <a:buChar char="Þ"/>
            </a:pPr>
            <a:r>
              <a:rPr lang="hu-HU" dirty="0"/>
              <a:t>Az aktuális paramétert nem kell inicializálni.</a:t>
            </a:r>
          </a:p>
          <a:p>
            <a:pPr marL="411480" lvl="1" indent="0">
              <a:buNone/>
            </a:pPr>
            <a:endParaRPr lang="hu-HU" dirty="0"/>
          </a:p>
          <a:p>
            <a:r>
              <a:rPr lang="hu-HU" dirty="0"/>
              <a:t>Az </a:t>
            </a:r>
            <a:r>
              <a:rPr lang="hu-HU" b="1" i="1" dirty="0"/>
              <a:t>out</a:t>
            </a:r>
            <a:r>
              <a:rPr lang="hu-HU" dirty="0"/>
              <a:t>-</a:t>
            </a:r>
            <a:r>
              <a:rPr lang="hu-HU" dirty="0" err="1"/>
              <a:t>ot</a:t>
            </a:r>
            <a:r>
              <a:rPr lang="hu-HU" dirty="0"/>
              <a:t> mindkét helyen használni kell:</a:t>
            </a:r>
          </a:p>
          <a:p>
            <a:pPr lvl="1"/>
            <a:r>
              <a:rPr lang="hu-HU" dirty="0"/>
              <a:t>a formális paraméter előtt</a:t>
            </a:r>
          </a:p>
          <a:p>
            <a:pPr lvl="1"/>
            <a:r>
              <a:rPr lang="hu-HU" dirty="0"/>
              <a:t>az aktuális paraméter előtt</a:t>
            </a:r>
          </a:p>
        </p:txBody>
      </p:sp>
    </p:spTree>
    <p:extLst>
      <p:ext uri="{BB962C8B-B14F-4D97-AF65-F5344CB8AC3E}">
        <p14:creationId xmlns:p14="http://schemas.microsoft.com/office/powerpoint/2010/main" val="90012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out</a:t>
            </a:r>
            <a:r>
              <a:rPr lang="hu-HU" dirty="0"/>
              <a:t> paraméterek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2752" y="1914754"/>
            <a:ext cx="4650839" cy="44930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EvenElements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% 2 == 0)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80112" y="1914754"/>
            <a:ext cx="6139048" cy="348473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EvenElements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7370064" y="3428998"/>
            <a:ext cx="1417320" cy="22812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968735" y="3287790"/>
            <a:ext cx="3131571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Nincs </a:t>
            </a:r>
            <a:r>
              <a:rPr lang="hu-HU" altLang="hu-HU" i="1" dirty="0" err="1">
                <a:solidFill>
                  <a:schemeClr val="bg1"/>
                </a:solidFill>
                <a:latin typeface="+mj-lt"/>
              </a:rPr>
              <a:t>inicializáció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!</a:t>
            </a: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 rot="4254199" flipH="1">
            <a:off x="7833888" y="2779242"/>
            <a:ext cx="160864" cy="204451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out</a:t>
            </a:r>
            <a:r>
              <a:rPr lang="hu-HU" dirty="0"/>
              <a:t> 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Már használtunk </a:t>
            </a:r>
            <a:r>
              <a:rPr lang="hu-HU" b="1" i="1" dirty="0"/>
              <a:t>out</a:t>
            </a:r>
            <a:r>
              <a:rPr lang="hu-HU" dirty="0"/>
              <a:t> paramétereket a </a:t>
            </a:r>
            <a:r>
              <a:rPr lang="hu-HU" dirty="0" err="1"/>
              <a:t>TryParse</a:t>
            </a:r>
            <a:r>
              <a:rPr lang="hu-HU" dirty="0"/>
              <a:t> metódusnál.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parse</a:t>
            </a:r>
            <a:r>
              <a:rPr lang="hu-HU" dirty="0"/>
              <a:t>-olt értéket az </a:t>
            </a:r>
            <a:r>
              <a:rPr lang="hu-HU" b="1" i="1" dirty="0"/>
              <a:t>out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"viszi ki" a metódusból.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115928" y="3429000"/>
            <a:ext cx="9912144" cy="209736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double.TryParse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input nem értelmezhető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double-ként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47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nyelvekben: 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584001"/>
            <a:ext cx="7758514" cy="4980051"/>
          </a:xfrm>
        </p:spPr>
        <p:txBody>
          <a:bodyPr/>
          <a:lstStyle/>
          <a:p>
            <a:r>
              <a:rPr lang="hu-HU"/>
              <a:t>Alapértelmezett: érték szerinti paraméterátadás</a:t>
            </a:r>
          </a:p>
          <a:p>
            <a:r>
              <a:rPr lang="hu-HU"/>
              <a:t>(Memóriacímre) mutatót is át lehet adni </a:t>
            </a:r>
            <a:r>
              <a:rPr lang="hu-HU" b="1"/>
              <a:t>*</a:t>
            </a:r>
            <a:r>
              <a:rPr lang="hu-HU"/>
              <a:t>-gal</a:t>
            </a:r>
          </a:p>
          <a:p>
            <a:pPr lvl="1"/>
            <a:r>
              <a:rPr lang="hu-HU"/>
              <a:t>Kb. a </a:t>
            </a:r>
            <a:r>
              <a:rPr lang="hu-HU" b="1"/>
              <a:t>ref</a:t>
            </a:r>
            <a:r>
              <a:rPr lang="hu-HU"/>
              <a:t>-nek felel meg, de a </a:t>
            </a:r>
            <a:r>
              <a:rPr lang="hu-HU" b="1"/>
              <a:t>*</a:t>
            </a:r>
            <a:r>
              <a:rPr lang="hu-HU"/>
              <a:t>-ot a metódustörzsben is használni kell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6AB5B6-6E38-47AA-A5BA-4E70CE80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68" y="3429000"/>
            <a:ext cx="4890378" cy="320043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83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nyelvekben: C++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99" y="1584001"/>
            <a:ext cx="8263612" cy="4980051"/>
          </a:xfrm>
        </p:spPr>
        <p:txBody>
          <a:bodyPr/>
          <a:lstStyle/>
          <a:p>
            <a:r>
              <a:rPr lang="hu-HU"/>
              <a:t>A C-ben használt paraméterátadás ugyanúgy működik</a:t>
            </a:r>
          </a:p>
          <a:p>
            <a:r>
              <a:rPr lang="hu-HU"/>
              <a:t>Bevezették a </a:t>
            </a:r>
            <a:r>
              <a:rPr lang="hu-HU" i="1"/>
              <a:t>referencia</a:t>
            </a:r>
            <a:r>
              <a:rPr lang="hu-HU"/>
              <a:t> szerinti átadást, ennek operátora: </a:t>
            </a:r>
            <a:r>
              <a:rPr lang="hu-HU" b="1"/>
              <a:t>&amp;</a:t>
            </a:r>
          </a:p>
          <a:p>
            <a:pPr lvl="1"/>
            <a:r>
              <a:rPr lang="hu-HU"/>
              <a:t>A metódustörzsben nem kell használni az </a:t>
            </a:r>
            <a:r>
              <a:rPr lang="hu-HU" b="1"/>
              <a:t>&amp;</a:t>
            </a:r>
            <a:r>
              <a:rPr lang="hu-HU"/>
              <a:t>-et</a:t>
            </a:r>
          </a:p>
          <a:p>
            <a:pPr lvl="1"/>
            <a:r>
              <a:rPr lang="hu-HU"/>
              <a:t>Ez felel meg a C# </a:t>
            </a:r>
            <a:r>
              <a:rPr lang="hu-HU" b="1"/>
              <a:t>ref</a:t>
            </a:r>
            <a:r>
              <a:rPr lang="hu-HU"/>
              <a:t>-jének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C0BA3EB-B1AB-41E7-A01D-682BEB84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43" y="4020033"/>
            <a:ext cx="5456618" cy="27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nyelvekben: Java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Csak </a:t>
            </a:r>
            <a:r>
              <a:rPr lang="hu-HU" i="1"/>
              <a:t>érték</a:t>
            </a:r>
            <a:r>
              <a:rPr lang="hu-HU"/>
              <a:t> szerinti paraméteradás van!</a:t>
            </a:r>
          </a:p>
          <a:p>
            <a:r>
              <a:rPr lang="hu-HU"/>
              <a:t>De Java-ban vannak érték és referenciatípusok</a:t>
            </a:r>
          </a:p>
          <a:p>
            <a:pPr lvl="1"/>
            <a:r>
              <a:rPr lang="hu-HU"/>
              <a:t>A tömb és class referenciatípusok</a:t>
            </a:r>
          </a:p>
          <a:p>
            <a:r>
              <a:rPr lang="hu-HU"/>
              <a:t>Ha „referencia szerinti” paraméterátadást akarsz szimulálni, add át a paramétert egy osztály példányába ágyazva!</a:t>
            </a:r>
          </a:p>
          <a:p>
            <a:pPr lvl="1"/>
            <a:r>
              <a:rPr lang="hu-HU"/>
              <a:t>pl. egyelemű tömbbe</a:t>
            </a:r>
          </a:p>
          <a:p>
            <a:pPr lvl="1"/>
            <a:r>
              <a:rPr lang="hu-HU"/>
              <a:t>pl. egy mezőt tartalmazó osztályba</a:t>
            </a:r>
          </a:p>
        </p:txBody>
      </p:sp>
    </p:spTree>
    <p:extLst>
      <p:ext uri="{BB962C8B-B14F-4D97-AF65-F5344CB8AC3E}">
        <p14:creationId xmlns:p14="http://schemas.microsoft.com/office/powerpoint/2010/main" val="40160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nyelvekben: 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584001"/>
            <a:ext cx="7157623" cy="4980051"/>
          </a:xfrm>
        </p:spPr>
        <p:txBody>
          <a:bodyPr/>
          <a:lstStyle/>
          <a:p>
            <a:r>
              <a:rPr lang="hu-HU"/>
              <a:t>Csak referencia szerinti paraméteradás van!</a:t>
            </a:r>
          </a:p>
          <a:p>
            <a:r>
              <a:rPr lang="hu-HU"/>
              <a:t>Mégis úgy tűnik alaptípusoknál, hogy nem: a metódusból nem tudjuk módosítani az eredeti változót. Akkor miért nem?</a:t>
            </a:r>
          </a:p>
          <a:p>
            <a:r>
              <a:rPr lang="hu-HU"/>
              <a:t>Megoldás: minden értékadás új memóriafoglalással jár</a:t>
            </a:r>
          </a:p>
          <a:p>
            <a:pPr lvl="1"/>
            <a:r>
              <a:rPr lang="hu-HU"/>
              <a:t>Ugyanaz, mint C#-ban a sztringek esetén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71B67F4-D964-46E2-9C68-8C556ACE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748" y="3782065"/>
            <a:ext cx="4956994" cy="27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Paraméterátadási módok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Érték szerint:</a:t>
            </a:r>
            <a:br>
              <a:rPr lang="hu-HU" dirty="0"/>
            </a:br>
            <a:r>
              <a:rPr lang="hu-HU" dirty="0"/>
              <a:t>Ez az alapértelmezett paraméterátadási mód.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Referencia szerint:</a:t>
            </a:r>
          </a:p>
          <a:p>
            <a:pPr marL="914400" lvl="1" indent="-514350"/>
            <a:r>
              <a:rPr lang="hu-HU" b="1" i="1" dirty="0"/>
              <a:t>out</a:t>
            </a:r>
            <a:r>
              <a:rPr lang="hu-HU" dirty="0"/>
              <a:t> paraméter</a:t>
            </a:r>
          </a:p>
          <a:p>
            <a:pPr marL="914400" lvl="1" indent="-514350"/>
            <a:r>
              <a:rPr lang="hu-HU" b="1" i="1" dirty="0" err="1"/>
              <a:t>ref</a:t>
            </a:r>
            <a:r>
              <a:rPr lang="hu-HU" i="1" dirty="0"/>
              <a:t> </a:t>
            </a:r>
            <a:r>
              <a:rPr lang="hu-HU" dirty="0"/>
              <a:t>paraméter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paraméterszám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És ha egy metódust tetszőleges számú paraméterrel szeretnél hívni?</a:t>
            </a:r>
          </a:p>
          <a:p>
            <a:r>
              <a:rPr lang="hu-HU" dirty="0"/>
              <a:t>Többalakú metódus (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overloading</a:t>
            </a:r>
            <a:r>
              <a:rPr lang="hu-HU" dirty="0"/>
              <a:t>).</a:t>
            </a:r>
          </a:p>
          <a:p>
            <a:r>
              <a:rPr lang="hu-HU" dirty="0"/>
              <a:t>Csak egy bizonyos </a:t>
            </a:r>
            <a:r>
              <a:rPr lang="hu-HU" dirty="0" err="1"/>
              <a:t>max</a:t>
            </a:r>
            <a:r>
              <a:rPr lang="hu-HU" dirty="0"/>
              <a:t>. paraméterszámig.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99924" y="3310128"/>
            <a:ext cx="8544151" cy="316720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Max(int a, int b)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&gt; b ? a : b;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Max(int a, int b, int c)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Max(int a, int b, int c, int d)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575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params</a:t>
            </a:r>
            <a:r>
              <a:rPr lang="hu-HU" dirty="0"/>
              <a:t> kulcsszó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/>
              <a:t>params</a:t>
            </a:r>
            <a:r>
              <a:rPr lang="hu-HU" dirty="0"/>
              <a:t> kulcsszóval a metódus akárhány paramétert fogadni tud.</a:t>
            </a:r>
          </a:p>
          <a:p>
            <a:r>
              <a:rPr lang="hu-HU" dirty="0"/>
              <a:t>Az aktuális paraméterek egy </a:t>
            </a:r>
            <a:r>
              <a:rPr lang="hu-HU" b="1" i="1" dirty="0"/>
              <a:t>tömbbe</a:t>
            </a:r>
            <a:r>
              <a:rPr lang="hu-HU" dirty="0"/>
              <a:t> kerülnek.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6105" y="3313544"/>
            <a:ext cx="6333335" cy="29351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Max(</a:t>
            </a:r>
            <a:r>
              <a:rPr lang="hu-HU" altLang="hu-H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altLang="hu-H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08128" y="3953048"/>
            <a:ext cx="2818656" cy="165618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Max(10,30);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Max(-12,5,6,82);</a:t>
            </a:r>
          </a:p>
        </p:txBody>
      </p:sp>
    </p:spTree>
    <p:extLst>
      <p:ext uri="{BB962C8B-B14F-4D97-AF65-F5344CB8AC3E}">
        <p14:creationId xmlns:p14="http://schemas.microsoft.com/office/powerpoint/2010/main" val="400719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params</a:t>
            </a:r>
            <a:r>
              <a:rPr lang="hu-HU" dirty="0"/>
              <a:t> kulcsszó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hagyományos paramétereket a </a:t>
            </a:r>
            <a:r>
              <a:rPr lang="hu-HU" b="1" i="1" dirty="0"/>
              <a:t>params</a:t>
            </a:r>
            <a:r>
              <a:rPr lang="hu-HU" dirty="0"/>
              <a:t> paraméter előtt kell felsorolni.</a:t>
            </a:r>
          </a:p>
          <a:p>
            <a:r>
              <a:rPr lang="hu-HU" dirty="0"/>
              <a:t>A </a:t>
            </a:r>
            <a:r>
              <a:rPr lang="hu-HU" b="1" i="1" dirty="0"/>
              <a:t>params</a:t>
            </a:r>
            <a:r>
              <a:rPr lang="hu-HU" dirty="0"/>
              <a:t> paraméternek az </a:t>
            </a:r>
            <a:r>
              <a:rPr lang="hu-HU" b="1" i="1" dirty="0"/>
              <a:t>utolsónak</a:t>
            </a:r>
            <a:r>
              <a:rPr lang="hu-HU" dirty="0"/>
              <a:t> kell lennie!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26641" y="3081811"/>
            <a:ext cx="7997543" cy="259286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Max(int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083985" y="3626736"/>
            <a:ext cx="2818656" cy="15690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Max(10,30);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Max(-12,5,6,82);</a:t>
            </a:r>
          </a:p>
        </p:txBody>
      </p:sp>
      <p:sp>
        <p:nvSpPr>
          <p:cNvPr id="6" name="Szorzás 5"/>
          <p:cNvSpPr/>
          <p:nvPr/>
        </p:nvSpPr>
        <p:spPr>
          <a:xfrm>
            <a:off x="8666825" y="3869048"/>
            <a:ext cx="1872208" cy="36004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8104" y="5821838"/>
            <a:ext cx="11667792" cy="8724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s,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d,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m,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91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hu-HU" u="sng"/>
              <a:t>C, C++:</a:t>
            </a:r>
          </a:p>
          <a:p>
            <a:pPr marL="109728" indent="0">
              <a:buNone/>
            </a:pPr>
            <a:endParaRPr lang="hu-HU"/>
          </a:p>
          <a:p>
            <a:pPr marL="109728" indent="0">
              <a:buNone/>
            </a:pPr>
            <a:r>
              <a:rPr lang="hu-HU" u="sng"/>
              <a:t>Java:</a:t>
            </a:r>
          </a:p>
          <a:p>
            <a:pPr marL="109728" indent="0">
              <a:buNone/>
            </a:pPr>
            <a:endParaRPr lang="hu-HU" u="sng"/>
          </a:p>
          <a:p>
            <a:pPr marL="109728" indent="0">
              <a:buNone/>
            </a:pPr>
            <a:r>
              <a:rPr lang="hu-HU" u="sng"/>
              <a:t>Python: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467299-B4AF-4A89-9BED-9B4147B2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69" y="1584001"/>
            <a:ext cx="5811061" cy="5430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CE8A7C-8DE3-4B81-9B43-170F6DD6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69" y="2651102"/>
            <a:ext cx="6447794" cy="44787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0A05E68-7FA2-4F28-AFBC-8BBBA4999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296" y="3757658"/>
            <a:ext cx="6956926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érték szerint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00028" y="1520216"/>
            <a:ext cx="9032108" cy="51845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10;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("Találtam 10-et a tömbben");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785616" y="2663333"/>
            <a:ext cx="1508760" cy="256703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672584" y="2663333"/>
            <a:ext cx="2066544" cy="256703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754113" y="3158397"/>
            <a:ext cx="3364992" cy="1200329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Az aktuális paraméterek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ÉRTÉKEI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 automatikus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MÁSOLÓDNAK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 a formális paraméterekbe.</a:t>
            </a:r>
          </a:p>
        </p:txBody>
      </p:sp>
    </p:spTree>
    <p:extLst>
      <p:ext uri="{BB962C8B-B14F-4D97-AF65-F5344CB8AC3E}">
        <p14:creationId xmlns:p14="http://schemas.microsoft.com/office/powerpoint/2010/main" val="33082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érték szerint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/>
              <a:t>érték </a:t>
            </a:r>
            <a:r>
              <a:rPr lang="hu-HU" b="1" i="1" dirty="0" err="1"/>
              <a:t>másolódik</a:t>
            </a:r>
            <a:r>
              <a:rPr lang="hu-HU" dirty="0"/>
              <a:t> a formális paraméterbe.</a:t>
            </a:r>
          </a:p>
          <a:p>
            <a:pPr marL="0" indent="0">
              <a:buNone/>
            </a:pPr>
            <a:r>
              <a:rPr lang="hu-HU" dirty="0"/>
              <a:t>=&gt; Az eredeti értéket nem tudod módosítani!</a:t>
            </a:r>
          </a:p>
          <a:p>
            <a:pPr marL="0" indent="0">
              <a:buNone/>
            </a:pPr>
            <a:endParaRPr lang="hu-HU" dirty="0"/>
          </a:p>
          <a:p>
            <a:pPr lvl="1"/>
            <a:r>
              <a:rPr lang="hu-HU" dirty="0"/>
              <a:t>Ha az érték </a:t>
            </a:r>
            <a:r>
              <a:rPr lang="hu-HU" b="1" i="1" dirty="0"/>
              <a:t>referenciatípusú </a:t>
            </a:r>
            <a:r>
              <a:rPr lang="hu-HU" dirty="0"/>
              <a:t>=&gt; A hivatkozott objektumot tudod módosítani.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190040" y="5151269"/>
            <a:ext cx="7235825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348199" y="5295732"/>
            <a:ext cx="970633" cy="4302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0160" y="5294144"/>
            <a:ext cx="118042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i="1" kern="0" dirty="0">
                <a:solidFill>
                  <a:srgbClr val="000000"/>
                </a:solidFill>
                <a:latin typeface="Courier New" pitchFamily="49" charset="0"/>
              </a:rPr>
              <a:t>5A40E98B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2048" y="5297319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" name="Freeform 18"/>
          <p:cNvSpPr>
            <a:spLocks/>
          </p:cNvSpPr>
          <p:nvPr/>
        </p:nvSpPr>
        <p:spPr bwMode="auto">
          <a:xfrm>
            <a:off x="2405940" y="4719469"/>
            <a:ext cx="433387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4963079" y="5295732"/>
            <a:ext cx="208852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Courier New" pitchFamily="49" charset="0"/>
              </a:rPr>
              <a:t>0|</a:t>
            </a:r>
            <a:r>
              <a:rPr lang="hu-HU" altLang="hu-HU" sz="2400" b="1" kern="0" dirty="0" err="1">
                <a:solidFill>
                  <a:srgbClr val="000000"/>
                </a:solidFill>
                <a:latin typeface="Courier New" pitchFamily="49" charset="0"/>
              </a:rPr>
              <a:t>0</a:t>
            </a:r>
            <a:r>
              <a:rPr lang="hu-HU" altLang="hu-HU" sz="2400" b="1" kern="0" dirty="0">
                <a:solidFill>
                  <a:srgbClr val="000000"/>
                </a:solidFill>
                <a:latin typeface="Courier New" pitchFamily="49" charset="0"/>
              </a:rPr>
              <a:t>|…|</a:t>
            </a:r>
            <a:r>
              <a:rPr lang="hu-HU" altLang="hu-HU" sz="2400" b="1" kern="0" dirty="0" err="1">
                <a:solidFill>
                  <a:srgbClr val="000000"/>
                </a:solidFill>
                <a:latin typeface="Courier New" pitchFamily="49" charset="0"/>
              </a:rPr>
              <a:t>0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974140" y="4503569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Freeform 18"/>
          <p:cNvSpPr>
            <a:spLocks/>
          </p:cNvSpPr>
          <p:nvPr/>
        </p:nvSpPr>
        <p:spPr bwMode="auto">
          <a:xfrm>
            <a:off x="3413035" y="4719469"/>
            <a:ext cx="460918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671151" y="4287669"/>
            <a:ext cx="134089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3873953" y="5727532"/>
            <a:ext cx="1556447" cy="648076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7302161" y="4287669"/>
            <a:ext cx="122458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 err="1">
                <a:solidFill>
                  <a:srgbClr val="000000"/>
                </a:solidFill>
                <a:latin typeface="Courier New" pitchFamily="49" charset="0"/>
              </a:rPr>
              <a:t>array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123319" y="5294144"/>
            <a:ext cx="118042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i="1" kern="0" dirty="0">
                <a:solidFill>
                  <a:srgbClr val="000000"/>
                </a:solidFill>
                <a:latin typeface="Courier New" pitchFamily="49" charset="0"/>
              </a:rPr>
              <a:t>5A40E98B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 flipH="1">
            <a:off x="7518062" y="4719469"/>
            <a:ext cx="396391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H="1">
            <a:off x="6510518" y="5725477"/>
            <a:ext cx="1203013" cy="648076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8994064" y="4423658"/>
            <a:ext cx="97283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flipH="1">
            <a:off x="8597674" y="4717807"/>
            <a:ext cx="396391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Érték és referencia típusok</a:t>
            </a:r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513326" y="4565079"/>
            <a:ext cx="4897438" cy="2160587"/>
            <a:chOff x="3562350" y="4437063"/>
            <a:chExt cx="4897438" cy="2160587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Sztring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Tömb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Osztály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Referencia-típusok</a:t>
              </a:r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1635189" y="1469454"/>
            <a:ext cx="6786434" cy="2663825"/>
            <a:chOff x="1635189" y="1469454"/>
            <a:chExt cx="6786434" cy="2663825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066988" y="1469454"/>
              <a:ext cx="6354635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38426" y="15408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Egész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42656" y="2188591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Lebegőpontos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70451" y="3557016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Karakter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579876" y="28362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Logikai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 rot="16200000">
              <a:off x="519176" y="2585467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Értéktípusok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8518" y="1972691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err="1">
                  <a:latin typeface="+mj-lt"/>
                </a:rPr>
                <a:t>Struct</a:t>
              </a:r>
              <a:endParaRPr lang="hu-HU" altLang="hu-HU"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4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1231106"/>
          </a:xfrm>
        </p:spPr>
        <p:txBody>
          <a:bodyPr>
            <a:spAutoFit/>
          </a:bodyPr>
          <a:lstStyle/>
          <a:p>
            <a:r>
              <a:rPr lang="hu-HU" dirty="0"/>
              <a:t>Paraméterátadás érték szerint</a:t>
            </a:r>
            <a:br>
              <a:rPr lang="hu-HU" dirty="0"/>
            </a:br>
            <a:r>
              <a:rPr lang="hu-HU" sz="2400" i="1" dirty="0"/>
              <a:t>referenciatípus esetén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Osztályok esetén: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Sztringek</a:t>
            </a:r>
            <a:r>
              <a:rPr lang="hu-HU" dirty="0"/>
              <a:t> esetén:</a:t>
            </a:r>
          </a:p>
          <a:p>
            <a:endParaRPr lang="hu-HU" dirty="0"/>
          </a:p>
          <a:p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Úgy tűnik, nem működik: Az eredeti </a:t>
            </a:r>
            <a:r>
              <a:rPr lang="hu-HU" dirty="0" err="1"/>
              <a:t>sztringet</a:t>
            </a:r>
            <a:r>
              <a:rPr lang="hu-HU" dirty="0"/>
              <a:t> nem tudod módosítani.</a:t>
            </a:r>
          </a:p>
          <a:p>
            <a:pPr lvl="1"/>
            <a:r>
              <a:rPr lang="hu-HU" dirty="0"/>
              <a:t>Oka: Minden értékadás új </a:t>
            </a:r>
            <a:r>
              <a:rPr lang="hu-HU" dirty="0" err="1"/>
              <a:t>sztringet</a:t>
            </a:r>
            <a:r>
              <a:rPr lang="hu-HU" dirty="0"/>
              <a:t> foglal le.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01780" y="2065989"/>
            <a:ext cx="8229600" cy="11521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GettingOlder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p.Age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1780" y="3951344"/>
            <a:ext cx="8229600" cy="11521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GreetTheWorld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3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referencia szerint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Ha az eredeti érték módosítására van igény.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57200" y="2303874"/>
            <a:ext cx="8229600" cy="39604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b)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b;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10;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20;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831336" y="2596896"/>
            <a:ext cx="2057400" cy="303236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873752" y="2596896"/>
            <a:ext cx="2689400" cy="303236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563152" y="3596972"/>
            <a:ext cx="3254200" cy="1200329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Az aktuális paraméterek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REFERENCIÁI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 automatikus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MÁSOLÓDNAK</a:t>
            </a:r>
            <a:r>
              <a:rPr lang="hu-HU" altLang="hu-HU" i="1" dirty="0">
                <a:solidFill>
                  <a:schemeClr val="bg1"/>
                </a:solidFill>
                <a:latin typeface="+mj-lt"/>
              </a:rPr>
              <a:t> a formális paraméterekbe.</a:t>
            </a:r>
          </a:p>
        </p:txBody>
      </p:sp>
    </p:spTree>
    <p:extLst>
      <p:ext uri="{BB962C8B-B14F-4D97-AF65-F5344CB8AC3E}">
        <p14:creationId xmlns:p14="http://schemas.microsoft.com/office/powerpoint/2010/main" val="42621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referencia szerint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/>
              <a:t>referencia </a:t>
            </a:r>
            <a:r>
              <a:rPr lang="hu-HU" b="1" i="1" dirty="0" err="1"/>
              <a:t>másolódik</a:t>
            </a:r>
            <a:r>
              <a:rPr lang="hu-HU" dirty="0"/>
              <a:t> a formális paraméterbe.</a:t>
            </a:r>
          </a:p>
          <a:p>
            <a:pPr>
              <a:buFont typeface="Symbol"/>
              <a:buChar char="Þ"/>
            </a:pPr>
            <a:r>
              <a:rPr lang="hu-HU" dirty="0"/>
              <a:t>Aktuális és formális paraméterek ugyanarra a memóriacímre mutatnak.</a:t>
            </a:r>
          </a:p>
          <a:p>
            <a:pPr>
              <a:buFont typeface="Symbol"/>
              <a:buChar char="Þ"/>
            </a:pPr>
            <a:r>
              <a:rPr lang="hu-HU" dirty="0"/>
              <a:t>Az eredeti értéket módosítod!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866696" y="4456292"/>
            <a:ext cx="7235825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938704" y="4602214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3082596" y="4024364"/>
            <a:ext cx="433387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650796" y="3808464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x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3730792" y="3808543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y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018303" y="46003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4162592" y="4024443"/>
            <a:ext cx="433387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819024" y="46003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898623" y="46003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978743" y="46003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9058863" y="46003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650796" y="5536904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 flipV="1">
            <a:off x="3082595" y="5032183"/>
            <a:ext cx="433387" cy="71204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682456" y="5528331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flipV="1">
            <a:off x="4114255" y="5023610"/>
            <a:ext cx="433387" cy="71204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1231106"/>
          </a:xfrm>
        </p:spPr>
        <p:txBody>
          <a:bodyPr>
            <a:spAutoFit/>
          </a:bodyPr>
          <a:lstStyle/>
          <a:p>
            <a:r>
              <a:rPr lang="hu-HU" dirty="0"/>
              <a:t>Paraméterátadás referencia szerint</a:t>
            </a:r>
            <a:br>
              <a:rPr lang="hu-HU" dirty="0"/>
            </a:br>
            <a:r>
              <a:rPr lang="hu-HU" sz="2400" i="1" dirty="0"/>
              <a:t>referenciatípus esetén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8488" y="1770642"/>
            <a:ext cx="8893655" cy="38267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[] numbers = null;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741216" y="3116692"/>
            <a:ext cx="7235825" cy="7921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813224" y="3262614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" name="Freeform 18"/>
          <p:cNvSpPr>
            <a:spLocks/>
          </p:cNvSpPr>
          <p:nvPr/>
        </p:nvSpPr>
        <p:spPr bwMode="auto">
          <a:xfrm>
            <a:off x="4957116" y="2684764"/>
            <a:ext cx="433387" cy="577850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525316" y="2468864"/>
            <a:ext cx="43180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x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Freeform 18"/>
          <p:cNvSpPr>
            <a:spLocks/>
          </p:cNvSpPr>
          <p:nvPr/>
        </p:nvSpPr>
        <p:spPr bwMode="auto">
          <a:xfrm>
            <a:off x="6037112" y="2900663"/>
            <a:ext cx="433387" cy="362029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9853263" y="32607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0933383" y="3260783"/>
            <a:ext cx="936625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957116" y="4188731"/>
            <a:ext cx="103166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 err="1">
                <a:solidFill>
                  <a:srgbClr val="000000"/>
                </a:solidFill>
                <a:latin typeface="Courier New" pitchFamily="49" charset="0"/>
              </a:rPr>
              <a:t>array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 flipV="1">
            <a:off x="5988775" y="3684010"/>
            <a:ext cx="433387" cy="712048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318328" y="2468864"/>
            <a:ext cx="134089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 err="1">
                <a:solidFill>
                  <a:srgbClr val="000000"/>
                </a:solidFill>
                <a:latin typeface="Courier New" pitchFamily="49" charset="0"/>
              </a:rPr>
              <a:t>numbers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821336" y="3260952"/>
            <a:ext cx="1180426" cy="431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i="1" kern="0" dirty="0">
                <a:solidFill>
                  <a:srgbClr val="000000"/>
                </a:solidFill>
                <a:latin typeface="Courier New" pitchFamily="49" charset="0"/>
              </a:rPr>
              <a:t>null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10981720" y="2884770"/>
            <a:ext cx="433387" cy="362029"/>
          </a:xfrm>
          <a:custGeom>
            <a:avLst/>
            <a:gdLst>
              <a:gd name="T0" fmla="*/ 0 w 1454"/>
              <a:gd name="T1" fmla="*/ 0 h 167"/>
              <a:gd name="T2" fmla="*/ 836 w 1454"/>
              <a:gd name="T3" fmla="*/ 28 h 167"/>
              <a:gd name="T4" fmla="*/ 1454 w 1454"/>
              <a:gd name="T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4" h="167">
                <a:moveTo>
                  <a:pt x="0" y="0"/>
                </a:moveTo>
                <a:lnTo>
                  <a:pt x="836" y="28"/>
                </a:lnTo>
                <a:lnTo>
                  <a:pt x="1454" y="167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0430733" y="2452971"/>
            <a:ext cx="110197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noProof="0" dirty="0" err="1">
                <a:solidFill>
                  <a:srgbClr val="000000"/>
                </a:solidFill>
                <a:latin typeface="Courier New" pitchFamily="49" charset="0"/>
              </a:rPr>
              <a:t>size</a:t>
            </a:r>
            <a:endParaRPr kumimoji="0" lang="hu-HU" altLang="hu-HU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693544" y="3262614"/>
            <a:ext cx="2088529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400" b="1" kern="0" dirty="0">
                <a:solidFill>
                  <a:srgbClr val="000000"/>
                </a:solidFill>
                <a:latin typeface="Courier New" pitchFamily="49" charset="0"/>
              </a:rPr>
              <a:t>0|</a:t>
            </a:r>
            <a:r>
              <a:rPr lang="hu-HU" altLang="hu-HU" sz="2400" b="1" kern="0" dirty="0" err="1">
                <a:solidFill>
                  <a:srgbClr val="000000"/>
                </a:solidFill>
                <a:latin typeface="Courier New" pitchFamily="49" charset="0"/>
              </a:rPr>
              <a:t>0</a:t>
            </a:r>
            <a:r>
              <a:rPr lang="hu-HU" altLang="hu-HU" sz="2400" b="1" kern="0" dirty="0">
                <a:solidFill>
                  <a:srgbClr val="000000"/>
                </a:solidFill>
                <a:latin typeface="Courier New" pitchFamily="49" charset="0"/>
              </a:rPr>
              <a:t>|…|</a:t>
            </a:r>
            <a:r>
              <a:rPr lang="hu-HU" altLang="hu-HU" sz="2400" b="1" kern="0" dirty="0" err="1">
                <a:solidFill>
                  <a:srgbClr val="000000"/>
                </a:solidFill>
                <a:latin typeface="Courier New" pitchFamily="49" charset="0"/>
              </a:rPr>
              <a:t>0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821336" y="3260952"/>
            <a:ext cx="1180426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i="1" kern="0" dirty="0">
                <a:solidFill>
                  <a:srgbClr val="000000"/>
                </a:solidFill>
                <a:latin typeface="Courier New" pitchFamily="49" charset="0"/>
              </a:rPr>
              <a:t>5A40E98B</a:t>
            </a:r>
            <a:endParaRPr kumimoji="0" lang="hu-HU" altLang="hu-HU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690253" y="3715996"/>
            <a:ext cx="1835412" cy="648076"/>
          </a:xfrm>
          <a:custGeom>
            <a:avLst/>
            <a:gdLst>
              <a:gd name="T0" fmla="*/ 0 w 2149"/>
              <a:gd name="T1" fmla="*/ 0 h 231"/>
              <a:gd name="T2" fmla="*/ 35 w 2149"/>
              <a:gd name="T3" fmla="*/ 231 h 231"/>
              <a:gd name="T4" fmla="*/ 2149 w 2149"/>
              <a:gd name="T5" fmla="*/ 231 h 231"/>
              <a:gd name="T6" fmla="*/ 2135 w 2149"/>
              <a:gd name="T7" fmla="*/ 2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9" h="231">
                <a:moveTo>
                  <a:pt x="0" y="0"/>
                </a:moveTo>
                <a:lnTo>
                  <a:pt x="35" y="231"/>
                </a:lnTo>
                <a:lnTo>
                  <a:pt x="2149" y="231"/>
                </a:lnTo>
                <a:lnTo>
                  <a:pt x="2135" y="28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710</TotalTime>
  <Words>1263</Words>
  <Application>Microsoft Office PowerPoint</Application>
  <PresentationFormat>Szélesvásznú</PresentationFormat>
  <Paragraphs>244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Courier New</vt:lpstr>
      <vt:lpstr>Georgia</vt:lpstr>
      <vt:lpstr>Symbol</vt:lpstr>
      <vt:lpstr>Trebuchet MS</vt:lpstr>
      <vt:lpstr>Wingdings 2</vt:lpstr>
      <vt:lpstr>Bemutató1_sablon</vt:lpstr>
      <vt:lpstr>Magasszintű programozási nyelvek I.</vt:lpstr>
      <vt:lpstr>Paraméterátadási módok</vt:lpstr>
      <vt:lpstr>Paraméterátadás érték szerint</vt:lpstr>
      <vt:lpstr>Paraméterátadás érték szerint</vt:lpstr>
      <vt:lpstr>Érték és referencia típusok</vt:lpstr>
      <vt:lpstr>Paraméterátadás érték szerint referenciatípus esetén</vt:lpstr>
      <vt:lpstr>Paraméterátadás referencia szerint</vt:lpstr>
      <vt:lpstr>Paraméterátadás referencia szerint</vt:lpstr>
      <vt:lpstr>Paraméterátadás referencia szerint referenciatípus esetén</vt:lpstr>
      <vt:lpstr>ref paraméterek</vt:lpstr>
      <vt:lpstr>Probléma: Hogyan adjunk vissza több mint 1 értéket egy metódusból?</vt:lpstr>
      <vt:lpstr>Probléma: Hogyan adjunk vissza több mint 1 értéket egy metódusból?</vt:lpstr>
      <vt:lpstr>out paraméterek</vt:lpstr>
      <vt:lpstr>out paraméterek</vt:lpstr>
      <vt:lpstr>out paraméterek</vt:lpstr>
      <vt:lpstr>Más nyelvekben: C</vt:lpstr>
      <vt:lpstr>Más nyelvekben: C++</vt:lpstr>
      <vt:lpstr>Más nyelvekben: Java</vt:lpstr>
      <vt:lpstr>Más nyelvekben: Python</vt:lpstr>
      <vt:lpstr>Változó paraméterszám</vt:lpstr>
      <vt:lpstr>params kulcsszó</vt:lpstr>
      <vt:lpstr>params kulcsszó</vt:lpstr>
      <vt:lpstr>Más nyelvekben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236</cp:revision>
  <dcterms:created xsi:type="dcterms:W3CDTF">2018-09-19T12:45:33Z</dcterms:created>
  <dcterms:modified xsi:type="dcterms:W3CDTF">2020-12-02T20:32:48Z</dcterms:modified>
</cp:coreProperties>
</file>