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 smtClean="0"/>
              <a:t>Magasszintű programozási nyelvek</a:t>
            </a:r>
            <a:r>
              <a:rPr lang="en-US" dirty="0" smtClean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479376" y="2327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l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72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1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2018. 12. 01.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24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2018. 12. 01.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/>
              <a:t>programozási nyelvek evolúciója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Procedurális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u="sng" dirty="0"/>
              <a:t>3 alapvető programozási szerkezet:</a:t>
            </a:r>
          </a:p>
          <a:p>
            <a:r>
              <a:rPr lang="hu-HU" dirty="0"/>
              <a:t>Szekvencia</a:t>
            </a:r>
          </a:p>
          <a:p>
            <a:r>
              <a:rPr lang="hu-HU" dirty="0"/>
              <a:t>Szelekció</a:t>
            </a:r>
          </a:p>
          <a:p>
            <a:r>
              <a:rPr lang="hu-HU" dirty="0"/>
              <a:t>Ciklus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b="1" dirty="0"/>
              <a:t>Utasításblokkokat</a:t>
            </a:r>
            <a:r>
              <a:rPr lang="hu-HU" dirty="0"/>
              <a:t> is ki tudunk alakítani a változók élettartam- és hatáskör-menedzsmentjéhez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584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Procedurális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Megjelennek az „igazi” </a:t>
            </a:r>
            <a:r>
              <a:rPr lang="hu-HU" b="1" dirty="0"/>
              <a:t>típusok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Alaptípusok, mint pl. </a:t>
            </a:r>
            <a:r>
              <a:rPr lang="hu-HU" dirty="0" err="1"/>
              <a:t>bool</a:t>
            </a:r>
            <a:r>
              <a:rPr lang="hu-HU" dirty="0"/>
              <a:t>, </a:t>
            </a:r>
            <a:r>
              <a:rPr lang="hu-HU" dirty="0" err="1"/>
              <a:t>char</a:t>
            </a:r>
            <a:r>
              <a:rPr lang="hu-HU" dirty="0"/>
              <a:t>, int, </a:t>
            </a:r>
            <a:r>
              <a:rPr lang="hu-HU" dirty="0" err="1"/>
              <a:t>float</a:t>
            </a:r>
            <a:r>
              <a:rPr lang="hu-HU" dirty="0"/>
              <a:t>, stb</a:t>
            </a:r>
            <a:r>
              <a:rPr lang="hu-HU" dirty="0" smtClean="0"/>
              <a:t>.</a:t>
            </a:r>
          </a:p>
          <a:p>
            <a:endParaRPr lang="hu-HU" dirty="0"/>
          </a:p>
          <a:p>
            <a:r>
              <a:rPr lang="hu-HU" dirty="0"/>
              <a:t>Összetett típusok, mint pl. tömbök, rekordok, stb</a:t>
            </a:r>
            <a:r>
              <a:rPr lang="hu-HU" dirty="0" smtClean="0"/>
              <a:t>.</a:t>
            </a:r>
          </a:p>
          <a:p>
            <a:endParaRPr lang="hu-HU" dirty="0"/>
          </a:p>
          <a:p>
            <a:r>
              <a:rPr lang="hu-HU" dirty="0"/>
              <a:t>Minden egyes változóhoz típust kell rendelnünk (ezt </a:t>
            </a:r>
            <a:r>
              <a:rPr lang="hu-HU" b="1" dirty="0"/>
              <a:t>változódeklarációnak </a:t>
            </a:r>
            <a:r>
              <a:rPr lang="hu-HU" dirty="0"/>
              <a:t>nevezzük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r>
              <a:rPr lang="hu-HU" dirty="0"/>
              <a:t>Változók értékadásakor </a:t>
            </a:r>
            <a:r>
              <a:rPr lang="hu-HU" dirty="0" smtClean="0"/>
              <a:t>típusellenőrzés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2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Procedurális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Megjelennek az „igazi” </a:t>
            </a:r>
            <a:r>
              <a:rPr lang="hu-HU" b="1" dirty="0"/>
              <a:t>eljárások/függvények</a:t>
            </a:r>
            <a:r>
              <a:rPr lang="hu-HU" dirty="0"/>
              <a:t>:</a:t>
            </a:r>
          </a:p>
          <a:p>
            <a:endParaRPr lang="hu-HU" b="1" dirty="0" smtClean="0"/>
          </a:p>
          <a:p>
            <a:r>
              <a:rPr lang="hu-HU" b="1" dirty="0" smtClean="0"/>
              <a:t>Formális </a:t>
            </a:r>
            <a:r>
              <a:rPr lang="hu-HU" b="1" dirty="0"/>
              <a:t>paramétereket</a:t>
            </a:r>
            <a:r>
              <a:rPr lang="hu-HU" dirty="0"/>
              <a:t> lehet </a:t>
            </a:r>
            <a:r>
              <a:rPr lang="hu-HU" dirty="0" smtClean="0"/>
              <a:t>megadni</a:t>
            </a:r>
            <a:endParaRPr lang="hu-HU" dirty="0"/>
          </a:p>
          <a:p>
            <a:endParaRPr lang="hu-HU" dirty="0"/>
          </a:p>
          <a:p>
            <a:r>
              <a:rPr lang="hu-HU" dirty="0"/>
              <a:t>Automatikusan ellenőrzi a rendszer, hogy vajon az </a:t>
            </a:r>
            <a:r>
              <a:rPr lang="hu-HU" b="1" dirty="0"/>
              <a:t>aktuális paraméterek</a:t>
            </a:r>
            <a:r>
              <a:rPr lang="hu-HU" dirty="0"/>
              <a:t> illeszkednek-e a formális paraméterekre</a:t>
            </a:r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21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Procedurális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Könnyebben </a:t>
            </a:r>
            <a:r>
              <a:rPr lang="hu-HU" dirty="0" smtClean="0"/>
              <a:t>olvasható</a:t>
            </a:r>
          </a:p>
          <a:p>
            <a:endParaRPr lang="hu-HU" dirty="0"/>
          </a:p>
          <a:p>
            <a:r>
              <a:rPr lang="hu-HU" dirty="0"/>
              <a:t>Gyorsabban írható és módosítható, hiszen általános célú eljárásokat </a:t>
            </a:r>
            <a:r>
              <a:rPr lang="hu-HU" dirty="0" smtClean="0"/>
              <a:t>használunk</a:t>
            </a:r>
          </a:p>
          <a:p>
            <a:endParaRPr lang="hu-HU" dirty="0"/>
          </a:p>
          <a:p>
            <a:r>
              <a:rPr lang="hu-HU" dirty="0" smtClean="0"/>
              <a:t>Biztonságosabb</a:t>
            </a:r>
          </a:p>
          <a:p>
            <a:endParaRPr lang="hu-HU" dirty="0"/>
          </a:p>
          <a:p>
            <a:r>
              <a:rPr lang="hu-HU" dirty="0"/>
              <a:t>(Elméletileg) </a:t>
            </a:r>
            <a:r>
              <a:rPr lang="hu-HU" dirty="0" smtClean="0"/>
              <a:t>CPU-független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471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3.5.</a:t>
            </a:r>
            <a:r>
              <a:rPr lang="en-US" dirty="0"/>
              <a:t> </a:t>
            </a:r>
            <a:r>
              <a:rPr lang="en-US" dirty="0" err="1"/>
              <a:t>gener</a:t>
            </a:r>
            <a:r>
              <a:rPr lang="hu-HU" dirty="0" err="1"/>
              <a:t>áció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hu-HU" dirty="0" smtClean="0"/>
              <a:t> Objektum-orientált </a:t>
            </a:r>
            <a:r>
              <a:rPr lang="hu-HU" dirty="0" err="1"/>
              <a:t>prog</a:t>
            </a:r>
            <a:r>
              <a:rPr lang="hu-HU" dirty="0"/>
              <a:t>. (OOP) ny.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PARADIGMAVÁLTÁS!</a:t>
            </a:r>
          </a:p>
          <a:p>
            <a:pPr marL="0" indent="0">
              <a:buNone/>
            </a:pPr>
            <a:r>
              <a:rPr lang="hu-HU" dirty="0"/>
              <a:t>De ez nem egy új generáció.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Adatok és eljárások/függvények szorosan </a:t>
            </a:r>
            <a:r>
              <a:rPr lang="hu-HU" dirty="0" smtClean="0"/>
              <a:t>integrálódnak</a:t>
            </a:r>
          </a:p>
          <a:p>
            <a:r>
              <a:rPr lang="hu-HU" dirty="0" smtClean="0"/>
              <a:t>Saját </a:t>
            </a:r>
            <a:r>
              <a:rPr lang="hu-HU" dirty="0"/>
              <a:t>típusok </a:t>
            </a:r>
            <a:r>
              <a:rPr lang="hu-HU" dirty="0" err="1"/>
              <a:t>definiálhatóak</a:t>
            </a:r>
            <a:r>
              <a:rPr lang="hu-HU" dirty="0"/>
              <a:t>, korlátok </a:t>
            </a:r>
            <a:r>
              <a:rPr lang="hu-HU" dirty="0" smtClean="0"/>
              <a:t>nélkül</a:t>
            </a:r>
          </a:p>
          <a:p>
            <a:r>
              <a:rPr lang="hu-HU" dirty="0" smtClean="0"/>
              <a:t>Könnyebb </a:t>
            </a:r>
            <a:r>
              <a:rPr lang="hu-HU" dirty="0"/>
              <a:t>a való világot </a:t>
            </a:r>
            <a:r>
              <a:rPr lang="hu-HU" dirty="0" smtClean="0"/>
              <a:t>modellezni</a:t>
            </a:r>
          </a:p>
          <a:p>
            <a:endParaRPr lang="hu-HU" dirty="0"/>
          </a:p>
          <a:p>
            <a:r>
              <a:rPr lang="hu-HU" dirty="0"/>
              <a:t>Példák: </a:t>
            </a:r>
            <a:r>
              <a:rPr lang="hu-HU" dirty="0" err="1"/>
              <a:t>SmallTalk</a:t>
            </a:r>
            <a:r>
              <a:rPr lang="hu-HU" dirty="0"/>
              <a:t>, C++, </a:t>
            </a:r>
            <a:r>
              <a:rPr lang="hu-HU" dirty="0" err="1"/>
              <a:t>Objective</a:t>
            </a:r>
            <a:r>
              <a:rPr lang="hu-HU" dirty="0"/>
              <a:t>-C, Java, C</a:t>
            </a:r>
            <a:r>
              <a:rPr lang="hu-HU" dirty="0" smtClean="0"/>
              <a:t>#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339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4.</a:t>
            </a:r>
            <a:r>
              <a:rPr lang="en-US" dirty="0" smtClean="0"/>
              <a:t> gene</a:t>
            </a:r>
            <a:r>
              <a:rPr lang="hu-HU" dirty="0" smtClean="0"/>
              <a:t>ráció</a:t>
            </a:r>
            <a:r>
              <a:rPr lang="en-US" dirty="0" smtClean="0"/>
              <a:t> =</a:t>
            </a:r>
            <a:r>
              <a:rPr lang="hu-HU" dirty="0" smtClean="0"/>
              <a:t> Specializált nyelvek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Speciális célra való nyelvek</a:t>
            </a:r>
          </a:p>
          <a:p>
            <a:pPr lvl="1"/>
            <a:r>
              <a:rPr lang="hu-HU" dirty="0" smtClean="0"/>
              <a:t>pl. adatbázis-kezelés, matematika, grafika</a:t>
            </a:r>
          </a:p>
          <a:p>
            <a:r>
              <a:rPr lang="hu-HU" dirty="0" smtClean="0"/>
              <a:t>A szintaxis hasonló a természetes nyelvekéhez (pl. angol)</a:t>
            </a:r>
          </a:p>
          <a:p>
            <a:r>
              <a:rPr lang="hu-HU" dirty="0" smtClean="0"/>
              <a:t>Könnyű olvasni és megtanulni</a:t>
            </a:r>
          </a:p>
          <a:p>
            <a:r>
              <a:rPr lang="hu-HU" dirty="0" smtClean="0"/>
              <a:t>(Elméletileg) még nem hozzáértők is felfogják</a:t>
            </a:r>
          </a:p>
          <a:p>
            <a:endParaRPr lang="hu-HU" dirty="0" smtClean="0"/>
          </a:p>
          <a:p>
            <a:r>
              <a:rPr lang="hu-HU" dirty="0" smtClean="0"/>
              <a:t>Példák: SQL, </a:t>
            </a:r>
            <a:r>
              <a:rPr lang="hu-HU" dirty="0" err="1" smtClean="0"/>
              <a:t>Mathlab</a:t>
            </a:r>
            <a:r>
              <a:rPr lang="hu-HU" dirty="0" smtClean="0"/>
              <a:t>, R</a:t>
            </a:r>
          </a:p>
          <a:p>
            <a:endParaRPr lang="hu-HU" dirty="0" smtClean="0"/>
          </a:p>
          <a:p>
            <a:r>
              <a:rPr lang="hu-HU" dirty="0" smtClean="0"/>
              <a:t>Bizonyos 3. generációs </a:t>
            </a:r>
            <a:r>
              <a:rPr lang="hu-HU" dirty="0" err="1" smtClean="0"/>
              <a:t>szkriptnyelvek</a:t>
            </a:r>
            <a:r>
              <a:rPr lang="hu-HU" dirty="0" smtClean="0"/>
              <a:t> rendelkeznek 4. generációs képességekkel. Példák: </a:t>
            </a:r>
            <a:r>
              <a:rPr lang="hu-HU" dirty="0" err="1" smtClean="0"/>
              <a:t>Perl</a:t>
            </a:r>
            <a:r>
              <a:rPr lang="hu-HU" dirty="0" smtClean="0"/>
              <a:t>, Python, </a:t>
            </a:r>
            <a:r>
              <a:rPr lang="hu-HU" dirty="0" err="1" smtClean="0"/>
              <a:t>Ruby</a:t>
            </a:r>
            <a:r>
              <a:rPr lang="hu-HU" dirty="0" smtClean="0"/>
              <a:t>, Swift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773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5.</a:t>
            </a:r>
            <a:r>
              <a:rPr lang="en-US" dirty="0"/>
              <a:t> </a:t>
            </a:r>
            <a:r>
              <a:rPr lang="en-US" dirty="0" err="1"/>
              <a:t>gener</a:t>
            </a:r>
            <a:r>
              <a:rPr lang="hu-HU" dirty="0" err="1"/>
              <a:t>áció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hu-HU" dirty="0" smtClean="0"/>
              <a:t> Mesterséges </a:t>
            </a:r>
            <a:r>
              <a:rPr lang="hu-HU" dirty="0"/>
              <a:t>intelligencia (MI) 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Majdnem mint a természetes nyelvek</a:t>
            </a:r>
          </a:p>
          <a:p>
            <a:r>
              <a:rPr lang="hu-HU" dirty="0"/>
              <a:t>Egy tudásbázist kell megadnod</a:t>
            </a:r>
          </a:p>
          <a:p>
            <a:r>
              <a:rPr lang="hu-HU" dirty="0"/>
              <a:t>Aztán lekérdezéseket </a:t>
            </a:r>
            <a:r>
              <a:rPr lang="hu-HU" dirty="0" smtClean="0"/>
              <a:t>írnod</a:t>
            </a:r>
          </a:p>
          <a:p>
            <a:endParaRPr lang="hu-HU" dirty="0"/>
          </a:p>
          <a:p>
            <a:r>
              <a:rPr lang="hu-HU" dirty="0"/>
              <a:t>Fejlesztés alatt: specializált CPU-k direktben értelmezik a </a:t>
            </a:r>
            <a:r>
              <a:rPr lang="hu-HU" dirty="0" smtClean="0"/>
              <a:t>forráskódot</a:t>
            </a:r>
          </a:p>
          <a:p>
            <a:endParaRPr lang="hu-HU" dirty="0"/>
          </a:p>
          <a:p>
            <a:r>
              <a:rPr lang="hu-HU" dirty="0"/>
              <a:t>Példa: </a:t>
            </a:r>
            <a:r>
              <a:rPr lang="hu-HU" dirty="0" err="1"/>
              <a:t>Prolog</a:t>
            </a:r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51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Programozási paradigma szerinti </a:t>
            </a:r>
            <a:r>
              <a:rPr lang="hu-HU" dirty="0" smtClean="0"/>
              <a:t>osztályozás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u="sng" dirty="0"/>
              <a:t>Imperatív nyelvek:</a:t>
            </a:r>
            <a:r>
              <a:rPr lang="hu-HU" dirty="0"/>
              <a:t> A forráskód utasítások sorozata, melyet a számítógép végrehajt. Példák: procedurális és OOP </a:t>
            </a:r>
            <a:r>
              <a:rPr lang="hu-HU" dirty="0" smtClean="0"/>
              <a:t>nyelvek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u="sng" dirty="0"/>
              <a:t>Deklaratív nyelvek:</a:t>
            </a:r>
            <a:r>
              <a:rPr lang="hu-HU" b="1" dirty="0"/>
              <a:t> </a:t>
            </a:r>
            <a:r>
              <a:rPr lang="hu-HU" dirty="0"/>
              <a:t>A forráskód azt specifikálja, hogy </a:t>
            </a:r>
            <a:r>
              <a:rPr lang="hu-HU" b="1" dirty="0"/>
              <a:t>mit</a:t>
            </a:r>
            <a:r>
              <a:rPr lang="hu-HU" dirty="0"/>
              <a:t> akarunk megoldani. (És nem azt, hogy hogyan.)</a:t>
            </a:r>
          </a:p>
          <a:p>
            <a:r>
              <a:rPr lang="hu-HU" u="sng" dirty="0"/>
              <a:t>Funkcionális programozás:</a:t>
            </a:r>
            <a:r>
              <a:rPr lang="hu-HU" dirty="0"/>
              <a:t>  A program egy hatalmas kiértékelendő függvény. Példa: LISP</a:t>
            </a:r>
          </a:p>
          <a:p>
            <a:r>
              <a:rPr lang="hu-HU" u="sng" dirty="0"/>
              <a:t>Logikai programozás:</a:t>
            </a:r>
            <a:r>
              <a:rPr lang="hu-HU" dirty="0"/>
              <a:t> A program logikai kifejezésekből áll. Példa: </a:t>
            </a:r>
            <a:r>
              <a:rPr lang="hu-HU" dirty="0" err="1" smtClean="0"/>
              <a:t>Prolog</a:t>
            </a:r>
            <a:endParaRPr lang="hu-HU" dirty="0" smtClean="0"/>
          </a:p>
          <a:p>
            <a:endParaRPr lang="hu-HU" u="sng" dirty="0"/>
          </a:p>
          <a:p>
            <a:pPr marL="0" indent="0">
              <a:buNone/>
            </a:pPr>
            <a:r>
              <a:rPr lang="hu-HU" b="1" u="sng" dirty="0" smtClean="0"/>
              <a:t>Multi-paradigmás nyelvek:</a:t>
            </a:r>
            <a:r>
              <a:rPr lang="hu-HU" dirty="0" smtClean="0"/>
              <a:t> A fenti paradigmák keverednek. Példák: Python, R, stb. (C#, Java, …)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5320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1. generáció </a:t>
            </a:r>
            <a:r>
              <a:rPr lang="hu-HU" dirty="0" smtClean="0"/>
              <a:t>= Gépi </a:t>
            </a:r>
            <a:r>
              <a:rPr lang="hu-HU" dirty="0"/>
              <a:t>kód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program </a:t>
            </a:r>
            <a:r>
              <a:rPr lang="hu-HU" b="1" dirty="0"/>
              <a:t>számok</a:t>
            </a:r>
            <a:r>
              <a:rPr lang="hu-HU" dirty="0"/>
              <a:t> sorozata</a:t>
            </a:r>
          </a:p>
          <a:p>
            <a:r>
              <a:rPr lang="hu-HU" dirty="0"/>
              <a:t>1 utasítás = 1 szám</a:t>
            </a:r>
          </a:p>
          <a:p>
            <a:r>
              <a:rPr lang="hu-HU" dirty="0"/>
              <a:t>1 memória cím = 1 szám</a:t>
            </a:r>
          </a:p>
          <a:p>
            <a:r>
              <a:rPr lang="hu-HU" dirty="0"/>
              <a:t>Nincsenek változók</a:t>
            </a:r>
          </a:p>
          <a:p>
            <a:r>
              <a:rPr lang="hu-HU" dirty="0"/>
              <a:t>Nincsenek ciklusok</a:t>
            </a:r>
          </a:p>
          <a:p>
            <a:r>
              <a:rPr lang="hu-HU" dirty="0"/>
              <a:t>Nincsenek eljárások</a:t>
            </a:r>
          </a:p>
        </p:txBody>
      </p:sp>
    </p:spTree>
    <p:extLst>
      <p:ext uri="{BB962C8B-B14F-4D97-AF65-F5344CB8AC3E}">
        <p14:creationId xmlns:p14="http://schemas.microsoft.com/office/powerpoint/2010/main" val="34243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Gépi kód</a:t>
            </a:r>
          </a:p>
        </p:txBody>
      </p:sp>
      <p:graphicFrame>
        <p:nvGraphicFramePr>
          <p:cNvPr id="8" name="Objektum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01220"/>
              </p:ext>
            </p:extLst>
          </p:nvPr>
        </p:nvGraphicFramePr>
        <p:xfrm>
          <a:off x="1442520" y="1927757"/>
          <a:ext cx="8314128" cy="474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3" imgW="8990476" imgH="5130159" progId="Photoshop.Image.8">
                  <p:embed/>
                </p:oleObj>
              </mc:Choice>
              <mc:Fallback>
                <p:oleObj name="Image" r:id="rId3" imgW="8990476" imgH="5130159" progId="Photoshop.Image.8">
                  <p:embed/>
                  <p:pic>
                    <p:nvPicPr>
                      <p:cNvPr id="5" name="Objektum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520" y="1927757"/>
                        <a:ext cx="8314128" cy="474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42520" y="1440670"/>
            <a:ext cx="7880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hu-HU" altLang="hu-HU" sz="2000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Mem.cím</a:t>
            </a:r>
            <a:r>
              <a:rPr lang="hu-HU" altLang="hu-HU" sz="2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  Gépi kód                          Assembly utasítás</a:t>
            </a:r>
            <a:endParaRPr lang="hu-HU" altLang="hu-HU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53636" y="1921098"/>
            <a:ext cx="2697356" cy="4750946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082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Gépi kód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Előnyök</a:t>
            </a:r>
            <a:r>
              <a:rPr lang="en-US" u="sng" dirty="0"/>
              <a:t>:</a:t>
            </a:r>
          </a:p>
          <a:p>
            <a:r>
              <a:rPr lang="hu-HU" dirty="0"/>
              <a:t>Szuper gyors</a:t>
            </a:r>
            <a:endParaRPr lang="en-US" dirty="0"/>
          </a:p>
          <a:p>
            <a:r>
              <a:rPr lang="en-US" dirty="0"/>
              <a:t>(</a:t>
            </a:r>
            <a:r>
              <a:rPr lang="hu-HU" dirty="0"/>
              <a:t>Elméletileg</a:t>
            </a:r>
            <a:r>
              <a:rPr lang="en-US" dirty="0"/>
              <a:t>) minim</a:t>
            </a:r>
            <a:r>
              <a:rPr lang="hu-HU" dirty="0" err="1"/>
              <a:t>ális</a:t>
            </a:r>
            <a:r>
              <a:rPr lang="en-US" dirty="0"/>
              <a:t> mem</a:t>
            </a:r>
            <a:r>
              <a:rPr lang="hu-HU" dirty="0" err="1"/>
              <a:t>ória</a:t>
            </a:r>
            <a:r>
              <a:rPr lang="hu-HU" dirty="0"/>
              <a:t> felhasználás</a:t>
            </a:r>
            <a:endParaRPr lang="en-US" dirty="0"/>
          </a:p>
          <a:p>
            <a:r>
              <a:rPr lang="hu-HU" dirty="0"/>
              <a:t>Adott CPU-hoz és hardver elemekhez </a:t>
            </a:r>
            <a:r>
              <a:rPr lang="hu-HU" dirty="0" smtClean="0"/>
              <a:t>optimalizálható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u="sng" dirty="0"/>
              <a:t>Hátrányok:</a:t>
            </a:r>
          </a:p>
          <a:p>
            <a:r>
              <a:rPr lang="hu-HU" dirty="0"/>
              <a:t>Nehéz olvasni, módosítani és </a:t>
            </a:r>
            <a:r>
              <a:rPr lang="hu-HU" dirty="0" err="1"/>
              <a:t>bug-okat</a:t>
            </a:r>
            <a:r>
              <a:rPr lang="hu-HU" dirty="0"/>
              <a:t> keresni</a:t>
            </a:r>
          </a:p>
          <a:p>
            <a:r>
              <a:rPr lang="hu-HU" dirty="0"/>
              <a:t>A program </a:t>
            </a:r>
            <a:r>
              <a:rPr lang="hu-HU" dirty="0" smtClean="0"/>
              <a:t>CPU-függő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9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hu-HU" dirty="0"/>
              <a:t>.</a:t>
            </a:r>
            <a:r>
              <a:rPr lang="en-US" dirty="0"/>
              <a:t> </a:t>
            </a:r>
            <a:r>
              <a:rPr lang="en-US" dirty="0" err="1"/>
              <a:t>gener</a:t>
            </a:r>
            <a:r>
              <a:rPr lang="hu-HU" dirty="0" err="1"/>
              <a:t>áció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hu-HU" dirty="0" smtClean="0"/>
              <a:t> </a:t>
            </a:r>
            <a:r>
              <a:rPr lang="en-US" dirty="0" err="1" smtClean="0"/>
              <a:t>Assem</a:t>
            </a:r>
            <a:r>
              <a:rPr lang="hu-HU" dirty="0"/>
              <a:t>b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PARADIGMAVÁLTÁS!</a:t>
            </a:r>
          </a:p>
          <a:p>
            <a:pPr marL="0" indent="0">
              <a:buNone/>
            </a:pPr>
            <a:endParaRPr lang="hu-HU" b="1" dirty="0"/>
          </a:p>
          <a:p>
            <a:r>
              <a:rPr lang="hu-HU" b="1" dirty="0" err="1"/>
              <a:t>Mnemonikok</a:t>
            </a:r>
            <a:r>
              <a:rPr lang="hu-HU" dirty="0"/>
              <a:t> kódolják az utasításokat</a:t>
            </a:r>
            <a:br>
              <a:rPr lang="hu-HU" dirty="0"/>
            </a:br>
            <a:r>
              <a:rPr lang="hu-HU" dirty="0"/>
              <a:t>(rövid, könnyen megjegyezhető szócskák)</a:t>
            </a:r>
          </a:p>
          <a:p>
            <a:pPr lvl="1"/>
            <a:r>
              <a:rPr lang="hu-HU" dirty="0"/>
              <a:t>pl. MOV = „</a:t>
            </a:r>
            <a:r>
              <a:rPr lang="hu-HU" dirty="0" err="1"/>
              <a:t>move</a:t>
            </a:r>
            <a:r>
              <a:rPr lang="hu-HU" dirty="0"/>
              <a:t>”</a:t>
            </a:r>
            <a:endParaRPr lang="en-US" dirty="0"/>
          </a:p>
          <a:p>
            <a:r>
              <a:rPr lang="en-US" dirty="0"/>
              <a:t>1 </a:t>
            </a:r>
            <a:r>
              <a:rPr lang="hu-HU" dirty="0"/>
              <a:t>utasítás = 1 </a:t>
            </a:r>
            <a:r>
              <a:rPr lang="hu-HU" dirty="0" err="1"/>
              <a:t>mnemonik</a:t>
            </a:r>
            <a:endParaRPr lang="hu-HU" dirty="0"/>
          </a:p>
          <a:p>
            <a:r>
              <a:rPr lang="hu-HU" dirty="0"/>
              <a:t>Könnyebb olvasni a forráskódot és könnyebb a </a:t>
            </a:r>
            <a:r>
              <a:rPr lang="hu-HU" dirty="0" err="1"/>
              <a:t>bug</a:t>
            </a:r>
            <a:r>
              <a:rPr lang="hu-HU" dirty="0"/>
              <a:t>-okra/elírásokra </a:t>
            </a:r>
            <a:r>
              <a:rPr lang="hu-HU" dirty="0" smtClean="0"/>
              <a:t>rátalálni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26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Assembly nyelvek</a:t>
            </a:r>
          </a:p>
        </p:txBody>
      </p:sp>
      <p:graphicFrame>
        <p:nvGraphicFramePr>
          <p:cNvPr id="8" name="Objektum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01220"/>
              </p:ext>
            </p:extLst>
          </p:nvPr>
        </p:nvGraphicFramePr>
        <p:xfrm>
          <a:off x="1442520" y="1927757"/>
          <a:ext cx="8314128" cy="474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3" imgW="8990476" imgH="5130159" progId="Photoshop.Image.8">
                  <p:embed/>
                </p:oleObj>
              </mc:Choice>
              <mc:Fallback>
                <p:oleObj name="Image" r:id="rId3" imgW="8990476" imgH="5130159" progId="Photoshop.Image.8">
                  <p:embed/>
                  <p:pic>
                    <p:nvPicPr>
                      <p:cNvPr id="8" name="Objektum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520" y="1927757"/>
                        <a:ext cx="8314128" cy="474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42520" y="1440670"/>
            <a:ext cx="7880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hu-HU" altLang="hu-HU" sz="2000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Mem.cím</a:t>
            </a:r>
            <a:r>
              <a:rPr lang="hu-HU" altLang="hu-HU" sz="2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  Gépi kód                          Assembly utasítás</a:t>
            </a:r>
            <a:endParaRPr lang="hu-HU" altLang="hu-HU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99584" y="1921098"/>
            <a:ext cx="4157064" cy="4750946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456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Assem</a:t>
            </a:r>
            <a:r>
              <a:rPr lang="hu-HU" dirty="0"/>
              <a:t>b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Új fogalmak</a:t>
            </a:r>
            <a:r>
              <a:rPr lang="hu-HU" dirty="0"/>
              <a:t> jelennek meg:</a:t>
            </a:r>
          </a:p>
          <a:p>
            <a:r>
              <a:rPr lang="hu-HU" b="1" u="sng" dirty="0"/>
              <a:t>Forráskód:</a:t>
            </a:r>
            <a:r>
              <a:rPr lang="hu-HU" dirty="0"/>
              <a:t> a program szöveges </a:t>
            </a:r>
            <a:r>
              <a:rPr lang="hu-HU" dirty="0" smtClean="0"/>
              <a:t>specifikációja</a:t>
            </a:r>
            <a:endParaRPr lang="hu-HU" dirty="0"/>
          </a:p>
          <a:p>
            <a:r>
              <a:rPr lang="hu-HU" b="1" u="sng" dirty="0"/>
              <a:t>Fordító:</a:t>
            </a:r>
            <a:r>
              <a:rPr lang="hu-HU" dirty="0"/>
              <a:t> alkalmazás, mely lefordítja a </a:t>
            </a:r>
            <a:r>
              <a:rPr lang="hu-HU" dirty="0" smtClean="0"/>
              <a:t>forráskódot</a:t>
            </a:r>
            <a:endParaRPr lang="hu-HU" dirty="0"/>
          </a:p>
          <a:p>
            <a:r>
              <a:rPr lang="hu-HU" b="1" u="sng" dirty="0"/>
              <a:t>Tárgykód:</a:t>
            </a:r>
            <a:r>
              <a:rPr lang="hu-HU" dirty="0"/>
              <a:t> a forráskód fordításának eredményeképp előálló (gépi) </a:t>
            </a:r>
            <a:r>
              <a:rPr lang="hu-HU" dirty="0" smtClean="0"/>
              <a:t>kód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2670048" y="5021168"/>
            <a:ext cx="1944216" cy="93610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  <a:latin typeface="+mj-lt"/>
              </a:rPr>
              <a:t>Forráskód</a:t>
            </a:r>
            <a:endParaRPr lang="hu-HU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Lekerekített téglalap 4"/>
          <p:cNvSpPr/>
          <p:nvPr/>
        </p:nvSpPr>
        <p:spPr>
          <a:xfrm>
            <a:off x="6928864" y="5021168"/>
            <a:ext cx="1944216" cy="93610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  <a:latin typeface="+mj-lt"/>
              </a:rPr>
              <a:t>Tárgykód</a:t>
            </a:r>
            <a:endParaRPr lang="hu-HU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Jobbra nyíl 5"/>
          <p:cNvSpPr/>
          <p:nvPr/>
        </p:nvSpPr>
        <p:spPr>
          <a:xfrm>
            <a:off x="4840632" y="5093176"/>
            <a:ext cx="1944216" cy="7920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tx1"/>
                </a:solidFill>
                <a:latin typeface="+mj-lt"/>
              </a:rPr>
              <a:t>fordítás</a:t>
            </a:r>
            <a:endParaRPr lang="hu-HU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1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Assem</a:t>
            </a:r>
            <a:r>
              <a:rPr lang="hu-HU" dirty="0"/>
              <a:t>b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Megjelennek:</a:t>
            </a:r>
            <a:endParaRPr lang="hu-HU" dirty="0"/>
          </a:p>
          <a:p>
            <a:r>
              <a:rPr lang="hu-HU" b="1" dirty="0" smtClean="0"/>
              <a:t>Primitív típusok:</a:t>
            </a:r>
            <a:r>
              <a:rPr lang="hu-HU" dirty="0" smtClean="0"/>
              <a:t> csak memóriaigény, nincs szemantika</a:t>
            </a:r>
          </a:p>
          <a:p>
            <a:r>
              <a:rPr lang="hu-HU" b="1" dirty="0" smtClean="0"/>
              <a:t>Primitív változók:</a:t>
            </a:r>
            <a:r>
              <a:rPr lang="hu-HU" dirty="0" smtClean="0"/>
              <a:t> nincs típusellenőrzés, hatáskör és élettartam menedzsment</a:t>
            </a:r>
          </a:p>
          <a:p>
            <a:r>
              <a:rPr lang="hu-HU" b="1" dirty="0" smtClean="0"/>
              <a:t>Primitív ciklusok:</a:t>
            </a:r>
            <a:r>
              <a:rPr lang="hu-HU" dirty="0" smtClean="0"/>
              <a:t> feltételes ugrás a kód egy korábbi pontjára</a:t>
            </a:r>
          </a:p>
          <a:p>
            <a:r>
              <a:rPr lang="hu-HU" b="1" dirty="0" smtClean="0"/>
              <a:t>Primitív eljárások:</a:t>
            </a:r>
            <a:r>
              <a:rPr lang="hu-HU" dirty="0" smtClean="0"/>
              <a:t> hívás, visszatérés, nincs standard paraméterátadás</a:t>
            </a:r>
          </a:p>
          <a:p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788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</a:t>
            </a:r>
            <a:r>
              <a:rPr lang="en-US" dirty="0"/>
              <a:t> </a:t>
            </a:r>
            <a:r>
              <a:rPr lang="en-US" dirty="0" err="1"/>
              <a:t>gener</a:t>
            </a:r>
            <a:r>
              <a:rPr lang="hu-HU" dirty="0" err="1"/>
              <a:t>áció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hu-HU" dirty="0" smtClean="0"/>
              <a:t> Procedurális</a:t>
            </a:r>
            <a:r>
              <a:rPr lang="en-US" dirty="0" smtClean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PARADIGMAVÁLTÁS!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 cél, hogy általános célú eljárásokat/függvényeket írjunk</a:t>
            </a:r>
          </a:p>
          <a:p>
            <a:r>
              <a:rPr lang="hu-HU" dirty="0"/>
              <a:t>Standard mód a paraméterezésre</a:t>
            </a:r>
          </a:p>
          <a:p>
            <a:r>
              <a:rPr lang="hu-HU" dirty="0"/>
              <a:t>Standard mód az értékkel való </a:t>
            </a:r>
            <a:r>
              <a:rPr lang="hu-HU" dirty="0" smtClean="0"/>
              <a:t>visszatérésre</a:t>
            </a:r>
          </a:p>
          <a:p>
            <a:endParaRPr lang="hu-HU" dirty="0"/>
          </a:p>
          <a:p>
            <a:r>
              <a:rPr lang="hu-HU" dirty="0"/>
              <a:t>Példák: Basic, Pascal, </a:t>
            </a:r>
            <a:r>
              <a:rPr lang="hu-HU" dirty="0" smtClean="0"/>
              <a:t>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4428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810C2D1E-E208-4C93-85D0-4CF5A7F153C8}" vid="{85951685-8E03-47CF-9D5A-9804F7BAAD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619</TotalTime>
  <Words>575</Words>
  <Application>Microsoft Office PowerPoint</Application>
  <PresentationFormat>Szélesvásznú</PresentationFormat>
  <Paragraphs>117</Paragraphs>
  <Slides>17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Georgia</vt:lpstr>
      <vt:lpstr>Trebuchet MS</vt:lpstr>
      <vt:lpstr>Wingdings 2</vt:lpstr>
      <vt:lpstr>Bemutató1_sablon</vt:lpstr>
      <vt:lpstr>Image</vt:lpstr>
      <vt:lpstr>Magasszintű programozási nyelvek I.</vt:lpstr>
      <vt:lpstr>1. generáció = Gépi kód</vt:lpstr>
      <vt:lpstr>Gépi kód</vt:lpstr>
      <vt:lpstr>Gépi kód</vt:lpstr>
      <vt:lpstr>2. generáció = Assembly nyelvek</vt:lpstr>
      <vt:lpstr>Assembly nyelvek</vt:lpstr>
      <vt:lpstr>Assembly nyelvek</vt:lpstr>
      <vt:lpstr>Assembly nyelvek</vt:lpstr>
      <vt:lpstr>3. generáció = Procedurális nyelvek</vt:lpstr>
      <vt:lpstr>Procedurális nyelvek</vt:lpstr>
      <vt:lpstr>Procedurális nyelvek</vt:lpstr>
      <vt:lpstr>Procedurális nyelvek</vt:lpstr>
      <vt:lpstr>Procedurális nyelvek</vt:lpstr>
      <vt:lpstr>3.5. generáció = Objektum-orientált prog. (OOP) ny.</vt:lpstr>
      <vt:lpstr>4. generáció = Specializált nyelvek</vt:lpstr>
      <vt:lpstr>5. generáció = Mesterséges intelligencia (MI) nyelvek</vt:lpstr>
      <vt:lpstr>Programozási paradigma szerinti osztályozás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Gergely Kovasznai</cp:lastModifiedBy>
  <cp:revision>239</cp:revision>
  <dcterms:created xsi:type="dcterms:W3CDTF">2018-09-19T12:45:33Z</dcterms:created>
  <dcterms:modified xsi:type="dcterms:W3CDTF">2018-12-01T11:46:49Z</dcterms:modified>
</cp:coreProperties>
</file>