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2020. 11. 21.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Programozási keretrendszerek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filozófia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Just</a:t>
            </a:r>
            <a:r>
              <a:rPr lang="hu-HU" dirty="0"/>
              <a:t>-in-</a:t>
            </a:r>
            <a:r>
              <a:rPr lang="hu-HU" dirty="0" err="1"/>
              <a:t>time</a:t>
            </a:r>
            <a:r>
              <a:rPr lang="hu-HU" dirty="0"/>
              <a:t> fordítás</a:t>
            </a:r>
          </a:p>
          <a:p>
            <a:r>
              <a:rPr lang="hu-HU" dirty="0"/>
              <a:t>Egységesített típusrendszer</a:t>
            </a:r>
          </a:p>
          <a:p>
            <a:r>
              <a:rPr lang="hu-HU" dirty="0"/>
              <a:t>Szabványos megoldások</a:t>
            </a:r>
          </a:p>
          <a:p>
            <a:r>
              <a:rPr lang="hu-HU" dirty="0"/>
              <a:t>OOP (=objektum-orientált programozás)</a:t>
            </a:r>
          </a:p>
        </p:txBody>
      </p:sp>
    </p:spTree>
    <p:extLst>
      <p:ext uri="{BB962C8B-B14F-4D97-AF65-F5344CB8AC3E}">
        <p14:creationId xmlns:p14="http://schemas.microsoft.com/office/powerpoint/2010/main" val="19270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architektúra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78" y="1540800"/>
            <a:ext cx="8854844" cy="518457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27363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 (CLR)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virtuális CPU</a:t>
            </a:r>
          </a:p>
          <a:p>
            <a:pPr lvl="1"/>
            <a:r>
              <a:rPr lang="hu-HU" dirty="0"/>
              <a:t>Interpretálja a CIL nyelvet</a:t>
            </a:r>
          </a:p>
          <a:p>
            <a:r>
              <a:rPr lang="hu-HU" dirty="0" err="1"/>
              <a:t>Garbage</a:t>
            </a:r>
            <a:r>
              <a:rPr lang="hu-HU" dirty="0"/>
              <a:t> </a:t>
            </a:r>
            <a:r>
              <a:rPr lang="hu-HU" dirty="0" err="1"/>
              <a:t>collector</a:t>
            </a:r>
            <a:endParaRPr lang="hu-HU" dirty="0"/>
          </a:p>
          <a:p>
            <a:r>
              <a:rPr lang="hu-HU" dirty="0"/>
              <a:t>Kivételkezelés</a:t>
            </a:r>
          </a:p>
          <a:p>
            <a:r>
              <a:rPr lang="hu-HU" dirty="0"/>
              <a:t>Biztonságmenedzsment</a:t>
            </a:r>
          </a:p>
        </p:txBody>
      </p:sp>
    </p:spTree>
    <p:extLst>
      <p:ext uri="{BB962C8B-B14F-4D97-AF65-F5344CB8AC3E}">
        <p14:creationId xmlns:p14="http://schemas.microsoft.com/office/powerpoint/2010/main" val="203203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Intermediate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(CIL)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virtuális CPU „gépi kódja”</a:t>
            </a:r>
          </a:p>
          <a:p>
            <a:pPr lvl="1"/>
            <a:r>
              <a:rPr lang="hu-HU" dirty="0"/>
              <a:t>A programunk futtatható állománya (*.</a:t>
            </a:r>
            <a:r>
              <a:rPr lang="hu-HU" dirty="0" err="1"/>
              <a:t>exe</a:t>
            </a:r>
            <a:r>
              <a:rPr lang="hu-HU" dirty="0"/>
              <a:t>) ilyen kódot tartalmaz</a:t>
            </a:r>
          </a:p>
          <a:p>
            <a:r>
              <a:rPr lang="hu-HU" dirty="0"/>
              <a:t>Erősen típusos nyelv</a:t>
            </a:r>
          </a:p>
          <a:p>
            <a:r>
              <a:rPr lang="hu-HU" dirty="0"/>
              <a:t>Alacsonyszintű műveletek típuskonverzióra, aritmetikára, eljárás hívására, stb.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485696" y="4019162"/>
            <a:ext cx="8274304" cy="271915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maxstack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ldstr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"Hello,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mscorlib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74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Specification</a:t>
            </a:r>
            <a:r>
              <a:rPr lang="hu-HU" dirty="0"/>
              <a:t> (CLS)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Alapszabályok gyűjteménye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Ezeket minden </a:t>
            </a:r>
            <a:r>
              <a:rPr lang="hu-HU" dirty="0" err="1"/>
              <a:t>minden</a:t>
            </a:r>
            <a:r>
              <a:rPr lang="hu-HU" dirty="0"/>
              <a:t> olyan programozási nyelvnek (pl. C#, F#, VB) tiszteletben kell tartania, amely CIL-re </a:t>
            </a:r>
            <a:r>
              <a:rPr lang="hu-HU" dirty="0" err="1"/>
              <a:t>fordítódik</a:t>
            </a:r>
            <a:r>
              <a:rPr lang="hu-HU" dirty="0"/>
              <a:t>.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70" y="1600200"/>
            <a:ext cx="4483060" cy="51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9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C# története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2000-ben született</a:t>
            </a:r>
          </a:p>
          <a:p>
            <a:r>
              <a:rPr lang="hu-HU" dirty="0"/>
              <a:t>Java-n alapszik, de tisztább és megbízhatóbb</a:t>
            </a:r>
          </a:p>
          <a:p>
            <a:r>
              <a:rPr lang="hu-HU" dirty="0"/>
              <a:t>Aktuális verzió: C</a:t>
            </a:r>
            <a:r>
              <a:rPr lang="hu-HU"/>
              <a:t># 8.0</a:t>
            </a:r>
          </a:p>
          <a:p>
            <a:pPr lvl="1"/>
            <a:r>
              <a:rPr lang="hu-HU"/>
              <a:t>.NET 4.8 </a:t>
            </a:r>
            <a:r>
              <a:rPr lang="hu-HU" dirty="0"/>
              <a:t>alatt</a:t>
            </a:r>
          </a:p>
          <a:p>
            <a:pPr lvl="1"/>
            <a:r>
              <a:rPr lang="hu-HU" dirty="0"/>
              <a:t>…vagy .NET </a:t>
            </a:r>
            <a:r>
              <a:rPr lang="hu-HU" err="1"/>
              <a:t>Core</a:t>
            </a:r>
            <a:r>
              <a:rPr lang="hu-HU"/>
              <a:t> 3.0 </a:t>
            </a:r>
            <a:r>
              <a:rPr lang="hu-HU" dirty="0"/>
              <a:t>alatt</a:t>
            </a:r>
          </a:p>
          <a:p>
            <a:endParaRPr lang="hu-HU" dirty="0"/>
          </a:p>
          <a:p>
            <a:r>
              <a:rPr lang="hu-HU" dirty="0"/>
              <a:t>Fejlesztői környezet: Visual </a:t>
            </a:r>
            <a:r>
              <a:rPr lang="hu-HU" dirty="0" err="1"/>
              <a:t>Studio</a:t>
            </a:r>
            <a:endParaRPr lang="hu-HU" dirty="0"/>
          </a:p>
          <a:p>
            <a:pPr lvl="1"/>
            <a:r>
              <a:rPr lang="hu-HU" dirty="0"/>
              <a:t>aktuális verzió: </a:t>
            </a:r>
            <a:r>
              <a:rPr lang="hu-HU"/>
              <a:t>VS 2019</a:t>
            </a:r>
            <a:endParaRPr lang="hu-HU" dirty="0"/>
          </a:p>
          <a:p>
            <a:pPr lvl="1"/>
            <a:r>
              <a:rPr lang="hu-HU" dirty="0"/>
              <a:t>ingyenes változat: VS </a:t>
            </a:r>
            <a:r>
              <a:rPr lang="hu-HU" err="1"/>
              <a:t>Community</a:t>
            </a:r>
            <a:r>
              <a:rPr lang="hu-HU"/>
              <a:t> 2019</a:t>
            </a:r>
            <a:endParaRPr lang="hu-HU" dirty="0"/>
          </a:p>
          <a:p>
            <a:pPr lvl="1"/>
            <a:r>
              <a:rPr lang="hu-HU" dirty="0"/>
              <a:t>…vagy VS </a:t>
            </a:r>
            <a:r>
              <a:rPr lang="hu-HU" dirty="0" err="1"/>
              <a:t>Code</a:t>
            </a:r>
            <a:endParaRPr lang="hu-HU" dirty="0"/>
          </a:p>
        </p:txBody>
      </p:sp>
      <p:pic>
        <p:nvPicPr>
          <p:cNvPr id="5132" name="Picture 12" descr="https://cdn-images-1.medium.com/max/2000/1*T4H-02sKs2d-CJ0Z0WQA5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7" t="53066" r="9891" b="11450"/>
          <a:stretch/>
        </p:blipFill>
        <p:spPr bwMode="auto">
          <a:xfrm>
            <a:off x="5550408" y="2615184"/>
            <a:ext cx="6428616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(BCL)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 célú eljárások és függvények gyűjteménye (OOP stílusban).</a:t>
            </a:r>
          </a:p>
          <a:p>
            <a:r>
              <a:rPr lang="hu-HU" dirty="0"/>
              <a:t>Nem része a programozási nyelveknek, de része a .NET </a:t>
            </a:r>
            <a:r>
              <a:rPr lang="hu-HU" dirty="0" err="1"/>
              <a:t>framework-nek</a:t>
            </a:r>
            <a:r>
              <a:rPr lang="hu-HU" dirty="0"/>
              <a:t>.</a:t>
            </a:r>
          </a:p>
          <a:p>
            <a:r>
              <a:rPr lang="hu-HU" dirty="0"/>
              <a:t>Rengeteg szolgáltatást elérhetővé tesz:</a:t>
            </a:r>
          </a:p>
          <a:p>
            <a:pPr lvl="1"/>
            <a:r>
              <a:rPr lang="hu-HU" dirty="0"/>
              <a:t>I/O, mint pl. fájl írása/olvasása</a:t>
            </a:r>
          </a:p>
          <a:p>
            <a:pPr lvl="1"/>
            <a:r>
              <a:rPr lang="hu-HU" dirty="0"/>
              <a:t>XML műveletek</a:t>
            </a:r>
          </a:p>
          <a:p>
            <a:pPr lvl="1"/>
            <a:r>
              <a:rPr lang="hu-HU" dirty="0"/>
              <a:t>hálózati kommunikáció</a:t>
            </a:r>
          </a:p>
          <a:p>
            <a:pPr lvl="1"/>
            <a:r>
              <a:rPr lang="hu-HU" dirty="0"/>
              <a:t>adatbázis-elérés</a:t>
            </a:r>
          </a:p>
          <a:p>
            <a:pPr lvl="1"/>
            <a:r>
              <a:rPr lang="hu-HU" dirty="0"/>
              <a:t>GUI, </a:t>
            </a:r>
            <a:r>
              <a:rPr lang="hu-HU"/>
              <a:t>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059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(BCL)</a:t>
            </a:r>
          </a:p>
        </p:txBody>
      </p:sp>
      <p:pic>
        <p:nvPicPr>
          <p:cNvPr id="4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95" y="1618870"/>
            <a:ext cx="7155205" cy="505634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366556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nyelvek, más keretrendszerek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hu-HU" b="1" dirty="0"/>
              <a:t>Java</a:t>
            </a:r>
          </a:p>
          <a:p>
            <a:pPr marL="109728" indent="0">
              <a:buNone/>
            </a:pPr>
            <a:endParaRPr lang="hu-HU" dirty="0"/>
          </a:p>
          <a:p>
            <a:r>
              <a:rPr lang="hu-HU" dirty="0"/>
              <a:t>JVM = Java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Machine</a:t>
            </a:r>
            <a:endParaRPr lang="hu-HU" dirty="0"/>
          </a:p>
          <a:p>
            <a:pPr lvl="1"/>
            <a:r>
              <a:rPr lang="hu-HU" dirty="0"/>
              <a:t>megfelel a .NET CLR-</a:t>
            </a:r>
            <a:r>
              <a:rPr lang="hu-HU" dirty="0" err="1"/>
              <a:t>nek</a:t>
            </a:r>
            <a:endParaRPr lang="hu-HU" dirty="0"/>
          </a:p>
          <a:p>
            <a:r>
              <a:rPr lang="hu-HU" dirty="0"/>
              <a:t>Keretrendszerek:</a:t>
            </a:r>
          </a:p>
          <a:p>
            <a:pPr lvl="1"/>
            <a:r>
              <a:rPr lang="hu-HU" dirty="0"/>
              <a:t>Oracle</a:t>
            </a:r>
          </a:p>
          <a:p>
            <a:pPr lvl="2"/>
            <a:r>
              <a:rPr lang="hu-HU" dirty="0"/>
              <a:t>Java SE (Standard Edition)</a:t>
            </a:r>
          </a:p>
          <a:p>
            <a:pPr lvl="2"/>
            <a:r>
              <a:rPr lang="hu-HU" dirty="0"/>
              <a:t>Java EE (Enterprise Edition)</a:t>
            </a:r>
          </a:p>
          <a:p>
            <a:pPr lvl="1"/>
            <a:r>
              <a:rPr lang="hu-HU" dirty="0" err="1"/>
              <a:t>OpenJDK</a:t>
            </a:r>
            <a:r>
              <a:rPr lang="hu-HU" dirty="0"/>
              <a:t> (Java </a:t>
            </a:r>
            <a:r>
              <a:rPr lang="hu-HU" dirty="0" err="1"/>
              <a:t>Development</a:t>
            </a:r>
            <a:r>
              <a:rPr lang="hu-HU" dirty="0"/>
              <a:t> Kit)</a:t>
            </a:r>
          </a:p>
          <a:p>
            <a:pPr lvl="2"/>
            <a:r>
              <a:rPr lang="hu-HU" dirty="0"/>
              <a:t>Open </a:t>
            </a:r>
            <a:r>
              <a:rPr lang="hu-HU" dirty="0" err="1"/>
              <a:t>source</a:t>
            </a:r>
            <a:endParaRPr lang="hu-HU" dirty="0"/>
          </a:p>
          <a:p>
            <a:r>
              <a:rPr lang="hu-HU" dirty="0"/>
              <a:t>Fejlesztői </a:t>
            </a:r>
            <a:r>
              <a:rPr lang="hu-HU" dirty="0" err="1"/>
              <a:t>környezetek</a:t>
            </a:r>
            <a:r>
              <a:rPr lang="hu-HU" dirty="0"/>
              <a:t>: </a:t>
            </a:r>
            <a:r>
              <a:rPr lang="hu-HU" dirty="0" err="1"/>
              <a:t>NetBeans</a:t>
            </a:r>
            <a:r>
              <a:rPr lang="hu-HU" dirty="0"/>
              <a:t>, </a:t>
            </a:r>
            <a:r>
              <a:rPr lang="hu-HU" dirty="0" err="1"/>
              <a:t>Eclipse</a:t>
            </a:r>
            <a:r>
              <a:rPr lang="hu-HU" dirty="0"/>
              <a:t>, </a:t>
            </a:r>
            <a:r>
              <a:rPr lang="hu-HU" dirty="0" err="1"/>
              <a:t>IntelliJ</a:t>
            </a:r>
            <a:r>
              <a:rPr lang="hu-HU" dirty="0"/>
              <a:t> IDEA, stb.</a:t>
            </a:r>
          </a:p>
        </p:txBody>
      </p:sp>
    </p:spTree>
    <p:extLst>
      <p:ext uri="{BB962C8B-B14F-4D97-AF65-F5344CB8AC3E}">
        <p14:creationId xmlns:p14="http://schemas.microsoft.com/office/powerpoint/2010/main" val="286975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nyelvek, más keretrendszerek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hu-HU" b="1" dirty="0"/>
              <a:t>C, C++</a:t>
            </a:r>
          </a:p>
          <a:p>
            <a:pPr marL="109728" indent="0">
              <a:buNone/>
            </a:pPr>
            <a:endParaRPr lang="hu-HU" dirty="0"/>
          </a:p>
          <a:p>
            <a:r>
              <a:rPr lang="hu-HU" dirty="0"/>
              <a:t>Keretrendszerek:</a:t>
            </a:r>
          </a:p>
          <a:p>
            <a:pPr lvl="1"/>
            <a:r>
              <a:rPr lang="hu-HU" dirty="0"/>
              <a:t>GCC (GNU </a:t>
            </a:r>
            <a:r>
              <a:rPr lang="hu-HU" dirty="0" err="1"/>
              <a:t>Compiler</a:t>
            </a:r>
            <a:r>
              <a:rPr lang="hu-HU" dirty="0"/>
              <a:t> </a:t>
            </a:r>
            <a:r>
              <a:rPr lang="hu-HU" dirty="0" err="1"/>
              <a:t>Collection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Fordítóprogramok különböző nyelvekhez (C, C++, Ada, </a:t>
            </a:r>
            <a:r>
              <a:rPr lang="hu-HU" dirty="0" err="1"/>
              <a:t>Fortran</a:t>
            </a:r>
            <a:r>
              <a:rPr lang="hu-HU" dirty="0"/>
              <a:t> stb.)</a:t>
            </a:r>
          </a:p>
          <a:p>
            <a:pPr lvl="2"/>
            <a:r>
              <a:rPr lang="hu-HU" dirty="0"/>
              <a:t>Open </a:t>
            </a:r>
            <a:r>
              <a:rPr lang="hu-HU" dirty="0" err="1"/>
              <a:t>source</a:t>
            </a:r>
            <a:endParaRPr lang="hu-HU" dirty="0"/>
          </a:p>
          <a:p>
            <a:pPr lvl="1"/>
            <a:r>
              <a:rPr lang="hu-HU" dirty="0"/>
              <a:t>Visual C++</a:t>
            </a:r>
          </a:p>
          <a:p>
            <a:pPr lvl="2"/>
            <a:r>
              <a:rPr lang="hu-HU" dirty="0"/>
              <a:t>.NET keretrendszerhez =&gt; JIT fordítás</a:t>
            </a:r>
          </a:p>
          <a:p>
            <a:pPr lvl="1"/>
            <a:r>
              <a:rPr lang="hu-HU" dirty="0"/>
              <a:t>stb.</a:t>
            </a:r>
          </a:p>
          <a:p>
            <a:r>
              <a:rPr lang="hu-HU" dirty="0"/>
              <a:t>Fejlesztői </a:t>
            </a:r>
            <a:r>
              <a:rPr lang="hu-HU" dirty="0" err="1"/>
              <a:t>környezetek</a:t>
            </a:r>
            <a:r>
              <a:rPr lang="hu-HU" dirty="0"/>
              <a:t>: </a:t>
            </a:r>
            <a:r>
              <a:rPr lang="hu-HU" dirty="0" err="1"/>
              <a:t>Code</a:t>
            </a:r>
            <a:r>
              <a:rPr lang="hu-HU" dirty="0"/>
              <a:t>::</a:t>
            </a:r>
            <a:r>
              <a:rPr lang="hu-HU" dirty="0" err="1"/>
              <a:t>Blocks</a:t>
            </a:r>
            <a:r>
              <a:rPr lang="hu-HU" dirty="0"/>
              <a:t>, </a:t>
            </a:r>
            <a:r>
              <a:rPr lang="hu-HU" dirty="0" err="1"/>
              <a:t>Eclipse</a:t>
            </a:r>
            <a:r>
              <a:rPr lang="hu-HU" dirty="0"/>
              <a:t>, Visual </a:t>
            </a:r>
            <a:r>
              <a:rPr lang="hu-HU" dirty="0" err="1"/>
              <a:t>Studio</a:t>
            </a:r>
            <a:r>
              <a:rPr lang="hu-HU" dirty="0"/>
              <a:t> stb.</a:t>
            </a:r>
          </a:p>
        </p:txBody>
      </p:sp>
    </p:spTree>
    <p:extLst>
      <p:ext uri="{BB962C8B-B14F-4D97-AF65-F5344CB8AC3E}">
        <p14:creationId xmlns:p14="http://schemas.microsoft.com/office/powerpoint/2010/main" val="7826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lesz forráskódból futtatható program?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3 megoldás: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Fordító (</a:t>
            </a:r>
            <a:r>
              <a:rPr lang="hu-HU" dirty="0" err="1"/>
              <a:t>compiler</a:t>
            </a:r>
            <a:r>
              <a:rPr lang="hu-HU" dirty="0"/>
              <a:t>) + </a:t>
            </a:r>
            <a:r>
              <a:rPr lang="hu-HU" dirty="0" err="1"/>
              <a:t>linker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Interpreter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Just</a:t>
            </a:r>
            <a:r>
              <a:rPr lang="hu-HU" dirty="0"/>
              <a:t>-in-</a:t>
            </a:r>
            <a:r>
              <a:rPr lang="hu-HU" dirty="0" err="1"/>
              <a:t>time</a:t>
            </a:r>
            <a:r>
              <a:rPr lang="hu-HU" dirty="0"/>
              <a:t> (JIT) fordítás</a:t>
            </a:r>
          </a:p>
        </p:txBody>
      </p:sp>
    </p:spTree>
    <p:extLst>
      <p:ext uri="{BB962C8B-B14F-4D97-AF65-F5344CB8AC3E}">
        <p14:creationId xmlns:p14="http://schemas.microsoft.com/office/powerpoint/2010/main" val="342435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nyelvek, más keretrendszerek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hu-HU" b="1" dirty="0"/>
              <a:t>Python</a:t>
            </a:r>
          </a:p>
          <a:p>
            <a:pPr marL="109728" indent="0">
              <a:buNone/>
            </a:pPr>
            <a:endParaRPr lang="hu-HU" dirty="0"/>
          </a:p>
          <a:p>
            <a:r>
              <a:rPr lang="hu-HU" dirty="0"/>
              <a:t>Kétfelé ágazott a nyelv evolúciója:</a:t>
            </a:r>
          </a:p>
          <a:p>
            <a:pPr lvl="1"/>
            <a:r>
              <a:rPr lang="hu-HU" dirty="0"/>
              <a:t>Python 2.x</a:t>
            </a:r>
          </a:p>
          <a:p>
            <a:pPr lvl="1"/>
            <a:r>
              <a:rPr lang="hu-HU" dirty="0"/>
              <a:t>Python 3.x</a:t>
            </a:r>
          </a:p>
          <a:p>
            <a:r>
              <a:rPr lang="hu-HU" dirty="0"/>
              <a:t>Keretrendszerek:</a:t>
            </a:r>
          </a:p>
          <a:p>
            <a:pPr lvl="1"/>
            <a:r>
              <a:rPr lang="hu-HU" dirty="0" err="1"/>
              <a:t>Cpython</a:t>
            </a:r>
            <a:r>
              <a:rPr lang="hu-HU" dirty="0"/>
              <a:t>: </a:t>
            </a:r>
            <a:r>
              <a:rPr lang="hu-HU" dirty="0" err="1"/>
              <a:t>interpreteres</a:t>
            </a:r>
            <a:endParaRPr lang="hu-HU" dirty="0"/>
          </a:p>
          <a:p>
            <a:pPr lvl="1"/>
            <a:r>
              <a:rPr lang="hu-HU" dirty="0" err="1"/>
              <a:t>PyPy</a:t>
            </a:r>
            <a:r>
              <a:rPr lang="hu-HU" dirty="0"/>
              <a:t>: JIT fordítás</a:t>
            </a:r>
          </a:p>
          <a:p>
            <a:pPr lvl="1"/>
            <a:r>
              <a:rPr lang="hu-HU" dirty="0" err="1"/>
              <a:t>Jython</a:t>
            </a:r>
            <a:r>
              <a:rPr lang="hu-HU" dirty="0"/>
              <a:t>: Java gépi kóddá fordít</a:t>
            </a:r>
          </a:p>
          <a:p>
            <a:pPr lvl="1"/>
            <a:r>
              <a:rPr lang="hu-HU" dirty="0" err="1"/>
              <a:t>IronPython</a:t>
            </a:r>
            <a:r>
              <a:rPr lang="hu-HU" dirty="0"/>
              <a:t>: .NET gépi kóddá fordít</a:t>
            </a:r>
          </a:p>
          <a:p>
            <a:r>
              <a:rPr lang="hu-HU" dirty="0"/>
              <a:t>Fejlesztői </a:t>
            </a:r>
            <a:r>
              <a:rPr lang="hu-HU" dirty="0" err="1"/>
              <a:t>környezetek</a:t>
            </a:r>
            <a:r>
              <a:rPr lang="hu-HU" dirty="0"/>
              <a:t>: </a:t>
            </a:r>
            <a:r>
              <a:rPr lang="hu-HU" dirty="0" err="1"/>
              <a:t>PyCharm</a:t>
            </a:r>
            <a:r>
              <a:rPr lang="hu-HU" dirty="0"/>
              <a:t>, </a:t>
            </a:r>
            <a:r>
              <a:rPr lang="hu-HU" dirty="0" err="1"/>
              <a:t>Spyder</a:t>
            </a:r>
            <a:r>
              <a:rPr lang="hu-HU" dirty="0"/>
              <a:t>, stb.</a:t>
            </a:r>
          </a:p>
        </p:txBody>
      </p:sp>
    </p:spTree>
    <p:extLst>
      <p:ext uri="{BB962C8B-B14F-4D97-AF65-F5344CB8AC3E}">
        <p14:creationId xmlns:p14="http://schemas.microsoft.com/office/powerpoint/2010/main" val="164510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platformok…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Desktop</a:t>
            </a:r>
            <a:r>
              <a:rPr lang="hu-HU" dirty="0"/>
              <a:t> (asztali) alkalmazások</a:t>
            </a:r>
          </a:p>
          <a:p>
            <a:pPr lvl="1"/>
            <a:r>
              <a:rPr lang="hu-HU" dirty="0"/>
              <a:t>GUI fejlesztés is</a:t>
            </a:r>
          </a:p>
          <a:p>
            <a:r>
              <a:rPr lang="hu-HU" dirty="0"/>
              <a:t>Webalkalmazások</a:t>
            </a:r>
          </a:p>
          <a:p>
            <a:pPr lvl="1"/>
            <a:r>
              <a:rPr lang="hu-HU" dirty="0"/>
              <a:t>ASP.NET</a:t>
            </a:r>
          </a:p>
          <a:p>
            <a:pPr lvl="1"/>
            <a:r>
              <a:rPr lang="hu-HU" dirty="0"/>
              <a:t>Java, </a:t>
            </a:r>
            <a:r>
              <a:rPr lang="hu-HU" dirty="0" err="1"/>
              <a:t>Javascript</a:t>
            </a:r>
            <a:r>
              <a:rPr lang="hu-HU" dirty="0"/>
              <a:t>, PHP, stb.</a:t>
            </a:r>
          </a:p>
          <a:p>
            <a:r>
              <a:rPr lang="hu-HU" dirty="0"/>
              <a:t>Mobil </a:t>
            </a:r>
            <a:r>
              <a:rPr lang="hu-HU" dirty="0" err="1"/>
              <a:t>appok</a:t>
            </a:r>
            <a:endParaRPr lang="hu-HU" dirty="0"/>
          </a:p>
          <a:p>
            <a:pPr lvl="1"/>
            <a:r>
              <a:rPr lang="hu-HU" dirty="0" err="1"/>
              <a:t>Android</a:t>
            </a:r>
            <a:r>
              <a:rPr lang="hu-HU" dirty="0"/>
              <a:t> =&gt; Java, </a:t>
            </a:r>
            <a:r>
              <a:rPr lang="hu-HU" dirty="0" err="1"/>
              <a:t>Kotlin</a:t>
            </a:r>
            <a:endParaRPr lang="hu-HU" dirty="0"/>
          </a:p>
          <a:p>
            <a:pPr lvl="1"/>
            <a:r>
              <a:rPr lang="hu-HU" dirty="0" err="1"/>
              <a:t>iOS</a:t>
            </a:r>
            <a:r>
              <a:rPr lang="hu-HU" dirty="0"/>
              <a:t> =&gt; </a:t>
            </a:r>
            <a:r>
              <a:rPr lang="hu-HU" dirty="0" err="1"/>
              <a:t>Objective</a:t>
            </a:r>
            <a:r>
              <a:rPr lang="hu-HU" dirty="0"/>
              <a:t>-C, Swift</a:t>
            </a:r>
          </a:p>
          <a:p>
            <a:pPr lvl="1"/>
            <a:r>
              <a:rPr lang="hu-HU" dirty="0" err="1"/>
              <a:t>Cross</a:t>
            </a:r>
            <a:r>
              <a:rPr lang="hu-HU" dirty="0"/>
              <a:t>-platform =&gt; </a:t>
            </a:r>
            <a:r>
              <a:rPr lang="hu-HU" dirty="0" err="1"/>
              <a:t>Xamarin</a:t>
            </a:r>
            <a:r>
              <a:rPr lang="hu-HU" dirty="0"/>
              <a:t> (.NET), </a:t>
            </a:r>
            <a:r>
              <a:rPr lang="hu-HU" dirty="0" err="1"/>
              <a:t>PhoneGap</a:t>
            </a:r>
            <a:r>
              <a:rPr lang="hu-HU" dirty="0"/>
              <a:t>, </a:t>
            </a:r>
            <a:r>
              <a:rPr lang="hu-HU" dirty="0" err="1"/>
              <a:t>NativeScript</a:t>
            </a:r>
            <a:r>
              <a:rPr lang="hu-HU" dirty="0"/>
              <a:t>, </a:t>
            </a:r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Native</a:t>
            </a:r>
            <a:r>
              <a:rPr lang="hu-HU" dirty="0"/>
              <a:t>, </a:t>
            </a:r>
            <a:r>
              <a:rPr lang="hu-HU" dirty="0" err="1"/>
              <a:t>Cordova</a:t>
            </a:r>
            <a:r>
              <a:rPr lang="hu-HU" dirty="0"/>
              <a:t>, Qt stb.</a:t>
            </a:r>
          </a:p>
        </p:txBody>
      </p:sp>
    </p:spTree>
    <p:extLst>
      <p:ext uri="{BB962C8B-B14F-4D97-AF65-F5344CB8AC3E}">
        <p14:creationId xmlns:p14="http://schemas.microsoft.com/office/powerpoint/2010/main" val="37148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tantárgyak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i="1" dirty="0"/>
              <a:t>Magasszintű </a:t>
            </a:r>
            <a:r>
              <a:rPr lang="hu-HU" i="1" dirty="0" err="1"/>
              <a:t>prog</a:t>
            </a:r>
            <a:r>
              <a:rPr lang="hu-HU" i="1" dirty="0"/>
              <a:t>. nyelvek 2</a:t>
            </a:r>
            <a:r>
              <a:rPr lang="hu-HU" dirty="0"/>
              <a:t> =&gt; OOP .NET-</a:t>
            </a:r>
            <a:r>
              <a:rPr lang="hu-HU" dirty="0" err="1"/>
              <a:t>ben</a:t>
            </a:r>
            <a:endParaRPr lang="hu-HU" dirty="0"/>
          </a:p>
          <a:p>
            <a:r>
              <a:rPr lang="hu-HU" i="1" dirty="0"/>
              <a:t>Bevezetés a számítógép grafikába, Programozási </a:t>
            </a:r>
            <a:r>
              <a:rPr lang="hu-HU" i="1" dirty="0" err="1"/>
              <a:t>környezetek</a:t>
            </a:r>
            <a:r>
              <a:rPr lang="hu-HU" dirty="0"/>
              <a:t> =&gt; GUI fejlesztés .NET-</a:t>
            </a:r>
            <a:r>
              <a:rPr lang="hu-HU" dirty="0" err="1"/>
              <a:t>ben</a:t>
            </a:r>
            <a:endParaRPr lang="hu-HU" dirty="0"/>
          </a:p>
          <a:p>
            <a:r>
              <a:rPr lang="hu-HU" i="1" dirty="0" err="1"/>
              <a:t>Webprog</a:t>
            </a:r>
            <a:r>
              <a:rPr lang="hu-HU" i="1" dirty="0"/>
              <a:t>. tárgyak</a:t>
            </a:r>
            <a:r>
              <a:rPr lang="hu-HU" dirty="0"/>
              <a:t> =&gt; PHP, </a:t>
            </a:r>
            <a:r>
              <a:rPr lang="hu-HU" dirty="0" err="1"/>
              <a:t>Javascript</a:t>
            </a:r>
            <a:endParaRPr lang="hu-HU" dirty="0"/>
          </a:p>
          <a:p>
            <a:r>
              <a:rPr lang="hu-HU" i="1" dirty="0"/>
              <a:t>Adatbázis tárgyak</a:t>
            </a:r>
            <a:r>
              <a:rPr lang="hu-HU" dirty="0"/>
              <a:t> =&gt; SQL, .NET</a:t>
            </a:r>
          </a:p>
          <a:p>
            <a:r>
              <a:rPr lang="hu-HU" i="1" dirty="0"/>
              <a:t>Szolgáltatás-orientált programozás</a:t>
            </a:r>
            <a:r>
              <a:rPr lang="hu-HU" dirty="0"/>
              <a:t> =&gt; webszolgáltatások </a:t>
            </a:r>
            <a:r>
              <a:rPr lang="hu-HU"/>
              <a:t>.NET-ben, PHP-ban, Node.js-ben</a:t>
            </a:r>
            <a:endParaRPr lang="hu-HU" dirty="0"/>
          </a:p>
          <a:p>
            <a:r>
              <a:rPr lang="hu-HU" dirty="0"/>
              <a:t>Assembly</a:t>
            </a:r>
          </a:p>
          <a:p>
            <a:r>
              <a:rPr lang="hu-HU" dirty="0"/>
              <a:t>Python</a:t>
            </a:r>
          </a:p>
          <a:p>
            <a:r>
              <a:rPr lang="hu-HU" dirty="0"/>
              <a:t>stb.</a:t>
            </a:r>
          </a:p>
        </p:txBody>
      </p:sp>
    </p:spTree>
    <p:extLst>
      <p:ext uri="{BB962C8B-B14F-4D97-AF65-F5344CB8AC3E}">
        <p14:creationId xmlns:p14="http://schemas.microsoft.com/office/powerpoint/2010/main" val="288904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forráskódot gépi kódra fordítja.</a:t>
            </a:r>
          </a:p>
          <a:p>
            <a:r>
              <a:rPr lang="hu-HU" dirty="0"/>
              <a:t>A gépi kódot direktben a CPU-n futtatja.</a:t>
            </a:r>
          </a:p>
          <a:p>
            <a:r>
              <a:rPr lang="hu-HU" dirty="0"/>
              <a:t>Pl. C, C++, Pascal.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015416" y="4354393"/>
            <a:ext cx="225813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Forráskód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5874740" y="4354393"/>
            <a:ext cx="2164047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Gépi kód</a:t>
            </a:r>
          </a:p>
        </p:txBody>
      </p:sp>
      <p:sp>
        <p:nvSpPr>
          <p:cNvPr id="6" name="Jobbra nyíl 5"/>
          <p:cNvSpPr/>
          <p:nvPr/>
        </p:nvSpPr>
        <p:spPr>
          <a:xfrm>
            <a:off x="3428619" y="4497837"/>
            <a:ext cx="2303443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7" name="Jobbra nyíl 6"/>
          <p:cNvSpPr/>
          <p:nvPr/>
        </p:nvSpPr>
        <p:spPr>
          <a:xfrm>
            <a:off x="8190609" y="4534413"/>
            <a:ext cx="987935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9330366" y="4354393"/>
            <a:ext cx="139970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45272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Fordító + </a:t>
            </a:r>
            <a:r>
              <a:rPr lang="hu-HU" dirty="0" err="1"/>
              <a:t>linker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több modult fejlesztünk párhuzamosan.</a:t>
            </a:r>
          </a:p>
          <a:p>
            <a:r>
              <a:rPr lang="hu-HU" dirty="0"/>
              <a:t>A tárgykód fájlokat "összelinkeljük".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7977383" y="4095104"/>
            <a:ext cx="1450504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Gépi kód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2615907" y="3098396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466344" y="3098396"/>
            <a:ext cx="1940667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Forráskód 1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417484" y="4247692"/>
            <a:ext cx="1989527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Forráskód 2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397220" y="5399820"/>
            <a:ext cx="200979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Forráskód 3</a:t>
            </a:r>
          </a:p>
        </p:txBody>
      </p:sp>
      <p:sp>
        <p:nvSpPr>
          <p:cNvPr id="9" name="Jobbra nyíl 8"/>
          <p:cNvSpPr/>
          <p:nvPr/>
        </p:nvSpPr>
        <p:spPr>
          <a:xfrm>
            <a:off x="2561315" y="4247692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2588611" y="5399820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11" name="Lekerekített téglalap 10"/>
          <p:cNvSpPr/>
          <p:nvPr/>
        </p:nvSpPr>
        <p:spPr>
          <a:xfrm>
            <a:off x="4242816" y="3098396"/>
            <a:ext cx="190045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Tárgykód 1</a:t>
            </a:r>
          </a:p>
        </p:txBody>
      </p:sp>
      <p:sp>
        <p:nvSpPr>
          <p:cNvPr id="12" name="Lekerekített téglalap 11"/>
          <p:cNvSpPr/>
          <p:nvPr/>
        </p:nvSpPr>
        <p:spPr>
          <a:xfrm>
            <a:off x="4231631" y="4247692"/>
            <a:ext cx="190045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Tárgykód 2</a:t>
            </a:r>
          </a:p>
        </p:txBody>
      </p:sp>
      <p:sp>
        <p:nvSpPr>
          <p:cNvPr id="13" name="Lekerekített téglalap 12"/>
          <p:cNvSpPr/>
          <p:nvPr/>
        </p:nvSpPr>
        <p:spPr>
          <a:xfrm>
            <a:off x="4231632" y="5391013"/>
            <a:ext cx="1900454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Tárgykód 3</a:t>
            </a:r>
          </a:p>
        </p:txBody>
      </p:sp>
      <p:sp>
        <p:nvSpPr>
          <p:cNvPr id="14" name="Jobbra nyíl 13"/>
          <p:cNvSpPr/>
          <p:nvPr/>
        </p:nvSpPr>
        <p:spPr>
          <a:xfrm>
            <a:off x="6217920" y="4247692"/>
            <a:ext cx="1440923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  <a:latin typeface="+mj-lt"/>
              </a:rPr>
              <a:t>linker</a:t>
            </a:r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Jobbra nyíl 14"/>
          <p:cNvSpPr/>
          <p:nvPr/>
        </p:nvSpPr>
        <p:spPr>
          <a:xfrm rot="1406847">
            <a:off x="6339865" y="3436984"/>
            <a:ext cx="1440923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  <a:latin typeface="+mj-lt"/>
              </a:rPr>
              <a:t>linker</a:t>
            </a:r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Jobbra nyíl 15"/>
          <p:cNvSpPr/>
          <p:nvPr/>
        </p:nvSpPr>
        <p:spPr>
          <a:xfrm rot="20179146">
            <a:off x="6288612" y="5061771"/>
            <a:ext cx="1440923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  <a:latin typeface="+mj-lt"/>
              </a:rPr>
              <a:t>linker</a:t>
            </a:r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Jobbra nyíl 16"/>
          <p:cNvSpPr/>
          <p:nvPr/>
        </p:nvSpPr>
        <p:spPr>
          <a:xfrm>
            <a:off x="9581539" y="4292443"/>
            <a:ext cx="756084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Lekerekített téglalap 17"/>
          <p:cNvSpPr/>
          <p:nvPr/>
        </p:nvSpPr>
        <p:spPr>
          <a:xfrm>
            <a:off x="10391427" y="4133940"/>
            <a:ext cx="84629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50106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Fordító + </a:t>
            </a:r>
            <a:r>
              <a:rPr lang="hu-HU" dirty="0" err="1"/>
              <a:t>linker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Előny:</a:t>
            </a:r>
            <a:r>
              <a:rPr lang="hu-HU" dirty="0"/>
              <a:t> Gyors.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Hátrány:</a:t>
            </a:r>
            <a:endParaRPr lang="hu-HU" dirty="0"/>
          </a:p>
          <a:p>
            <a:r>
              <a:rPr lang="hu-HU" dirty="0"/>
              <a:t>Nem biztonságos.</a:t>
            </a:r>
          </a:p>
          <a:p>
            <a:pPr lvl="1"/>
            <a:r>
              <a:rPr lang="hu-HU" dirty="0"/>
              <a:t>Nehéz detektálni azt, ha a gépi kódot valaki/valami </a:t>
            </a:r>
            <a:r>
              <a:rPr lang="hu-HU" dirty="0" err="1"/>
              <a:t>meghekkelte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A CPU számára a magasszintű fogalmak (pl. típus) ismeretlenek.</a:t>
            </a:r>
          </a:p>
          <a:p>
            <a:r>
              <a:rPr lang="hu-HU" dirty="0"/>
              <a:t>Tárgykód CPU-függő.</a:t>
            </a:r>
          </a:p>
        </p:txBody>
      </p:sp>
    </p:spTree>
    <p:extLst>
      <p:ext uri="{BB962C8B-B14F-4D97-AF65-F5344CB8AC3E}">
        <p14:creationId xmlns:p14="http://schemas.microsoft.com/office/powerpoint/2010/main" val="222091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Interpreter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forráskódot utasításról utasításra értelmezi és azonnal végrehajtja.</a:t>
            </a:r>
          </a:p>
          <a:p>
            <a:r>
              <a:rPr lang="hu-HU" dirty="0"/>
              <a:t>Minden utasításon biztonsági ellenőrzést hajt végre mielőtt végrehajtja.</a:t>
            </a:r>
          </a:p>
          <a:p>
            <a:r>
              <a:rPr lang="hu-HU" dirty="0"/>
              <a:t>Jellemzően deklaratív nyelvekhez.</a:t>
            </a:r>
          </a:p>
          <a:p>
            <a:pPr lvl="1"/>
            <a:r>
              <a:rPr lang="hu-HU" dirty="0"/>
              <a:t>pl. </a:t>
            </a:r>
            <a:r>
              <a:rPr lang="hu-HU" dirty="0" err="1"/>
              <a:t>szkriptnyelvek</a:t>
            </a:r>
            <a:r>
              <a:rPr lang="hu-HU" dirty="0"/>
              <a:t>, mint a </a:t>
            </a:r>
            <a:r>
              <a:rPr lang="hu-HU" dirty="0" err="1"/>
              <a:t>Perl</a:t>
            </a:r>
            <a:r>
              <a:rPr lang="hu-HU" dirty="0"/>
              <a:t>, PHP, Python, </a:t>
            </a:r>
            <a:r>
              <a:rPr lang="hu-HU" dirty="0" err="1"/>
              <a:t>Javascript</a:t>
            </a:r>
            <a:endParaRPr lang="hu-HU" dirty="0"/>
          </a:p>
          <a:p>
            <a:pPr lvl="1"/>
            <a:r>
              <a:rPr lang="hu-HU" dirty="0"/>
              <a:t>pl. </a:t>
            </a:r>
            <a:r>
              <a:rPr lang="hu-HU" dirty="0" err="1"/>
              <a:t>Prolog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3300984" y="5184370"/>
            <a:ext cx="2219406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Forráskód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5736414" y="5328386"/>
            <a:ext cx="2088232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err="1">
                <a:solidFill>
                  <a:schemeClr val="tx1"/>
                </a:solidFill>
                <a:latin typeface="+mj-lt"/>
              </a:rPr>
              <a:t>interpreter</a:t>
            </a:r>
            <a:endParaRPr lang="hu-HU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7968662" y="5148366"/>
            <a:ext cx="1071220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>
                <a:solidFill>
                  <a:schemeClr val="tx1"/>
                </a:solidFill>
                <a:latin typeface="+mj-lt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4667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Interpreter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Előny:</a:t>
            </a:r>
            <a:r>
              <a:rPr lang="hu-HU" dirty="0"/>
              <a:t> Biztonságos.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Hátrány:</a:t>
            </a:r>
            <a:endParaRPr lang="hu-HU" dirty="0"/>
          </a:p>
          <a:p>
            <a:r>
              <a:rPr lang="hu-HU" dirty="0"/>
              <a:t>Lassú.</a:t>
            </a:r>
          </a:p>
          <a:p>
            <a:r>
              <a:rPr lang="hu-HU" dirty="0"/>
              <a:t>Nincs tárgykód, ezért a forráskódot muszáj megosztanunk.</a:t>
            </a:r>
          </a:p>
        </p:txBody>
      </p:sp>
    </p:spTree>
    <p:extLst>
      <p:ext uri="{BB962C8B-B14F-4D97-AF65-F5344CB8AC3E}">
        <p14:creationId xmlns:p14="http://schemas.microsoft.com/office/powerpoint/2010/main" val="297191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Just</a:t>
            </a:r>
            <a:r>
              <a:rPr lang="hu-HU" dirty="0"/>
              <a:t>-in-</a:t>
            </a:r>
            <a:r>
              <a:rPr lang="hu-HU" dirty="0" err="1"/>
              <a:t>time</a:t>
            </a:r>
            <a:r>
              <a:rPr lang="hu-HU" dirty="0"/>
              <a:t> (JIT) fordítás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Fordító és </a:t>
            </a:r>
            <a:r>
              <a:rPr lang="hu-HU" dirty="0" err="1"/>
              <a:t>interpreter</a:t>
            </a:r>
            <a:r>
              <a:rPr lang="hu-HU" dirty="0"/>
              <a:t> kombinációja.</a:t>
            </a:r>
          </a:p>
          <a:p>
            <a:r>
              <a:rPr lang="hu-HU" dirty="0"/>
              <a:t>A forráskódot egy </a:t>
            </a:r>
            <a:r>
              <a:rPr lang="hu-HU" b="1" dirty="0"/>
              <a:t>virtuális</a:t>
            </a:r>
            <a:r>
              <a:rPr lang="hu-HU" dirty="0"/>
              <a:t> CPU </a:t>
            </a:r>
            <a:r>
              <a:rPr lang="hu-HU" b="1" dirty="0"/>
              <a:t>virtuális</a:t>
            </a:r>
            <a:r>
              <a:rPr lang="hu-HU" dirty="0"/>
              <a:t> gépi kódjává fordítjuk.</a:t>
            </a:r>
          </a:p>
          <a:p>
            <a:r>
              <a:rPr lang="hu-HU" dirty="0"/>
              <a:t>A virtuális gépi kód számára ismertek a magasszintű fogalmak (pl. típus).</a:t>
            </a:r>
          </a:p>
          <a:p>
            <a:r>
              <a:rPr lang="hu-HU" dirty="0"/>
              <a:t>Pl. Java, C#, </a:t>
            </a:r>
            <a:r>
              <a:rPr lang="hu-HU" dirty="0" err="1"/>
              <a:t>Ruby</a:t>
            </a:r>
            <a:r>
              <a:rPr lang="hu-HU" dirty="0"/>
              <a:t>, Python(?)</a:t>
            </a:r>
          </a:p>
        </p:txBody>
      </p:sp>
      <p:sp>
        <p:nvSpPr>
          <p:cNvPr id="4" name="Jobbra nyíl 3"/>
          <p:cNvSpPr/>
          <p:nvPr/>
        </p:nvSpPr>
        <p:spPr>
          <a:xfrm>
            <a:off x="2344950" y="5061348"/>
            <a:ext cx="1512168" cy="79208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fordító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394529" y="5061348"/>
            <a:ext cx="1736023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Forráskód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4071516" y="4721172"/>
            <a:ext cx="3066909" cy="15121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Tárgykód</a:t>
            </a:r>
            <a:br>
              <a:rPr lang="hu-HU" sz="2400" dirty="0">
                <a:solidFill>
                  <a:schemeClr val="tx1"/>
                </a:solidFill>
                <a:latin typeface="+mj-lt"/>
              </a:rPr>
            </a:br>
            <a:r>
              <a:rPr lang="hu-HU" sz="2400" dirty="0">
                <a:solidFill>
                  <a:schemeClr val="tx1"/>
                </a:solidFill>
                <a:latin typeface="+mj-lt"/>
              </a:rPr>
              <a:t>(virtuális gépi kód)</a:t>
            </a:r>
          </a:p>
        </p:txBody>
      </p:sp>
      <p:sp>
        <p:nvSpPr>
          <p:cNvPr id="7" name="Jobbra nyíl 6"/>
          <p:cNvSpPr/>
          <p:nvPr/>
        </p:nvSpPr>
        <p:spPr>
          <a:xfrm>
            <a:off x="7352823" y="4829184"/>
            <a:ext cx="2466213" cy="12961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 err="1">
                <a:solidFill>
                  <a:schemeClr val="tx1"/>
                </a:solidFill>
                <a:latin typeface="+mj-lt"/>
              </a:rPr>
              <a:t>interpreter</a:t>
            </a:r>
            <a:br>
              <a:rPr lang="hu-HU" sz="2000" dirty="0">
                <a:solidFill>
                  <a:schemeClr val="tx1"/>
                </a:solidFill>
                <a:latin typeface="+mj-lt"/>
              </a:rPr>
            </a:br>
            <a:r>
              <a:rPr lang="hu-HU" sz="2000" dirty="0">
                <a:solidFill>
                  <a:schemeClr val="tx1"/>
                </a:solidFill>
                <a:latin typeface="+mj-lt"/>
              </a:rPr>
              <a:t>(virtuális CPU)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9964197" y="5081212"/>
            <a:ext cx="1212951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tx1"/>
                </a:solidFill>
                <a:latin typeface="+mj-lt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60297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Just</a:t>
            </a:r>
            <a:r>
              <a:rPr lang="hu-HU" dirty="0"/>
              <a:t>-in-</a:t>
            </a:r>
            <a:r>
              <a:rPr lang="hu-HU" dirty="0" err="1"/>
              <a:t>time</a:t>
            </a:r>
            <a:r>
              <a:rPr lang="hu-HU" dirty="0"/>
              <a:t> (JIT) fordítás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Előny:</a:t>
            </a:r>
            <a:endParaRPr lang="hu-HU" dirty="0"/>
          </a:p>
          <a:p>
            <a:r>
              <a:rPr lang="hu-HU" dirty="0"/>
              <a:t>Kellően gyors.</a:t>
            </a:r>
          </a:p>
          <a:p>
            <a:r>
              <a:rPr lang="hu-HU" dirty="0"/>
              <a:t>Biztonságos.</a:t>
            </a:r>
          </a:p>
          <a:p>
            <a:r>
              <a:rPr lang="hu-HU" dirty="0"/>
              <a:t>A tárgykód CPU-független.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Hátrány:</a:t>
            </a:r>
            <a:endParaRPr lang="hu-HU" dirty="0"/>
          </a:p>
          <a:p>
            <a:r>
              <a:rPr lang="hu-HU" dirty="0"/>
              <a:t>A virtuális CPU-t minden operációs rendszerre és CPU-ra implementálni kell.</a:t>
            </a:r>
          </a:p>
        </p:txBody>
      </p:sp>
    </p:spTree>
    <p:extLst>
      <p:ext uri="{BB962C8B-B14F-4D97-AF65-F5344CB8AC3E}">
        <p14:creationId xmlns:p14="http://schemas.microsoft.com/office/powerpoint/2010/main" val="821041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782</TotalTime>
  <Words>797</Words>
  <Application>Microsoft Office PowerPoint</Application>
  <PresentationFormat>Szélesvásznú</PresentationFormat>
  <Paragraphs>180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7" baseType="lpstr"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Hogyan lesz forráskódból futtatható program?</vt:lpstr>
      <vt:lpstr>Fordító</vt:lpstr>
      <vt:lpstr>Fordító + linker</vt:lpstr>
      <vt:lpstr>Fordító + linker</vt:lpstr>
      <vt:lpstr>Interpreter</vt:lpstr>
      <vt:lpstr>Interpreter</vt:lpstr>
      <vt:lpstr>Just-in-time (JIT) fordítás</vt:lpstr>
      <vt:lpstr>Just-in-time (JIT) fordítás</vt:lpstr>
      <vt:lpstr>.NET filozófia</vt:lpstr>
      <vt:lpstr>.NET architektúra</vt:lpstr>
      <vt:lpstr>Common Language Runtime (CLR)</vt:lpstr>
      <vt:lpstr>Common Intermediate Language (CIL)</vt:lpstr>
      <vt:lpstr>Common Language Specification (CLS)</vt:lpstr>
      <vt:lpstr>A C# története</vt:lpstr>
      <vt:lpstr>Base Class Library (BCL)</vt:lpstr>
      <vt:lpstr>Base Class Library (BCL)</vt:lpstr>
      <vt:lpstr>Más nyelvek, más keretrendszerek</vt:lpstr>
      <vt:lpstr>Más nyelvek, más keretrendszerek</vt:lpstr>
      <vt:lpstr>Más nyelvek, más keretrendszerek</vt:lpstr>
      <vt:lpstr>Más platformok…</vt:lpstr>
      <vt:lpstr>További tantárgyak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Gergely Kovasznai</cp:lastModifiedBy>
  <cp:revision>280</cp:revision>
  <dcterms:created xsi:type="dcterms:W3CDTF">2018-09-19T12:45:33Z</dcterms:created>
  <dcterms:modified xsi:type="dcterms:W3CDTF">2020-11-21T12:54:34Z</dcterms:modified>
</cp:coreProperties>
</file>