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2015.10.05.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2015.10.05.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2015.10.05.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Adatrejtés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Property</a:t>
            </a:r>
            <a:r>
              <a:rPr lang="hu-HU" dirty="0" smtClean="0"/>
              <a:t> példa</a:t>
            </a:r>
            <a:endParaRPr lang="hu-HU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879474" y="1772816"/>
            <a:ext cx="3669617" cy="4824412"/>
            <a:chOff x="879475" y="836613"/>
            <a:chExt cx="3405188" cy="482441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00113" y="836613"/>
              <a:ext cx="3384550" cy="4824412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hu-HU" sz="2000" b="1">
                <a:latin typeface="Courier New" pitchFamily="49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79475" y="1008063"/>
              <a:ext cx="3241542" cy="45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hu-HU" altLang="hu-HU" b="1" dirty="0" err="1">
                  <a:latin typeface="Courier New" pitchFamily="49" charset="0"/>
                </a:rPr>
                <a:t>class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latin typeface="Arial Black" pitchFamily="34" charset="0"/>
                </a:rPr>
                <a:t>Teglalap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</a:t>
              </a:r>
              <a:r>
                <a:rPr lang="hu-HU" altLang="hu-HU" b="1" dirty="0" err="1" smtClean="0">
                  <a:solidFill>
                    <a:srgbClr val="800000"/>
                  </a:solidFill>
                  <a:latin typeface="Courier New" pitchFamily="49" charset="0"/>
                </a:rPr>
                <a:t>private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>
                  <a:latin typeface="Courier New" pitchFamily="49" charset="0"/>
                </a:rPr>
                <a:t>int X1,X2;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</a:t>
              </a:r>
              <a:r>
                <a:rPr lang="hu-HU" altLang="hu-HU" b="1" dirty="0" err="1" smtClean="0">
                  <a:solidFill>
                    <a:srgbClr val="800000"/>
                  </a:solidFill>
                  <a:latin typeface="Courier New" pitchFamily="49" charset="0"/>
                </a:rPr>
                <a:t>private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>
                  <a:latin typeface="Courier New" pitchFamily="49" charset="0"/>
                </a:rPr>
                <a:t>int Y1,Y2;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</a:t>
              </a:r>
              <a:r>
                <a:rPr lang="hu-HU" altLang="hu-HU" b="1" dirty="0" err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hu-HU" altLang="hu-HU" b="1" dirty="0">
                  <a:latin typeface="Courier New" pitchFamily="49" charset="0"/>
                </a:rPr>
                <a:t> int </a:t>
              </a:r>
              <a:r>
                <a:rPr lang="hu-HU" altLang="hu-HU" b="1" dirty="0">
                  <a:solidFill>
                    <a:srgbClr val="2610AC"/>
                  </a:solidFill>
                  <a:latin typeface="Arial Black" pitchFamily="34" charset="0"/>
                </a:rPr>
                <a:t>Szeles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</a:t>
              </a:r>
              <a:r>
                <a:rPr lang="hu-HU" altLang="hu-HU" b="1" dirty="0" err="1">
                  <a:latin typeface="Courier New" pitchFamily="49" charset="0"/>
                </a:rPr>
                <a:t>get</a:t>
              </a:r>
              <a:endParaRPr lang="hu-HU" altLang="hu-HU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   </a:t>
              </a:r>
              <a:r>
                <a:rPr lang="hu-HU" altLang="hu-HU" b="1" dirty="0" err="1">
                  <a:latin typeface="Courier New" pitchFamily="49" charset="0"/>
                </a:rPr>
                <a:t>return</a:t>
              </a:r>
              <a:r>
                <a:rPr lang="hu-HU" altLang="hu-HU" b="1" dirty="0">
                  <a:latin typeface="Courier New" pitchFamily="49" charset="0"/>
                </a:rPr>
                <a:t> X2-X1;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}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</a:t>
              </a:r>
              <a:r>
                <a:rPr lang="hu-HU" altLang="hu-HU" b="1" dirty="0" err="1">
                  <a:latin typeface="Courier New" pitchFamily="49" charset="0"/>
                </a:rPr>
                <a:t>set</a:t>
              </a:r>
              <a:endParaRPr lang="hu-HU" altLang="hu-HU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   X2 = </a:t>
              </a:r>
              <a:r>
                <a:rPr lang="hu-HU" altLang="hu-HU" b="1" dirty="0" smtClean="0">
                  <a:latin typeface="Courier New" pitchFamily="49" charset="0"/>
                </a:rPr>
                <a:t>X1 + </a:t>
              </a:r>
              <a:r>
                <a:rPr lang="hu-HU" altLang="hu-HU" b="1" dirty="0" err="1" smtClean="0">
                  <a:latin typeface="Courier New" pitchFamily="49" charset="0"/>
                </a:rPr>
                <a:t>value</a:t>
              </a:r>
              <a:r>
                <a:rPr lang="hu-HU" altLang="hu-HU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}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}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88024" y="3068960"/>
            <a:ext cx="4103687" cy="1223963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/>
              <a:t>Teglalap</a:t>
            </a:r>
            <a:r>
              <a:rPr lang="hu-HU" b="1" dirty="0"/>
              <a:t> t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/>
              <a:t>Teglalap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 smtClean="0"/>
              <a:t>…</a:t>
            </a:r>
            <a:endParaRPr lang="hu-HU" b="1" dirty="0"/>
          </a:p>
          <a:p>
            <a:pPr>
              <a:defRPr/>
            </a:pPr>
            <a:r>
              <a:rPr lang="hu-HU" b="1" dirty="0" err="1"/>
              <a:t>t.Szeles</a:t>
            </a:r>
            <a:r>
              <a:rPr lang="hu-HU" b="1" dirty="0"/>
              <a:t> = 30;</a:t>
            </a:r>
          </a:p>
        </p:txBody>
      </p:sp>
    </p:spTree>
    <p:extLst>
      <p:ext uri="{BB962C8B-B14F-4D97-AF65-F5344CB8AC3E}">
        <p14:creationId xmlns:p14="http://schemas.microsoft.com/office/powerpoint/2010/main" val="17455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Property</a:t>
            </a:r>
            <a:r>
              <a:rPr lang="hu-HU" dirty="0" smtClean="0"/>
              <a:t> példa</a:t>
            </a:r>
            <a:endParaRPr lang="hu-HU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469387" y="1916832"/>
            <a:ext cx="8208963" cy="3735388"/>
            <a:chOff x="755650" y="765175"/>
            <a:chExt cx="8208963" cy="3735388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55650" y="819150"/>
              <a:ext cx="8208963" cy="3681413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hu-HU" sz="2000" b="1">
                <a:latin typeface="Courier New" pitchFamily="49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27088" y="765175"/>
              <a:ext cx="8066087" cy="363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hu-HU" altLang="hu-HU" sz="2000" b="1" dirty="0" err="1">
                  <a:solidFill>
                    <a:srgbClr val="800000"/>
                  </a:solidFill>
                  <a:latin typeface="Arial Black" pitchFamily="34" charset="0"/>
                </a:rPr>
                <a:t>class</a:t>
              </a:r>
              <a:r>
                <a:rPr lang="hu-HU" altLang="hu-HU" sz="2000" b="1" dirty="0">
                  <a:solidFill>
                    <a:srgbClr val="2610AC"/>
                  </a:solidFill>
                  <a:latin typeface="Courier New" pitchFamily="49" charset="0"/>
                </a:rPr>
                <a:t> </a:t>
              </a:r>
              <a:r>
                <a:rPr lang="hu-HU" altLang="hu-HU" sz="2000" b="1" dirty="0" err="1">
                  <a:solidFill>
                    <a:srgbClr val="2610AC"/>
                  </a:solidFill>
                  <a:latin typeface="Courier New" pitchFamily="49" charset="0"/>
                </a:rPr>
                <a:t>Hallgato</a:t>
              </a:r>
              <a:endParaRPr lang="hu-HU" altLang="hu-HU" sz="2000" b="1" dirty="0">
                <a:solidFill>
                  <a:srgbClr val="2610AC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  </a:t>
              </a:r>
              <a:r>
                <a:rPr lang="hu-HU" altLang="hu-HU" sz="2000" b="1" dirty="0" err="1" smtClean="0">
                  <a:solidFill>
                    <a:srgbClr val="800000"/>
                  </a:solidFill>
                  <a:latin typeface="Courier New" pitchFamily="49" charset="0"/>
                </a:rPr>
                <a:t>private</a:t>
              </a:r>
              <a:r>
                <a:rPr lang="hu-HU" altLang="hu-HU" sz="2000" b="1" dirty="0" smtClean="0">
                  <a:solidFill>
                    <a:srgbClr val="800000"/>
                  </a:solidFill>
                  <a:latin typeface="Courier New" pitchFamily="49" charset="0"/>
                </a:rPr>
                <a:t> </a:t>
              </a:r>
              <a:r>
                <a:rPr lang="hu-HU" altLang="hu-HU" sz="2000" b="1" dirty="0" err="1">
                  <a:latin typeface="Courier New" pitchFamily="49" charset="0"/>
                </a:rPr>
                <a:t>DateTime</a:t>
              </a:r>
              <a:r>
                <a:rPr lang="hu-HU" altLang="hu-HU" sz="2000" b="1" dirty="0">
                  <a:solidFill>
                    <a:srgbClr val="800000"/>
                  </a:solidFill>
                  <a:latin typeface="Courier New" pitchFamily="49" charset="0"/>
                </a:rPr>
                <a:t> </a:t>
              </a:r>
              <a:r>
                <a:rPr lang="hu-HU" altLang="hu-HU" sz="2000" b="1" dirty="0" err="1">
                  <a:latin typeface="Courier New" pitchFamily="49" charset="0"/>
                </a:rPr>
                <a:t>szulDatum</a:t>
              </a:r>
              <a:r>
                <a:rPr lang="hu-HU" altLang="hu-HU" sz="2000" b="1" dirty="0">
                  <a:solidFill>
                    <a:srgbClr val="800000"/>
                  </a:solidFill>
                  <a:latin typeface="Courier New" pitchFamily="49" charset="0"/>
                </a:rPr>
                <a:t>;</a:t>
              </a:r>
              <a:endParaRPr lang="hu-HU" altLang="hu-HU" sz="2000" b="1" dirty="0">
                <a:latin typeface="Courier New" pitchFamily="49" charset="0"/>
              </a:endParaRPr>
            </a:p>
            <a:p>
              <a:pPr eaLnBrk="1" hangingPunct="1"/>
              <a:endParaRPr lang="hu-HU" altLang="hu-HU" sz="1000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  </a:t>
              </a:r>
              <a:r>
                <a:rPr lang="hu-HU" altLang="hu-HU" sz="2000" b="1" dirty="0" err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hu-HU" altLang="hu-HU" sz="2000" b="1" dirty="0">
                  <a:latin typeface="Courier New" pitchFamily="49" charset="0"/>
                </a:rPr>
                <a:t> int </a:t>
              </a:r>
              <a:r>
                <a:rPr lang="hu-HU" altLang="hu-HU" sz="2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Eletkor</a:t>
              </a:r>
              <a:r>
                <a:rPr lang="hu-HU" altLang="hu-HU" sz="2000" b="1" dirty="0" smtClean="0">
                  <a:solidFill>
                    <a:srgbClr val="FF0000"/>
                  </a:solidFill>
                  <a:latin typeface="Courier New" pitchFamily="49" charset="0"/>
                </a:rPr>
                <a:t>  </a:t>
              </a:r>
              <a:endParaRPr lang="hu-HU" altLang="hu-HU" sz="2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  {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    </a:t>
              </a:r>
              <a:r>
                <a:rPr lang="hu-HU" altLang="hu-HU" sz="2000" b="1" dirty="0" err="1">
                  <a:solidFill>
                    <a:srgbClr val="FF0000"/>
                  </a:solidFill>
                  <a:latin typeface="Courier New" pitchFamily="49" charset="0"/>
                </a:rPr>
                <a:t>get</a:t>
              </a:r>
              <a:endParaRPr lang="hu-HU" altLang="hu-HU" sz="2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    {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      </a:t>
              </a:r>
              <a:r>
                <a:rPr lang="hu-HU" altLang="hu-HU" sz="2000" b="1" dirty="0" err="1">
                  <a:latin typeface="Courier New" pitchFamily="49" charset="0"/>
                </a:rPr>
                <a:t>return</a:t>
              </a:r>
              <a:r>
                <a:rPr lang="hu-HU" altLang="hu-HU" sz="2000" b="1" dirty="0">
                  <a:latin typeface="Courier New" pitchFamily="49" charset="0"/>
                </a:rPr>
                <a:t> </a:t>
              </a:r>
              <a:r>
                <a:rPr lang="hu-HU" altLang="hu-HU" sz="2000" b="1" dirty="0" err="1">
                  <a:latin typeface="Courier New" pitchFamily="49" charset="0"/>
                </a:rPr>
                <a:t>DateTime.Now.Year</a:t>
              </a:r>
              <a:r>
                <a:rPr lang="hu-HU" altLang="hu-HU" sz="2000" b="1" dirty="0">
                  <a:latin typeface="Courier New" pitchFamily="49" charset="0"/>
                </a:rPr>
                <a:t> – </a:t>
              </a:r>
              <a:r>
                <a:rPr lang="hu-HU" altLang="hu-HU" sz="2000" b="1" dirty="0" err="1">
                  <a:latin typeface="Courier New" pitchFamily="49" charset="0"/>
                </a:rPr>
                <a:t>szulDatum.Year</a:t>
              </a:r>
              <a:r>
                <a:rPr lang="hu-HU" altLang="hu-HU" sz="2000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    }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  }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}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3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Konstruktor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832"/>
          </a:xfrm>
        </p:spPr>
        <p:txBody>
          <a:bodyPr/>
          <a:lstStyle/>
          <a:p>
            <a:r>
              <a:rPr lang="hu-HU" dirty="0" smtClean="0"/>
              <a:t>Példányosításkor alap állapotba helyezi az objektumot. Speciális </a:t>
            </a:r>
            <a:r>
              <a:rPr lang="hu-HU" dirty="0" smtClean="0"/>
              <a:t>"metódus":</a:t>
            </a:r>
            <a:endParaRPr lang="hu-HU" dirty="0" smtClean="0"/>
          </a:p>
          <a:p>
            <a:pPr lvl="1"/>
            <a:r>
              <a:rPr lang="hu-HU" dirty="0" smtClean="0"/>
              <a:t>kötött a neve: ugyanaz, mint az osztály neve</a:t>
            </a:r>
          </a:p>
          <a:p>
            <a:pPr lvl="1"/>
            <a:r>
              <a:rPr lang="hu-HU" dirty="0" smtClean="0"/>
              <a:t>nincs visszatérési típusa (</a:t>
            </a:r>
            <a:r>
              <a:rPr lang="hu-HU" dirty="0" err="1" smtClean="0"/>
              <a:t>void</a:t>
            </a:r>
            <a:r>
              <a:rPr lang="hu-HU" dirty="0" smtClean="0"/>
              <a:t> sem írandó)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6762" y="3717032"/>
            <a:ext cx="7920038" cy="29523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altLang="hu-HU" dirty="0" err="1"/>
              <a:t>class</a:t>
            </a:r>
            <a:r>
              <a:rPr lang="hu-HU" altLang="hu-HU" dirty="0"/>
              <a:t> </a:t>
            </a:r>
            <a:r>
              <a:rPr lang="hu-HU" altLang="hu-HU" dirty="0" smtClean="0"/>
              <a:t>Kor</a:t>
            </a:r>
            <a:endParaRPr lang="hu-HU" altLang="hu-HU" dirty="0"/>
          </a:p>
          <a:p>
            <a:pPr eaLnBrk="1" hangingPunct="1"/>
            <a:r>
              <a:rPr lang="hu-HU" altLang="hu-HU" dirty="0"/>
              <a:t>{</a:t>
            </a:r>
          </a:p>
          <a:p>
            <a:pPr eaLnBrk="1" hangingPunct="1"/>
            <a:r>
              <a:rPr lang="hu-HU" altLang="hu-HU" dirty="0"/>
              <a:t>   </a:t>
            </a:r>
            <a:r>
              <a:rPr lang="hu-HU" altLang="hu-HU" dirty="0" err="1"/>
              <a:t>private</a:t>
            </a:r>
            <a:r>
              <a:rPr lang="hu-HU" altLang="hu-HU" dirty="0"/>
              <a:t> int X,Y;</a:t>
            </a:r>
          </a:p>
          <a:p>
            <a:pPr lvl="1" eaLnBrk="1" hangingPunct="1"/>
            <a:r>
              <a:rPr lang="hu-HU" altLang="hu-HU" dirty="0" err="1"/>
              <a:t>public</a:t>
            </a:r>
            <a:r>
              <a:rPr lang="hu-HU" altLang="hu-HU" dirty="0"/>
              <a:t> </a:t>
            </a:r>
            <a:r>
              <a:rPr lang="hu-HU" altLang="hu-HU" dirty="0" smtClean="0">
                <a:solidFill>
                  <a:srgbClr val="FF0000"/>
                </a:solidFill>
              </a:rPr>
              <a:t>Kor</a:t>
            </a:r>
            <a:r>
              <a:rPr lang="hu-HU" altLang="hu-HU" dirty="0"/>
              <a:t>()</a:t>
            </a:r>
          </a:p>
          <a:p>
            <a:pPr lvl="1" eaLnBrk="1" hangingPunct="1"/>
            <a:r>
              <a:rPr lang="hu-HU" altLang="hu-HU" dirty="0"/>
              <a:t>{</a:t>
            </a:r>
          </a:p>
          <a:p>
            <a:pPr lvl="1" eaLnBrk="1" hangingPunct="1"/>
            <a:r>
              <a:rPr lang="hu-HU" altLang="hu-HU" dirty="0"/>
              <a:t>  X = 0;</a:t>
            </a:r>
          </a:p>
          <a:p>
            <a:pPr lvl="1" eaLnBrk="1" hangingPunct="1"/>
            <a:r>
              <a:rPr lang="hu-HU" altLang="hu-HU" dirty="0"/>
              <a:t>  Y = 0;</a:t>
            </a:r>
          </a:p>
          <a:p>
            <a:pPr lvl="1" eaLnBrk="1" hangingPunct="1"/>
            <a:r>
              <a:rPr lang="hu-HU" altLang="hu-HU" dirty="0" smtClean="0"/>
              <a:t>}</a:t>
            </a:r>
          </a:p>
          <a:p>
            <a:pPr marL="60325" lvl="1" eaLnBrk="1" hangingPunct="1"/>
            <a:r>
              <a:rPr lang="hu-HU" altLang="hu-HU" dirty="0" smtClean="0"/>
              <a:t>}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9320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Konstruktor</a:t>
            </a:r>
            <a:endParaRPr lang="hu-H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1312862"/>
            <a:ext cx="7920038" cy="478043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altLang="hu-HU" dirty="0" err="1"/>
              <a:t>class</a:t>
            </a:r>
            <a:r>
              <a:rPr lang="hu-HU" altLang="hu-HU" dirty="0"/>
              <a:t> </a:t>
            </a:r>
            <a:r>
              <a:rPr lang="hu-HU" altLang="hu-HU" dirty="0" smtClean="0"/>
              <a:t>Kor</a:t>
            </a:r>
            <a:endParaRPr lang="hu-HU" altLang="hu-HU" dirty="0"/>
          </a:p>
          <a:p>
            <a:pPr eaLnBrk="1" hangingPunct="1"/>
            <a:r>
              <a:rPr lang="hu-HU" altLang="hu-HU" dirty="0"/>
              <a:t>{</a:t>
            </a:r>
          </a:p>
          <a:p>
            <a:pPr eaLnBrk="1" hangingPunct="1"/>
            <a:r>
              <a:rPr lang="hu-HU" altLang="hu-HU" dirty="0"/>
              <a:t>   </a:t>
            </a:r>
            <a:r>
              <a:rPr lang="hu-HU" altLang="hu-HU" dirty="0" err="1">
                <a:solidFill>
                  <a:srgbClr val="800000"/>
                </a:solidFill>
              </a:rPr>
              <a:t>private</a:t>
            </a:r>
            <a:r>
              <a:rPr lang="hu-HU" altLang="hu-HU" dirty="0"/>
              <a:t> int X,Y;</a:t>
            </a:r>
          </a:p>
          <a:p>
            <a:pPr lvl="1" eaLnBrk="1" hangingPunct="1"/>
            <a:r>
              <a:rPr lang="hu-HU" altLang="hu-HU" dirty="0" err="1">
                <a:solidFill>
                  <a:srgbClr val="800000"/>
                </a:solidFill>
              </a:rPr>
              <a:t>public</a:t>
            </a:r>
            <a:r>
              <a:rPr lang="hu-HU" altLang="hu-HU" dirty="0"/>
              <a:t> </a:t>
            </a:r>
            <a:r>
              <a:rPr lang="hu-HU" altLang="hu-HU" dirty="0" smtClean="0"/>
              <a:t>Kor</a:t>
            </a:r>
            <a:r>
              <a:rPr lang="hu-HU" altLang="hu-HU" dirty="0"/>
              <a:t>()</a:t>
            </a:r>
          </a:p>
          <a:p>
            <a:pPr lvl="1" eaLnBrk="1" hangingPunct="1"/>
            <a:r>
              <a:rPr lang="hu-HU" altLang="hu-HU" dirty="0"/>
              <a:t>{</a:t>
            </a:r>
          </a:p>
          <a:p>
            <a:pPr lvl="1" eaLnBrk="1" hangingPunct="1"/>
            <a:r>
              <a:rPr lang="hu-HU" altLang="hu-HU" dirty="0"/>
              <a:t>  X = 0;</a:t>
            </a:r>
          </a:p>
          <a:p>
            <a:pPr lvl="1" eaLnBrk="1" hangingPunct="1"/>
            <a:r>
              <a:rPr lang="hu-HU" altLang="hu-HU" dirty="0"/>
              <a:t>  Y = 0;</a:t>
            </a:r>
          </a:p>
          <a:p>
            <a:pPr lvl="1" eaLnBrk="1" hangingPunct="1"/>
            <a:r>
              <a:rPr lang="hu-HU" altLang="hu-HU" dirty="0"/>
              <a:t>}</a:t>
            </a:r>
          </a:p>
          <a:p>
            <a:pPr lvl="1" eaLnBrk="1" hangingPunct="1"/>
            <a:r>
              <a:rPr lang="hu-HU" altLang="hu-HU" dirty="0" err="1">
                <a:solidFill>
                  <a:srgbClr val="800000"/>
                </a:solidFill>
              </a:rPr>
              <a:t>public</a:t>
            </a:r>
            <a:r>
              <a:rPr lang="hu-HU" altLang="hu-HU" dirty="0"/>
              <a:t> </a:t>
            </a:r>
            <a:r>
              <a:rPr lang="hu-HU" altLang="hu-HU" dirty="0" smtClean="0"/>
              <a:t>Kor(int </a:t>
            </a:r>
            <a:r>
              <a:rPr lang="hu-HU" altLang="hu-HU" dirty="0" err="1"/>
              <a:t>kezdoX</a:t>
            </a:r>
            <a:r>
              <a:rPr lang="hu-HU" altLang="hu-HU" dirty="0"/>
              <a:t>, </a:t>
            </a:r>
            <a:r>
              <a:rPr lang="hu-HU" altLang="hu-HU" dirty="0" err="1"/>
              <a:t>int</a:t>
            </a:r>
            <a:r>
              <a:rPr lang="hu-HU" altLang="hu-HU" dirty="0"/>
              <a:t> </a:t>
            </a:r>
            <a:r>
              <a:rPr lang="hu-HU" altLang="hu-HU" dirty="0" err="1"/>
              <a:t>kezdoY</a:t>
            </a:r>
            <a:r>
              <a:rPr lang="hu-HU" altLang="hu-HU" dirty="0"/>
              <a:t>)</a:t>
            </a:r>
          </a:p>
          <a:p>
            <a:pPr lvl="1" eaLnBrk="1" hangingPunct="1"/>
            <a:r>
              <a:rPr lang="hu-HU" altLang="hu-HU" dirty="0"/>
              <a:t>{</a:t>
            </a:r>
          </a:p>
          <a:p>
            <a:pPr lvl="1" eaLnBrk="1" hangingPunct="1"/>
            <a:r>
              <a:rPr lang="hu-HU" altLang="hu-HU" dirty="0"/>
              <a:t>   X = </a:t>
            </a:r>
            <a:r>
              <a:rPr lang="hu-HU" altLang="hu-HU" dirty="0" err="1"/>
              <a:t>kezdoX</a:t>
            </a:r>
            <a:r>
              <a:rPr lang="hu-HU" altLang="hu-HU" dirty="0"/>
              <a:t>;</a:t>
            </a:r>
          </a:p>
          <a:p>
            <a:pPr lvl="1" eaLnBrk="1" hangingPunct="1"/>
            <a:r>
              <a:rPr lang="hu-HU" altLang="hu-HU" dirty="0"/>
              <a:t>   Y = </a:t>
            </a:r>
            <a:r>
              <a:rPr lang="hu-HU" altLang="hu-HU" dirty="0" err="1"/>
              <a:t>kezdoY</a:t>
            </a:r>
            <a:r>
              <a:rPr lang="hu-HU" altLang="hu-HU" dirty="0"/>
              <a:t>;</a:t>
            </a:r>
          </a:p>
          <a:p>
            <a:pPr lvl="1" eaLnBrk="1" hangingPunct="1"/>
            <a:r>
              <a:rPr lang="hu-HU" altLang="hu-HU" dirty="0"/>
              <a:t>}</a:t>
            </a:r>
          </a:p>
          <a:p>
            <a:pPr lvl="1" eaLnBrk="1" hangingPunct="1"/>
            <a:r>
              <a:rPr lang="hu-HU" altLang="hu-HU" dirty="0"/>
              <a:t>...</a:t>
            </a:r>
          </a:p>
          <a:p>
            <a:pPr eaLnBrk="1" hangingPunct="1"/>
            <a:r>
              <a:rPr lang="hu-HU" altLang="hu-HU" dirty="0"/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56100" y="5300663"/>
            <a:ext cx="4464050" cy="1296987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800" dirty="0">
                <a:latin typeface="Arial" charset="0"/>
              </a:rPr>
              <a:t>  </a:t>
            </a:r>
            <a:r>
              <a:rPr lang="hu-HU" altLang="hu-HU" dirty="0" smtClean="0">
                <a:latin typeface="Arial" charset="0"/>
              </a:rPr>
              <a:t>Kor </a:t>
            </a:r>
            <a:r>
              <a:rPr lang="hu-HU" altLang="hu-HU" dirty="0">
                <a:latin typeface="Arial" charset="0"/>
              </a:rPr>
              <a:t>k1 = </a:t>
            </a:r>
            <a:r>
              <a:rPr lang="hu-HU" altLang="hu-HU" dirty="0" err="1">
                <a:latin typeface="Arial" charset="0"/>
              </a:rPr>
              <a:t>new</a:t>
            </a:r>
            <a:r>
              <a:rPr lang="hu-HU" altLang="hu-HU" dirty="0">
                <a:latin typeface="Arial" charset="0"/>
              </a:rPr>
              <a:t> </a:t>
            </a:r>
            <a:r>
              <a:rPr lang="hu-HU" altLang="hu-HU" dirty="0" smtClean="0">
                <a:latin typeface="Arial" charset="0"/>
              </a:rPr>
              <a:t>Kor</a:t>
            </a:r>
            <a:r>
              <a:rPr lang="hu-HU" altLang="hu-HU" dirty="0">
                <a:latin typeface="Arial" charset="0"/>
              </a:rPr>
              <a:t>();</a:t>
            </a:r>
          </a:p>
          <a:p>
            <a:pPr eaLnBrk="1" hangingPunct="1">
              <a:spcBef>
                <a:spcPct val="0"/>
              </a:spcBef>
            </a:pPr>
            <a:endParaRPr lang="hu-HU" altLang="hu-HU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hu-HU" altLang="hu-HU" dirty="0">
                <a:latin typeface="Arial" charset="0"/>
              </a:rPr>
              <a:t>  </a:t>
            </a:r>
            <a:r>
              <a:rPr lang="hu-HU" altLang="hu-HU" dirty="0" smtClean="0">
                <a:latin typeface="Arial" charset="0"/>
              </a:rPr>
              <a:t>Kor </a:t>
            </a:r>
            <a:r>
              <a:rPr lang="hu-HU" altLang="hu-HU" dirty="0">
                <a:latin typeface="Arial" charset="0"/>
              </a:rPr>
              <a:t>k2 = </a:t>
            </a:r>
            <a:r>
              <a:rPr lang="hu-HU" altLang="hu-HU" dirty="0" err="1">
                <a:latin typeface="Arial" charset="0"/>
              </a:rPr>
              <a:t>new</a:t>
            </a:r>
            <a:r>
              <a:rPr lang="hu-HU" altLang="hu-HU" dirty="0">
                <a:latin typeface="Arial" charset="0"/>
              </a:rPr>
              <a:t> </a:t>
            </a:r>
            <a:r>
              <a:rPr lang="hu-HU" altLang="hu-HU" dirty="0" smtClean="0">
                <a:latin typeface="Arial" charset="0"/>
              </a:rPr>
              <a:t>Kor(10,20</a:t>
            </a:r>
            <a:r>
              <a:rPr lang="hu-HU" altLang="hu-HU" dirty="0"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67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Adatrejtés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i="1" dirty="0" smtClean="0"/>
              <a:t>egységbezárás</a:t>
            </a:r>
            <a:r>
              <a:rPr lang="hu-HU" dirty="0" smtClean="0"/>
              <a:t> </a:t>
            </a:r>
            <a:r>
              <a:rPr lang="hu-HU" dirty="0" err="1" smtClean="0"/>
              <a:t>alproblémája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osztály kritikus mezőit elrejtjük a külső programrészek elől.</a:t>
            </a:r>
          </a:p>
          <a:p>
            <a:r>
              <a:rPr lang="hu-HU" u="sng" dirty="0" smtClean="0"/>
              <a:t>A cél:</a:t>
            </a:r>
            <a:r>
              <a:rPr lang="hu-HU" dirty="0" smtClean="0"/>
              <a:t> a külvilág </a:t>
            </a:r>
            <a:r>
              <a:rPr lang="hu-HU" i="1" dirty="0" smtClean="0"/>
              <a:t>csak ellenőrzött módon</a:t>
            </a:r>
            <a:r>
              <a:rPr lang="hu-HU" dirty="0" smtClean="0"/>
              <a:t> férjen hozzá a mezőkhöz!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Védelmi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Alapvetően 3 védelmi szint:</a:t>
            </a:r>
          </a:p>
          <a:p>
            <a:r>
              <a:rPr lang="hu-HU" b="1" dirty="0" err="1" smtClean="0"/>
              <a:t>private</a:t>
            </a:r>
            <a:r>
              <a:rPr lang="hu-HU" dirty="0" smtClean="0"/>
              <a:t>: csak az adott </a:t>
            </a:r>
            <a:r>
              <a:rPr lang="hu-HU" dirty="0" smtClean="0"/>
              <a:t>osztályban </a:t>
            </a:r>
            <a:r>
              <a:rPr lang="hu-HU" dirty="0" smtClean="0"/>
              <a:t>elérhető</a:t>
            </a:r>
          </a:p>
          <a:p>
            <a:r>
              <a:rPr lang="hu-HU" b="1" dirty="0" err="1" smtClean="0"/>
              <a:t>protected</a:t>
            </a:r>
            <a:r>
              <a:rPr lang="hu-HU" dirty="0" smtClean="0"/>
              <a:t>: csak az adott osztályban </a:t>
            </a:r>
            <a:r>
              <a:rPr lang="hu-HU" b="1" i="1" dirty="0" smtClean="0"/>
              <a:t>vagy</a:t>
            </a:r>
            <a:r>
              <a:rPr lang="hu-HU" dirty="0" smtClean="0"/>
              <a:t> </a:t>
            </a:r>
            <a:r>
              <a:rPr lang="hu-HU" dirty="0" smtClean="0"/>
              <a:t>annak gyerekosztályaiban elérhető</a:t>
            </a:r>
          </a:p>
          <a:p>
            <a:r>
              <a:rPr lang="hu-HU" b="1" dirty="0" err="1" smtClean="0"/>
              <a:t>public</a:t>
            </a:r>
            <a:r>
              <a:rPr lang="hu-HU" dirty="0" smtClean="0"/>
              <a:t>: bárki számára elérhető</a:t>
            </a:r>
          </a:p>
          <a:p>
            <a:pPr marL="0" indent="0">
              <a:buNone/>
            </a:pPr>
            <a:r>
              <a:rPr lang="hu-HU" dirty="0"/>
              <a:t>Ha az osztály egy DLL-ben van definiálva, </a:t>
            </a:r>
            <a:r>
              <a:rPr lang="hu-HU" dirty="0" smtClean="0"/>
              <a:t>akkor:</a:t>
            </a:r>
          </a:p>
          <a:p>
            <a:r>
              <a:rPr lang="hu-HU" b="1" dirty="0" err="1" smtClean="0"/>
              <a:t>internal</a:t>
            </a:r>
            <a:r>
              <a:rPr lang="hu-HU" dirty="0" smtClean="0"/>
              <a:t>: csak adott DLL-en belül elérhető</a:t>
            </a:r>
          </a:p>
          <a:p>
            <a:r>
              <a:rPr lang="hu-HU" b="1" dirty="0" err="1" smtClean="0"/>
              <a:t>internal</a:t>
            </a:r>
            <a:r>
              <a:rPr lang="hu-HU" b="1" dirty="0" smtClean="0"/>
              <a:t> </a:t>
            </a:r>
            <a:r>
              <a:rPr lang="hu-HU" b="1" dirty="0" err="1" smtClean="0"/>
              <a:t>protected</a:t>
            </a:r>
            <a:r>
              <a:rPr lang="hu-HU" dirty="0" smtClean="0"/>
              <a:t>: </a:t>
            </a:r>
            <a:r>
              <a:rPr lang="hu-HU" dirty="0"/>
              <a:t>csak adott DLL-en </a:t>
            </a:r>
            <a:r>
              <a:rPr lang="hu-HU" dirty="0" smtClean="0"/>
              <a:t>belül </a:t>
            </a:r>
            <a:r>
              <a:rPr lang="hu-HU" b="1" i="1" dirty="0" smtClean="0"/>
              <a:t>vagy</a:t>
            </a:r>
            <a:r>
              <a:rPr lang="hu-HU" dirty="0" smtClean="0"/>
              <a:t> gyerekosztályaiból </a:t>
            </a:r>
            <a:r>
              <a:rPr lang="hu-HU" dirty="0" smtClean="0"/>
              <a:t>elérhető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2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Védelmi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Alapértelmezett védelmi szint: </a:t>
            </a:r>
            <a:r>
              <a:rPr lang="hu-HU" b="1" dirty="0" err="1" smtClean="0"/>
              <a:t>private</a:t>
            </a:r>
            <a:endParaRPr lang="hu-HU" b="1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err="1"/>
              <a:t>p</a:t>
            </a:r>
            <a:r>
              <a:rPr lang="hu-HU" b="1" dirty="0" err="1" smtClean="0"/>
              <a:t>ublic</a:t>
            </a:r>
            <a:r>
              <a:rPr lang="hu-HU" dirty="0" smtClean="0"/>
              <a:t> mező kontroll nélkül írható, ezért kockázatos, NEM AJÁNLOTT!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err="1" smtClean="0"/>
              <a:t>private</a:t>
            </a:r>
            <a:r>
              <a:rPr lang="hu-HU" dirty="0" smtClean="0"/>
              <a:t>/</a:t>
            </a:r>
            <a:r>
              <a:rPr lang="hu-HU" b="1" dirty="0" err="1" smtClean="0"/>
              <a:t>protected</a:t>
            </a:r>
            <a:r>
              <a:rPr lang="hu-HU" dirty="0" smtClean="0"/>
              <a:t> mező JAVASOLT, amelyhez a hozzáférést </a:t>
            </a:r>
            <a:r>
              <a:rPr lang="hu-HU" b="1" dirty="0" err="1" smtClean="0"/>
              <a:t>public</a:t>
            </a:r>
            <a:r>
              <a:rPr lang="hu-HU" dirty="0" smtClean="0"/>
              <a:t> metódusokon keresztül biztosítjuk.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79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Védelmi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24128" y="2996952"/>
            <a:ext cx="2962672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 smtClean="0"/>
              <a:t>private</a:t>
            </a:r>
            <a:r>
              <a:rPr lang="hu-HU" dirty="0" smtClean="0"/>
              <a:t> elrejti, olvasni sem lehet!</a:t>
            </a:r>
            <a:endParaRPr lang="hu-HU" dirty="0"/>
          </a:p>
        </p:txBody>
      </p:sp>
      <p:grpSp>
        <p:nvGrpSpPr>
          <p:cNvPr id="7" name="Csoportba foglalás 6"/>
          <p:cNvGrpSpPr/>
          <p:nvPr/>
        </p:nvGrpSpPr>
        <p:grpSpPr>
          <a:xfrm>
            <a:off x="611560" y="1573907"/>
            <a:ext cx="4321175" cy="2143125"/>
            <a:chOff x="785813" y="642938"/>
            <a:chExt cx="4321175" cy="214312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85813" y="642938"/>
              <a:ext cx="4321175" cy="2143125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hu-HU" sz="2000" b="1">
                <a:latin typeface="Courier New" pitchFamily="49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827088" y="765175"/>
              <a:ext cx="4249737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hu-HU" altLang="hu-HU" sz="2000" b="1" dirty="0" err="1">
                  <a:solidFill>
                    <a:srgbClr val="800000"/>
                  </a:solidFill>
                  <a:latin typeface="Arial Black" pitchFamily="34" charset="0"/>
                </a:rPr>
                <a:t>class</a:t>
              </a:r>
              <a:r>
                <a:rPr lang="hu-HU" altLang="hu-HU" sz="2000" b="1" dirty="0">
                  <a:solidFill>
                    <a:srgbClr val="2610AC"/>
                  </a:solidFill>
                  <a:latin typeface="Courier New" pitchFamily="49" charset="0"/>
                </a:rPr>
                <a:t> </a:t>
              </a:r>
              <a:r>
                <a:rPr lang="hu-HU" altLang="hu-HU" sz="2000" b="1" dirty="0" err="1">
                  <a:solidFill>
                    <a:srgbClr val="2610AC"/>
                  </a:solidFill>
                  <a:latin typeface="Courier New" pitchFamily="49" charset="0"/>
                </a:rPr>
                <a:t>Hallgato</a:t>
              </a:r>
              <a:endParaRPr lang="hu-HU" altLang="hu-HU" sz="2000" b="1" dirty="0">
                <a:solidFill>
                  <a:srgbClr val="2610AC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hu-HU" altLang="hu-HU" sz="2000" b="1" dirty="0" smtClean="0">
                  <a:solidFill>
                    <a:srgbClr val="800000"/>
                  </a:solidFill>
                  <a:latin typeface="Courier New" pitchFamily="49" charset="0"/>
                </a:rPr>
                <a:t>	</a:t>
              </a:r>
              <a:r>
                <a:rPr lang="hu-HU" altLang="hu-HU" sz="2000" b="1" dirty="0" err="1" smtClean="0">
                  <a:solidFill>
                    <a:srgbClr val="800000"/>
                  </a:solidFill>
                  <a:latin typeface="Courier New" pitchFamily="49" charset="0"/>
                </a:rPr>
                <a:t>private</a:t>
              </a:r>
              <a:r>
                <a:rPr lang="hu-HU" altLang="hu-HU" sz="2000" b="1" dirty="0" smtClean="0">
                  <a:latin typeface="Courier New" pitchFamily="49" charset="0"/>
                </a:rPr>
                <a:t> </a:t>
              </a:r>
              <a:r>
                <a:rPr lang="hu-HU" altLang="hu-HU" sz="2000" b="1" dirty="0">
                  <a:latin typeface="Courier New" pitchFamily="49" charset="0"/>
                </a:rPr>
                <a:t>int </a:t>
              </a:r>
              <a:r>
                <a:rPr lang="hu-HU" altLang="hu-HU" sz="2000" b="1" dirty="0" err="1">
                  <a:latin typeface="Courier New" pitchFamily="49" charset="0"/>
                </a:rPr>
                <a:t>eletkor</a:t>
              </a:r>
              <a:r>
                <a:rPr lang="hu-HU" altLang="hu-HU" sz="2000" b="1" dirty="0" smtClean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	</a:t>
              </a:r>
              <a:r>
                <a:rPr lang="hu-HU" altLang="hu-HU" sz="2000" b="1" dirty="0" smtClean="0">
                  <a:latin typeface="Courier New" pitchFamily="49" charset="0"/>
                </a:rPr>
                <a:t>…</a:t>
              </a:r>
              <a:endParaRPr lang="hu-HU" altLang="hu-HU" sz="2000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2835" y="4005064"/>
            <a:ext cx="3816350" cy="245110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/>
              <a:t>public</a:t>
            </a:r>
            <a:r>
              <a:rPr lang="hu-HU" b="1" dirty="0"/>
              <a:t> </a:t>
            </a:r>
            <a:r>
              <a:rPr lang="hu-HU" b="1" dirty="0" err="1"/>
              <a:t>static</a:t>
            </a:r>
            <a:r>
              <a:rPr lang="hu-HU" b="1" dirty="0"/>
              <a:t> </a:t>
            </a:r>
            <a:r>
              <a:rPr lang="hu-HU" b="1" dirty="0" err="1"/>
              <a:t>void</a:t>
            </a:r>
            <a:r>
              <a:rPr lang="hu-HU" b="1" dirty="0"/>
              <a:t> Main()</a:t>
            </a:r>
          </a:p>
          <a:p>
            <a:pPr>
              <a:defRPr/>
            </a:pPr>
            <a:r>
              <a:rPr lang="hu-HU" b="1" dirty="0"/>
              <a:t>{</a:t>
            </a:r>
          </a:p>
          <a:p>
            <a:pPr>
              <a:defRPr/>
            </a:pPr>
            <a:r>
              <a:rPr lang="hu-HU" b="1" dirty="0"/>
              <a:t>   </a:t>
            </a:r>
            <a:r>
              <a:rPr lang="hu-HU" b="1" dirty="0" err="1"/>
              <a:t>Hallgato</a:t>
            </a:r>
            <a:r>
              <a:rPr lang="hu-HU" b="1" dirty="0"/>
              <a:t> h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/>
              <a:t>Hallgato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/>
              <a:t>   …</a:t>
            </a:r>
          </a:p>
          <a:p>
            <a:pPr>
              <a:defRPr/>
            </a:pPr>
            <a:r>
              <a:rPr lang="hu-HU" b="1" dirty="0"/>
              <a:t>   </a:t>
            </a:r>
            <a:r>
              <a:rPr lang="hu-HU" b="1" dirty="0" err="1"/>
              <a:t>if</a:t>
            </a:r>
            <a:r>
              <a:rPr lang="hu-HU" b="1" dirty="0"/>
              <a:t> (</a:t>
            </a:r>
            <a:r>
              <a:rPr lang="hu-HU" b="1" dirty="0" err="1" smtClean="0"/>
              <a:t>h.eletkor</a:t>
            </a:r>
            <a:r>
              <a:rPr lang="hu-HU" b="1" dirty="0" smtClean="0"/>
              <a:t> &gt; 30</a:t>
            </a:r>
            <a:r>
              <a:rPr lang="hu-HU" b="1" dirty="0"/>
              <a:t>) </a:t>
            </a:r>
          </a:p>
          <a:p>
            <a:pPr>
              <a:defRPr/>
            </a:pPr>
            <a:r>
              <a:rPr lang="hu-HU" b="1" dirty="0"/>
              <a:t>     C.WL(”Levelezős?”);</a:t>
            </a:r>
          </a:p>
          <a:p>
            <a:pPr>
              <a:defRPr/>
            </a:pPr>
            <a:r>
              <a:rPr lang="hu-HU" b="1" dirty="0"/>
              <a:t>}</a:t>
            </a:r>
            <a:endParaRPr lang="hu-H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Védelmi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24128" y="3327924"/>
            <a:ext cx="2962672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 smtClean="0"/>
              <a:t>public</a:t>
            </a:r>
            <a:r>
              <a:rPr lang="hu-HU" dirty="0" smtClean="0"/>
              <a:t> miatt írható is, nincs kontroll!</a:t>
            </a:r>
            <a:endParaRPr lang="hu-HU" dirty="0"/>
          </a:p>
        </p:txBody>
      </p:sp>
      <p:grpSp>
        <p:nvGrpSpPr>
          <p:cNvPr id="7" name="Csoportba foglalás 6"/>
          <p:cNvGrpSpPr/>
          <p:nvPr/>
        </p:nvGrpSpPr>
        <p:grpSpPr>
          <a:xfrm>
            <a:off x="611560" y="1573907"/>
            <a:ext cx="4321175" cy="2143125"/>
            <a:chOff x="785813" y="642938"/>
            <a:chExt cx="4321175" cy="214312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85813" y="642938"/>
              <a:ext cx="4321175" cy="2143125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hu-HU" sz="2000" b="1">
                <a:latin typeface="Courier New" pitchFamily="49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827088" y="765175"/>
              <a:ext cx="4249737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hu-HU" altLang="hu-HU" sz="2000" b="1" dirty="0" err="1">
                  <a:solidFill>
                    <a:srgbClr val="800000"/>
                  </a:solidFill>
                  <a:latin typeface="Arial Black" pitchFamily="34" charset="0"/>
                </a:rPr>
                <a:t>class</a:t>
              </a:r>
              <a:r>
                <a:rPr lang="hu-HU" altLang="hu-HU" sz="2000" b="1" dirty="0">
                  <a:solidFill>
                    <a:srgbClr val="2610AC"/>
                  </a:solidFill>
                  <a:latin typeface="Courier New" pitchFamily="49" charset="0"/>
                </a:rPr>
                <a:t> </a:t>
              </a:r>
              <a:r>
                <a:rPr lang="hu-HU" altLang="hu-HU" sz="2000" b="1" dirty="0" err="1">
                  <a:solidFill>
                    <a:srgbClr val="2610AC"/>
                  </a:solidFill>
                  <a:latin typeface="Courier New" pitchFamily="49" charset="0"/>
                </a:rPr>
                <a:t>Hallgato</a:t>
              </a:r>
              <a:endParaRPr lang="hu-HU" altLang="hu-HU" sz="2000" b="1" dirty="0">
                <a:solidFill>
                  <a:srgbClr val="2610AC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hu-HU" altLang="hu-HU" sz="2000" b="1" dirty="0" smtClean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	// csak 18 .. 7</a:t>
              </a:r>
              <a:r>
                <a:rPr lang="hu-HU" altLang="hu-HU" sz="2000" b="1" dirty="0" smtClean="0">
                  <a:latin typeface="Courier New" pitchFamily="49" charset="0"/>
                </a:rPr>
                <a:t>0</a:t>
              </a:r>
            </a:p>
            <a:p>
              <a:pPr eaLnBrk="1" hangingPunct="1"/>
              <a:r>
                <a:rPr lang="hu-HU" altLang="hu-HU" sz="2000" b="1" dirty="0" smtClean="0">
                  <a:solidFill>
                    <a:srgbClr val="800000"/>
                  </a:solidFill>
                  <a:latin typeface="Courier New" pitchFamily="49" charset="0"/>
                </a:rPr>
                <a:t>	</a:t>
              </a:r>
              <a:r>
                <a:rPr lang="hu-HU" altLang="hu-HU" sz="2000" b="1" dirty="0" err="1" smtClean="0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hu-HU" altLang="hu-HU" sz="2000" b="1" dirty="0" smtClean="0">
                  <a:latin typeface="Courier New" pitchFamily="49" charset="0"/>
                </a:rPr>
                <a:t> </a:t>
              </a:r>
              <a:r>
                <a:rPr lang="hu-HU" altLang="hu-HU" sz="2000" b="1" dirty="0">
                  <a:latin typeface="Courier New" pitchFamily="49" charset="0"/>
                </a:rPr>
                <a:t>int </a:t>
              </a:r>
              <a:r>
                <a:rPr lang="hu-HU" altLang="hu-HU" sz="2000" b="1" dirty="0" err="1">
                  <a:latin typeface="Courier New" pitchFamily="49" charset="0"/>
                </a:rPr>
                <a:t>eletkor</a:t>
              </a:r>
              <a:r>
                <a:rPr lang="hu-HU" altLang="hu-HU" sz="2000" b="1" dirty="0" smtClean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	</a:t>
              </a:r>
              <a:r>
                <a:rPr lang="hu-HU" altLang="hu-HU" sz="2000" b="1" dirty="0" smtClean="0">
                  <a:latin typeface="Courier New" pitchFamily="49" charset="0"/>
                </a:rPr>
                <a:t>…</a:t>
              </a:r>
              <a:endParaRPr lang="hu-HU" altLang="hu-HU" sz="2000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sz="20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2835" y="4005064"/>
            <a:ext cx="3816350" cy="245110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/>
              <a:t>public</a:t>
            </a:r>
            <a:r>
              <a:rPr lang="hu-HU" b="1" dirty="0"/>
              <a:t> </a:t>
            </a:r>
            <a:r>
              <a:rPr lang="hu-HU" b="1" dirty="0" err="1"/>
              <a:t>static</a:t>
            </a:r>
            <a:r>
              <a:rPr lang="hu-HU" b="1" dirty="0"/>
              <a:t> </a:t>
            </a:r>
            <a:r>
              <a:rPr lang="hu-HU" b="1" dirty="0" err="1"/>
              <a:t>void</a:t>
            </a:r>
            <a:r>
              <a:rPr lang="hu-HU" b="1" dirty="0"/>
              <a:t> Main()</a:t>
            </a:r>
          </a:p>
          <a:p>
            <a:pPr>
              <a:defRPr/>
            </a:pPr>
            <a:r>
              <a:rPr lang="hu-HU" b="1" dirty="0"/>
              <a:t>{</a:t>
            </a:r>
          </a:p>
          <a:p>
            <a:pPr>
              <a:defRPr/>
            </a:pPr>
            <a:r>
              <a:rPr lang="hu-HU" b="1" dirty="0"/>
              <a:t>   </a:t>
            </a:r>
            <a:r>
              <a:rPr lang="hu-HU" b="1" dirty="0" err="1"/>
              <a:t>Hallgato</a:t>
            </a:r>
            <a:r>
              <a:rPr lang="hu-HU" b="1" dirty="0"/>
              <a:t> h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/>
              <a:t>Hallgato</a:t>
            </a:r>
            <a:r>
              <a:rPr lang="hu-HU" b="1" dirty="0"/>
              <a:t>();</a:t>
            </a:r>
          </a:p>
          <a:p>
            <a:pPr>
              <a:defRPr/>
            </a:pPr>
            <a:r>
              <a:rPr lang="hu-HU" b="1" dirty="0"/>
              <a:t>   …</a:t>
            </a:r>
          </a:p>
          <a:p>
            <a:pPr>
              <a:defRPr/>
            </a:pPr>
            <a:r>
              <a:rPr lang="hu-HU" b="1" dirty="0"/>
              <a:t>   </a:t>
            </a:r>
            <a:r>
              <a:rPr lang="hu-HU" b="1" dirty="0" err="1"/>
              <a:t>if</a:t>
            </a:r>
            <a:r>
              <a:rPr lang="hu-HU" b="1" dirty="0"/>
              <a:t> (</a:t>
            </a:r>
            <a:r>
              <a:rPr lang="hu-HU" b="1" dirty="0" err="1"/>
              <a:t>h.eletkor</a:t>
            </a:r>
            <a:r>
              <a:rPr lang="hu-HU" b="1" dirty="0"/>
              <a:t>&gt;30) </a:t>
            </a:r>
          </a:p>
          <a:p>
            <a:pPr>
              <a:defRPr/>
            </a:pPr>
            <a:r>
              <a:rPr lang="hu-HU" b="1" dirty="0"/>
              <a:t>     C.WL(”Levelezős</a:t>
            </a:r>
            <a:r>
              <a:rPr lang="hu-HU" b="1" dirty="0" smtClean="0"/>
              <a:t>?”);</a:t>
            </a:r>
          </a:p>
          <a:p>
            <a:pPr>
              <a:defRPr/>
            </a:pPr>
            <a:endParaRPr lang="hu-HU" b="1" dirty="0"/>
          </a:p>
          <a:p>
            <a:pPr>
              <a:defRPr/>
            </a:pPr>
            <a:r>
              <a:rPr lang="hu-HU" b="1" dirty="0" smtClean="0"/>
              <a:t>   </a:t>
            </a:r>
            <a:r>
              <a:rPr lang="hu-HU" b="1" dirty="0" err="1"/>
              <a:t>h.eletkor</a:t>
            </a:r>
            <a:r>
              <a:rPr lang="hu-HU" b="1" dirty="0"/>
              <a:t> = -40</a:t>
            </a:r>
            <a:r>
              <a:rPr lang="hu-HU" b="1" dirty="0" smtClean="0"/>
              <a:t>;</a:t>
            </a:r>
            <a:endParaRPr lang="hu-HU" b="1" dirty="0"/>
          </a:p>
          <a:p>
            <a:pPr>
              <a:defRPr/>
            </a:pPr>
            <a:r>
              <a:rPr lang="hu-HU" b="1" dirty="0"/>
              <a:t>}</a:t>
            </a:r>
            <a:endParaRPr lang="hu-H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Private</a:t>
            </a:r>
            <a:r>
              <a:rPr lang="hu-HU" dirty="0" smtClean="0"/>
              <a:t> mező + metódusok</a:t>
            </a:r>
            <a:endParaRPr lang="hu-HU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467369" y="1340769"/>
            <a:ext cx="7993063" cy="4752528"/>
            <a:chOff x="755650" y="692150"/>
            <a:chExt cx="7993063" cy="4824413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755650" y="692150"/>
              <a:ext cx="7993063" cy="4824413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hu-HU" sz="2000" b="1">
                <a:latin typeface="Courier New" pitchFamily="49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827088" y="765175"/>
              <a:ext cx="7777162" cy="459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hu-HU" altLang="hu-HU" b="1" dirty="0" err="1">
                  <a:solidFill>
                    <a:srgbClr val="800000"/>
                  </a:solidFill>
                  <a:latin typeface="Arial Black" pitchFamily="34" charset="0"/>
                </a:rPr>
                <a:t>class</a:t>
              </a:r>
              <a:r>
                <a:rPr lang="hu-HU" altLang="hu-HU" b="1" dirty="0">
                  <a:solidFill>
                    <a:srgbClr val="2610AC"/>
                  </a:solidFill>
                  <a:latin typeface="Courier New" pitchFamily="49" charset="0"/>
                </a:rPr>
                <a:t> </a:t>
              </a:r>
              <a:r>
                <a:rPr lang="hu-HU" altLang="hu-HU" b="1" dirty="0" err="1">
                  <a:solidFill>
                    <a:srgbClr val="2610AC"/>
                  </a:solidFill>
                  <a:latin typeface="Courier New" pitchFamily="49" charset="0"/>
                </a:rPr>
                <a:t>Hallgato</a:t>
              </a:r>
              <a:endParaRPr lang="hu-HU" altLang="hu-HU" b="1" dirty="0">
                <a:solidFill>
                  <a:srgbClr val="2610AC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</a:t>
              </a:r>
              <a:r>
                <a:rPr lang="hu-HU" altLang="hu-HU" b="1" dirty="0" err="1">
                  <a:solidFill>
                    <a:srgbClr val="800000"/>
                  </a:solidFill>
                  <a:latin typeface="Courier New" pitchFamily="49" charset="0"/>
                </a:rPr>
                <a:t>private</a:t>
              </a:r>
              <a:r>
                <a:rPr lang="hu-HU" altLang="hu-HU" b="1" dirty="0">
                  <a:latin typeface="Courier New" pitchFamily="49" charset="0"/>
                </a:rPr>
                <a:t> int </a:t>
              </a:r>
              <a:r>
                <a:rPr lang="hu-HU" altLang="hu-HU" b="1" dirty="0" err="1">
                  <a:latin typeface="Courier New" pitchFamily="49" charset="0"/>
                </a:rPr>
                <a:t>eletkor</a:t>
              </a:r>
              <a:r>
                <a:rPr lang="hu-HU" altLang="hu-HU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endParaRPr lang="hu-HU" altLang="hu-HU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latin typeface="Courier New" pitchFamily="49" charset="0"/>
                </a:rPr>
                <a:t>void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latin typeface="Courier New" pitchFamily="49" charset="0"/>
                </a:rPr>
                <a:t>setEletkor</a:t>
              </a:r>
              <a:r>
                <a:rPr lang="hu-HU" altLang="hu-HU" b="1" dirty="0">
                  <a:latin typeface="Courier New" pitchFamily="49" charset="0"/>
                </a:rPr>
                <a:t>(int </a:t>
              </a:r>
              <a:r>
                <a:rPr lang="hu-HU" altLang="hu-HU" b="1" dirty="0" err="1">
                  <a:latin typeface="Courier New" pitchFamily="49" charset="0"/>
                </a:rPr>
                <a:t>ujErtek</a:t>
              </a:r>
              <a:r>
                <a:rPr lang="hu-HU" altLang="hu-HU" b="1" dirty="0"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</a:t>
              </a:r>
              <a:r>
                <a:rPr lang="hu-HU" altLang="hu-HU" b="1" dirty="0" err="1">
                  <a:latin typeface="Courier New" pitchFamily="49" charset="0"/>
                </a:rPr>
                <a:t>if</a:t>
              </a:r>
              <a:r>
                <a:rPr lang="hu-HU" altLang="hu-HU" b="1" dirty="0">
                  <a:latin typeface="Courier New" pitchFamily="49" charset="0"/>
                </a:rPr>
                <a:t> (</a:t>
              </a:r>
              <a:r>
                <a:rPr lang="hu-HU" altLang="hu-HU" b="1" dirty="0">
                  <a:solidFill>
                    <a:srgbClr val="0066FF"/>
                  </a:solidFill>
                  <a:latin typeface="Courier New" pitchFamily="49" charset="0"/>
                </a:rPr>
                <a:t>18&lt;=</a:t>
              </a:r>
              <a:r>
                <a:rPr lang="hu-HU" altLang="hu-HU" b="1" dirty="0" err="1">
                  <a:solidFill>
                    <a:srgbClr val="0066FF"/>
                  </a:solidFill>
                  <a:latin typeface="Courier New" pitchFamily="49" charset="0"/>
                </a:rPr>
                <a:t>ujErtek</a:t>
              </a:r>
              <a:r>
                <a:rPr lang="hu-HU" altLang="hu-HU" b="1" dirty="0">
                  <a:solidFill>
                    <a:srgbClr val="0066FF"/>
                  </a:solidFill>
                  <a:latin typeface="Courier New" pitchFamily="49" charset="0"/>
                </a:rPr>
                <a:t> &amp;&amp; </a:t>
              </a:r>
              <a:r>
                <a:rPr lang="hu-HU" altLang="hu-HU" b="1" dirty="0" err="1">
                  <a:solidFill>
                    <a:srgbClr val="0066FF"/>
                  </a:solidFill>
                  <a:latin typeface="Courier New" pitchFamily="49" charset="0"/>
                </a:rPr>
                <a:t>ujErtek</a:t>
              </a:r>
              <a:r>
                <a:rPr lang="hu-HU" altLang="hu-HU" b="1" dirty="0" smtClean="0">
                  <a:solidFill>
                    <a:srgbClr val="0066FF"/>
                  </a:solidFill>
                  <a:latin typeface="Courier New" pitchFamily="49" charset="0"/>
                </a:rPr>
                <a:t>&lt;=70</a:t>
              </a:r>
              <a:r>
                <a:rPr lang="hu-HU" altLang="hu-HU" b="1" dirty="0">
                  <a:latin typeface="Courier New" pitchFamily="49" charset="0"/>
                </a:rPr>
                <a:t>) 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    </a:t>
              </a:r>
              <a:r>
                <a:rPr lang="hu-HU" altLang="hu-HU" b="1" dirty="0" err="1">
                  <a:latin typeface="Courier New" pitchFamily="49" charset="0"/>
                </a:rPr>
                <a:t>eletkor</a:t>
              </a:r>
              <a:r>
                <a:rPr lang="hu-HU" altLang="hu-HU" b="1" dirty="0">
                  <a:latin typeface="Courier New" pitchFamily="49" charset="0"/>
                </a:rPr>
                <a:t> = </a:t>
              </a:r>
              <a:r>
                <a:rPr lang="hu-HU" altLang="hu-HU" b="1" dirty="0" err="1">
                  <a:latin typeface="Courier New" pitchFamily="49" charset="0"/>
                </a:rPr>
                <a:t>ujErtek</a:t>
              </a:r>
              <a:r>
                <a:rPr lang="hu-HU" altLang="hu-HU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</a:t>
              </a:r>
              <a:r>
                <a:rPr lang="hu-HU" altLang="hu-HU" b="1" dirty="0" err="1">
                  <a:latin typeface="Courier New" pitchFamily="49" charset="0"/>
                </a:rPr>
                <a:t>else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solidFill>
                    <a:srgbClr val="FF0000"/>
                  </a:solidFill>
                  <a:latin typeface="Courier New" pitchFamily="49" charset="0"/>
                </a:rPr>
                <a:t>throw</a:t>
              </a:r>
              <a:r>
                <a:rPr lang="hu-HU" altLang="hu-HU" b="1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hu-HU" altLang="hu-HU" b="1" dirty="0" err="1">
                  <a:solidFill>
                    <a:srgbClr val="FF0000"/>
                  </a:solidFill>
                  <a:latin typeface="Courier New" pitchFamily="49" charset="0"/>
                </a:rPr>
                <a:t>new</a:t>
              </a:r>
              <a:r>
                <a:rPr lang="hu-HU" altLang="hu-HU" b="1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hu-HU" altLang="hu-HU" b="1" dirty="0" err="1">
                  <a:solidFill>
                    <a:srgbClr val="FF0000"/>
                  </a:solidFill>
                  <a:latin typeface="Courier New" pitchFamily="49" charset="0"/>
                </a:rPr>
                <a:t>Exception</a:t>
              </a:r>
              <a:r>
                <a:rPr lang="hu-HU" altLang="hu-HU" b="1" dirty="0">
                  <a:solidFill>
                    <a:srgbClr val="FF0000"/>
                  </a:solidFill>
                  <a:latin typeface="Courier New" pitchFamily="49" charset="0"/>
                </a:rPr>
                <a:t>(”Hibás érték!”)</a:t>
              </a:r>
              <a:r>
                <a:rPr lang="hu-HU" altLang="hu-HU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}</a:t>
              </a:r>
            </a:p>
            <a:p>
              <a:pPr eaLnBrk="1" hangingPunct="1"/>
              <a:endParaRPr lang="hu-HU" altLang="hu-HU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 smtClean="0">
                  <a:latin typeface="Courier New" pitchFamily="49" charset="0"/>
                </a:rPr>
                <a:t>  </a:t>
              </a:r>
              <a:r>
                <a:rPr lang="hu-HU" altLang="hu-HU" b="1" dirty="0" err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>
                  <a:latin typeface="Courier New" pitchFamily="49" charset="0"/>
                </a:rPr>
                <a:t>int </a:t>
              </a:r>
              <a:r>
                <a:rPr lang="hu-HU" altLang="hu-HU" b="1" dirty="0" err="1">
                  <a:latin typeface="Courier New" pitchFamily="49" charset="0"/>
                </a:rPr>
                <a:t>getEletkor</a:t>
              </a:r>
              <a:r>
                <a:rPr lang="hu-HU" altLang="hu-HU" b="1" dirty="0"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  </a:t>
              </a:r>
              <a:r>
                <a:rPr lang="hu-HU" altLang="hu-HU" b="1" dirty="0" err="1">
                  <a:latin typeface="Courier New" pitchFamily="49" charset="0"/>
                </a:rPr>
                <a:t>return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latin typeface="Courier New" pitchFamily="49" charset="0"/>
                </a:rPr>
                <a:t>eletkor</a:t>
              </a:r>
              <a:r>
                <a:rPr lang="hu-HU" altLang="hu-HU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}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79912" y="5869667"/>
            <a:ext cx="4103688" cy="562546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 smtClean="0"/>
              <a:t>h.setAge</a:t>
            </a:r>
            <a:r>
              <a:rPr lang="hu-HU" b="1" dirty="0" smtClean="0"/>
              <a:t>( </a:t>
            </a:r>
            <a:r>
              <a:rPr lang="hu-HU" b="1" dirty="0" smtClean="0"/>
              <a:t>-40 );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287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Property</a:t>
            </a:r>
            <a:r>
              <a:rPr lang="hu-HU" dirty="0" smtClean="0"/>
              <a:t> (=tulajdonság)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Tulajdonképpen egy „virtuális” mező: nem igazi, külön adatmező – memóriában nem foglalódik neki hely</a:t>
            </a:r>
          </a:p>
          <a:p>
            <a:r>
              <a:rPr lang="hu-HU" dirty="0" smtClean="0"/>
              <a:t>Van/lehet hozzá „</a:t>
            </a:r>
            <a:r>
              <a:rPr lang="hu-HU" dirty="0" err="1" smtClean="0"/>
              <a:t>getter</a:t>
            </a:r>
            <a:r>
              <a:rPr lang="hu-HU" dirty="0" smtClean="0"/>
              <a:t>” és „</a:t>
            </a:r>
            <a:r>
              <a:rPr lang="hu-HU" dirty="0" err="1" smtClean="0"/>
              <a:t>setter</a:t>
            </a:r>
            <a:r>
              <a:rPr lang="hu-HU" dirty="0" smtClean="0"/>
              <a:t>”</a:t>
            </a:r>
          </a:p>
          <a:p>
            <a:pPr lvl="1"/>
            <a:r>
              <a:rPr lang="hu-HU" dirty="0" smtClean="0"/>
              <a:t>C#</a:t>
            </a:r>
            <a:r>
              <a:rPr lang="hu-HU" dirty="0" err="1" smtClean="0"/>
              <a:t>-ban</a:t>
            </a:r>
            <a:r>
              <a:rPr lang="hu-HU" dirty="0" smtClean="0"/>
              <a:t> </a:t>
            </a:r>
            <a:r>
              <a:rPr lang="hu-HU" b="1" dirty="0" err="1" smtClean="0"/>
              <a:t>get</a:t>
            </a:r>
            <a:r>
              <a:rPr lang="hu-HU" dirty="0" smtClean="0"/>
              <a:t> és </a:t>
            </a:r>
            <a:r>
              <a:rPr lang="hu-HU" b="1" dirty="0" err="1" smtClean="0"/>
              <a:t>set</a:t>
            </a:r>
            <a:r>
              <a:rPr lang="hu-HU" dirty="0" smtClean="0"/>
              <a:t> kulcsszavak</a:t>
            </a:r>
          </a:p>
          <a:p>
            <a:pPr lvl="1"/>
            <a:r>
              <a:rPr lang="hu-HU" dirty="0"/>
              <a:t>c</a:t>
            </a:r>
            <a:r>
              <a:rPr lang="hu-HU" dirty="0" smtClean="0"/>
              <a:t>sak </a:t>
            </a:r>
            <a:r>
              <a:rPr lang="hu-HU" b="1" dirty="0" err="1" smtClean="0"/>
              <a:t>get</a:t>
            </a:r>
            <a:r>
              <a:rPr lang="hu-HU" dirty="0" smtClean="0"/>
              <a:t>: </a:t>
            </a:r>
            <a:r>
              <a:rPr lang="hu-HU" dirty="0" err="1" smtClean="0"/>
              <a:t>csak</a:t>
            </a:r>
            <a:r>
              <a:rPr lang="hu-HU" dirty="0" smtClean="0"/>
              <a:t> olvasható</a:t>
            </a:r>
          </a:p>
          <a:p>
            <a:pPr lvl="1"/>
            <a:r>
              <a:rPr lang="hu-HU" b="1" dirty="0" err="1" smtClean="0"/>
              <a:t>get</a:t>
            </a:r>
            <a:r>
              <a:rPr lang="hu-HU" dirty="0" smtClean="0"/>
              <a:t> </a:t>
            </a:r>
            <a:r>
              <a:rPr lang="hu-HU" dirty="0"/>
              <a:t>+</a:t>
            </a:r>
            <a:r>
              <a:rPr lang="hu-HU" dirty="0" smtClean="0"/>
              <a:t> </a:t>
            </a:r>
            <a:r>
              <a:rPr lang="hu-HU" b="1" dirty="0" err="1" smtClean="0"/>
              <a:t>set</a:t>
            </a:r>
            <a:r>
              <a:rPr lang="hu-HU" dirty="0" smtClean="0"/>
              <a:t>: írható és olvasható</a:t>
            </a:r>
          </a:p>
          <a:p>
            <a:r>
              <a:rPr lang="hu-HU" b="1" dirty="0" err="1" smtClean="0"/>
              <a:t>set</a:t>
            </a:r>
            <a:r>
              <a:rPr lang="hu-HU" dirty="0" err="1" smtClean="0"/>
              <a:t>-ben</a:t>
            </a:r>
            <a:r>
              <a:rPr lang="hu-HU" dirty="0" smtClean="0"/>
              <a:t>: a </a:t>
            </a:r>
            <a:r>
              <a:rPr lang="hu-HU" b="1" dirty="0" err="1" smtClean="0"/>
              <a:t>value</a:t>
            </a:r>
            <a:r>
              <a:rPr lang="hu-HU" dirty="0" smtClean="0"/>
              <a:t> kulcsszóval lehet hivatkozni a beállítandó értéket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14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Property</a:t>
            </a:r>
            <a:r>
              <a:rPr lang="hu-HU" dirty="0" smtClean="0"/>
              <a:t> (=tulajdonság)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/>
          </a:bodyPr>
          <a:lstStyle/>
          <a:p>
            <a:r>
              <a:rPr lang="hu-HU" u="sng" dirty="0" smtClean="0"/>
              <a:t>Előny:</a:t>
            </a:r>
          </a:p>
          <a:p>
            <a:pPr lvl="1"/>
            <a:r>
              <a:rPr lang="hu-HU" dirty="0" smtClean="0"/>
              <a:t>hibakezelés (mező közvetlen eléréséhez képest)</a:t>
            </a:r>
          </a:p>
          <a:p>
            <a:pPr lvl="1"/>
            <a:r>
              <a:rPr lang="hu-HU" dirty="0" smtClean="0"/>
              <a:t>szebb</a:t>
            </a:r>
            <a:r>
              <a:rPr lang="hu-HU" dirty="0"/>
              <a:t>, elegánsabb </a:t>
            </a:r>
            <a:r>
              <a:rPr lang="hu-HU" dirty="0" smtClean="0"/>
              <a:t>kód (a metódushíváshoz képest)</a:t>
            </a:r>
          </a:p>
          <a:p>
            <a:r>
              <a:rPr lang="hu-HU" u="sng" dirty="0" smtClean="0"/>
              <a:t>Hátrány:</a:t>
            </a:r>
          </a:p>
          <a:p>
            <a:pPr lvl="1"/>
            <a:r>
              <a:rPr lang="hu-HU" dirty="0" smtClean="0"/>
              <a:t>sebesség-megtévesztő: a programozó gyors elérésű (fizikai) mezőnek hiszi, holott lassú és bonyolult kód állhat mögötte</a:t>
            </a:r>
            <a:endParaRPr lang="hu-HU" dirty="0"/>
          </a:p>
          <a:p>
            <a:pPr lvl="1"/>
            <a:endParaRPr lang="hu-HU" dirty="0" smtClean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5670426" y="5229200"/>
            <a:ext cx="3286125" cy="1439862"/>
            <a:chOff x="457200" y="5013325"/>
            <a:chExt cx="3286125" cy="1439862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57200" y="5013325"/>
              <a:ext cx="3286125" cy="1439862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hu-HU" sz="2000" b="1">
                <a:latin typeface="Courier New" pitchFamily="49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71512" y="5156200"/>
              <a:ext cx="294183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hu-HU" altLang="hu-HU" b="1" dirty="0" err="1">
                  <a:latin typeface="Courier New" pitchFamily="49" charset="0"/>
                </a:rPr>
                <a:t>while</a:t>
              </a:r>
              <a:r>
                <a:rPr lang="hu-HU" altLang="hu-HU" b="1" dirty="0">
                  <a:latin typeface="Courier New" pitchFamily="49" charset="0"/>
                </a:rPr>
                <a:t> (</a:t>
              </a:r>
              <a:r>
                <a:rPr lang="hu-HU" altLang="hu-HU" b="1" dirty="0" err="1" smtClean="0">
                  <a:latin typeface="Courier New" pitchFamily="49" charset="0"/>
                </a:rPr>
                <a:t>h.Atlag</a:t>
              </a:r>
              <a:r>
                <a:rPr lang="hu-HU" altLang="hu-HU" b="1" dirty="0" smtClean="0">
                  <a:latin typeface="Courier New" pitchFamily="49" charset="0"/>
                </a:rPr>
                <a:t>&lt;2.5) </a:t>
              </a:r>
              <a:endParaRPr lang="hu-HU" altLang="hu-HU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…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588</Words>
  <Application>Microsoft Office PowerPoint</Application>
  <PresentationFormat>Diavetítés a képernyőre (4:3 oldalarány)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Magasszintű programozási nyelvek II.</vt:lpstr>
      <vt:lpstr>Adatrejtés</vt:lpstr>
      <vt:lpstr>Védelmi szintek</vt:lpstr>
      <vt:lpstr>Védelmi szintek</vt:lpstr>
      <vt:lpstr>Védelmi szintek</vt:lpstr>
      <vt:lpstr>Védelmi szintek</vt:lpstr>
      <vt:lpstr>Private mező + metódusok</vt:lpstr>
      <vt:lpstr>Property (=tulajdonság)</vt:lpstr>
      <vt:lpstr>Property (=tulajdonság)</vt:lpstr>
      <vt:lpstr>Property példa</vt:lpstr>
      <vt:lpstr>Property példa</vt:lpstr>
      <vt:lpstr>Konstruktor</vt:lpstr>
      <vt:lpstr>Konstruktor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114</cp:revision>
  <dcterms:created xsi:type="dcterms:W3CDTF">2014-03-03T11:13:53Z</dcterms:created>
  <dcterms:modified xsi:type="dcterms:W3CDTF">2015-10-05T18:02:06Z</dcterms:modified>
</cp:coreProperties>
</file>