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Osztályszintű</a:t>
            </a:r>
          </a:p>
          <a:p>
            <a:r>
              <a:rPr lang="hu-HU" smtClean="0"/>
              <a:t>mezők </a:t>
            </a:r>
            <a:r>
              <a:rPr lang="hu-HU" dirty="0" smtClean="0"/>
              <a:t>és metódusok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metódusok</a:t>
            </a:r>
            <a:endParaRPr lang="hu-H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0" y="1556792"/>
            <a:ext cx="8712968" cy="50392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TMercedes</a:t>
            </a:r>
            <a:r>
              <a:rPr lang="hu-HU" b="1" dirty="0">
                <a:latin typeface="Courier New" pitchFamily="49" charset="0"/>
              </a:rPr>
              <a:t>_S500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b="1" dirty="0" err="1">
                <a:latin typeface="Courier New" pitchFamily="49" charset="0"/>
              </a:rPr>
              <a:t>tankMaximalisKapacitas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b="1" dirty="0" err="1">
                <a:latin typeface="Courier New" pitchFamily="49" charset="0"/>
              </a:rPr>
              <a:t>tankAktualisToltottsege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int feltankol(int </a:t>
            </a:r>
            <a:r>
              <a:rPr lang="hu-HU" b="1" dirty="0" err="1">
                <a:latin typeface="Courier New" pitchFamily="49" charset="0"/>
              </a:rPr>
              <a:t>mennyiseg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if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>
                <a:latin typeface="Courier New" pitchFamily="49" charset="0"/>
              </a:rPr>
              <a:t>tankAktualisToltottsege</a:t>
            </a:r>
            <a:r>
              <a:rPr lang="hu-HU" b="1" dirty="0">
                <a:latin typeface="Courier New" pitchFamily="49" charset="0"/>
              </a:rPr>
              <a:t>+</a:t>
            </a:r>
            <a:r>
              <a:rPr lang="hu-HU" b="1" dirty="0" err="1">
                <a:latin typeface="Courier New" pitchFamily="49" charset="0"/>
              </a:rPr>
              <a:t>mennyiseg</a:t>
            </a:r>
            <a:r>
              <a:rPr lang="hu-HU" b="1" dirty="0">
                <a:latin typeface="Courier New" pitchFamily="49" charset="0"/>
              </a:rPr>
              <a:t>&gt;</a:t>
            </a:r>
            <a:r>
              <a:rPr lang="hu-HU" b="1" dirty="0" err="1">
                <a:latin typeface="Courier New" pitchFamily="49" charset="0"/>
              </a:rPr>
              <a:t>tankMaximalisKapacitas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</a:rPr>
              <a:t>mennyiseg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= </a:t>
            </a:r>
            <a:r>
              <a:rPr lang="hu-HU" b="1" dirty="0" err="1">
                <a:latin typeface="Courier New" pitchFamily="49" charset="0"/>
              </a:rPr>
              <a:t>tankMaximalisKapacitas-tankAktualisToltottsege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tankAktualisToltottsege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+= </a:t>
            </a:r>
            <a:r>
              <a:rPr lang="hu-HU" b="1" dirty="0" err="1" smtClean="0">
                <a:latin typeface="Courier New" pitchFamily="49" charset="0"/>
              </a:rPr>
              <a:t>mennyiseg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return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mennyiseg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}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4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Mezők = adattagok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Az objektum aktuális </a:t>
            </a:r>
            <a:r>
              <a:rPr lang="hu-HU" i="1" dirty="0" smtClean="0"/>
              <a:t>állapotát</a:t>
            </a:r>
            <a:r>
              <a:rPr lang="hu-HU" dirty="0" smtClean="0"/>
              <a:t> tárolják.</a:t>
            </a:r>
          </a:p>
          <a:p>
            <a:pPr marL="0" indent="0">
              <a:buNone/>
            </a:pPr>
            <a:r>
              <a:rPr lang="hu-HU" dirty="0" smtClean="0"/>
              <a:t>Kétfajta lehet:</a:t>
            </a:r>
          </a:p>
          <a:p>
            <a:r>
              <a:rPr lang="hu-HU" b="1" u="sng" dirty="0" smtClean="0"/>
              <a:t>Példányszintű:</a:t>
            </a:r>
          </a:p>
          <a:p>
            <a:pPr lvl="1"/>
            <a:r>
              <a:rPr lang="hu-HU" dirty="0" smtClean="0"/>
              <a:t>példányonként más-más értékű lehet</a:t>
            </a:r>
          </a:p>
          <a:p>
            <a:pPr lvl="1"/>
            <a:r>
              <a:rPr lang="hu-HU" dirty="0" smtClean="0"/>
              <a:t>annyi „darab” a memóriában, ahány példány</a:t>
            </a:r>
          </a:p>
          <a:p>
            <a:pPr lvl="1"/>
            <a:r>
              <a:rPr lang="hu-HU" dirty="0" err="1" smtClean="0"/>
              <a:t>elésére</a:t>
            </a:r>
            <a:r>
              <a:rPr lang="hu-HU" dirty="0" smtClean="0"/>
              <a:t>: </a:t>
            </a:r>
            <a:r>
              <a:rPr lang="hu-HU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példánynév.mezőnév</a:t>
            </a:r>
            <a:endParaRPr lang="hu-HU" b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u="sng" dirty="0" smtClean="0"/>
              <a:t>Osztályszintű:</a:t>
            </a:r>
          </a:p>
          <a:p>
            <a:pPr lvl="1"/>
            <a:r>
              <a:rPr lang="hu-HU" dirty="0" smtClean="0"/>
              <a:t>osztályra vonatkozó információ, közös a példányok között</a:t>
            </a:r>
          </a:p>
          <a:p>
            <a:pPr lvl="1"/>
            <a:r>
              <a:rPr lang="hu-HU" dirty="0" smtClean="0"/>
              <a:t>program futása alatt 1 „darab” végig a memóriában</a:t>
            </a:r>
          </a:p>
          <a:p>
            <a:pPr lvl="1"/>
            <a:r>
              <a:rPr lang="hu-HU" dirty="0" smtClean="0"/>
              <a:t>elérése: </a:t>
            </a:r>
            <a:r>
              <a:rPr lang="hu-HU" b="1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osztálynév.mezőnév</a:t>
            </a:r>
            <a:endParaRPr lang="hu-HU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mezők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1900808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static</a:t>
            </a:r>
            <a:r>
              <a:rPr lang="hu-HU" dirty="0" smtClean="0"/>
              <a:t> kulcsszóval: osztályszintű</a:t>
            </a:r>
          </a:p>
          <a:p>
            <a:pPr lvl="1"/>
            <a:r>
              <a:rPr lang="hu-HU" dirty="0" smtClean="0"/>
              <a:t>anélkül: példányszintű</a:t>
            </a:r>
          </a:p>
          <a:p>
            <a:r>
              <a:rPr lang="hu-HU" dirty="0" err="1" smtClean="0"/>
              <a:t>private</a:t>
            </a:r>
            <a:r>
              <a:rPr lang="hu-HU" dirty="0" smtClean="0"/>
              <a:t>/</a:t>
            </a:r>
            <a:r>
              <a:rPr lang="hu-HU" dirty="0" err="1" smtClean="0"/>
              <a:t>protected</a:t>
            </a:r>
            <a:r>
              <a:rPr lang="hu-HU" dirty="0" smtClean="0"/>
              <a:t>/</a:t>
            </a:r>
            <a:r>
              <a:rPr lang="hu-HU" dirty="0" err="1" smtClean="0"/>
              <a:t>public</a:t>
            </a:r>
            <a:r>
              <a:rPr lang="hu-HU" dirty="0" smtClean="0"/>
              <a:t> ugyanúgy használható</a:t>
            </a:r>
          </a:p>
        </p:txBody>
      </p:sp>
      <p:grpSp>
        <p:nvGrpSpPr>
          <p:cNvPr id="7" name="Csoportba foglalás 6"/>
          <p:cNvGrpSpPr/>
          <p:nvPr/>
        </p:nvGrpSpPr>
        <p:grpSpPr>
          <a:xfrm>
            <a:off x="899592" y="3501008"/>
            <a:ext cx="7272338" cy="3096343"/>
            <a:chOff x="755650" y="692150"/>
            <a:chExt cx="7272338" cy="266541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755650" y="692150"/>
              <a:ext cx="7272338" cy="26654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sz="2000" b="1">
                <a:latin typeface="Courier New" pitchFamily="49" charset="0"/>
              </a:endParaRP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7058025" cy="220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b="1" dirty="0" err="1">
                  <a:solidFill>
                    <a:srgbClr val="800000"/>
                  </a:solidFill>
                  <a:latin typeface="Arial Black" pitchFamily="34" charset="0"/>
                </a:rPr>
                <a:t>class</a:t>
              </a:r>
              <a:r>
                <a:rPr lang="hu-HU" altLang="hu-HU" b="1" dirty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solidFill>
                    <a:srgbClr val="2610AC"/>
                  </a:solidFill>
                  <a:latin typeface="Courier New" pitchFamily="49" charset="0"/>
                </a:rPr>
                <a:t>Hallgato</a:t>
              </a:r>
              <a:r>
                <a:rPr lang="hu-HU" altLang="hu-HU" b="1" dirty="0" smtClean="0">
                  <a:solidFill>
                    <a:srgbClr val="2610AC"/>
                  </a:solidFill>
                  <a:latin typeface="Courier New" pitchFamily="49" charset="0"/>
                </a:rPr>
                <a:t> </a:t>
              </a:r>
              <a:endParaRPr lang="hu-HU" altLang="hu-HU" b="1" dirty="0">
                <a:solidFill>
                  <a:srgbClr val="2610AC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</a:t>
              </a:r>
              <a:r>
                <a:rPr lang="hu-HU" altLang="hu-HU" b="1" dirty="0" err="1" smtClean="0">
                  <a:latin typeface="Courier New" pitchFamily="49" charset="0"/>
                </a:rPr>
                <a:t>private</a:t>
              </a:r>
              <a:r>
                <a:rPr lang="hu-HU" altLang="hu-HU" dirty="0" smtClean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800000"/>
                  </a:solidFill>
                  <a:latin typeface="Courier New" pitchFamily="49" charset="0"/>
                </a:rPr>
                <a:t>static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uint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hallgatoSzam</a:t>
              </a:r>
              <a:r>
                <a:rPr lang="hu-HU" altLang="hu-HU" b="1" dirty="0" smtClean="0">
                  <a:latin typeface="Courier New" pitchFamily="49" charset="0"/>
                </a:rPr>
                <a:t> = 0;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private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string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neptunKod</a:t>
              </a:r>
              <a:r>
                <a:rPr lang="hu-HU" altLang="hu-HU" b="1" dirty="0" smtClean="0">
                  <a:latin typeface="Courier New" pitchFamily="49" charset="0"/>
                </a:rPr>
                <a:t>, </a:t>
              </a:r>
              <a:r>
                <a:rPr lang="hu-HU" altLang="hu-HU" b="1" dirty="0" err="1" smtClean="0">
                  <a:latin typeface="Courier New" pitchFamily="49" charset="0"/>
                </a:rPr>
                <a:t>nev</a:t>
              </a:r>
              <a:r>
                <a:rPr lang="hu-HU" altLang="hu-HU" b="1" dirty="0" smtClean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 smtClean="0">
                  <a:latin typeface="Courier New" pitchFamily="49" charset="0"/>
                </a:rPr>
                <a:t>  …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public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Hallgato</a:t>
              </a:r>
              <a:r>
                <a:rPr lang="hu-HU" altLang="hu-HU" b="1" dirty="0" smtClean="0">
                  <a:latin typeface="Courier New" pitchFamily="49" charset="0"/>
                </a:rPr>
                <a:t>(</a:t>
              </a:r>
              <a:r>
                <a:rPr lang="hu-HU" altLang="hu-HU" b="1" dirty="0" err="1" smtClean="0">
                  <a:latin typeface="Courier New" pitchFamily="49" charset="0"/>
                </a:rPr>
                <a:t>string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nev</a:t>
              </a:r>
              <a:r>
                <a:rPr lang="hu-HU" altLang="hu-HU" b="1" dirty="0" smtClean="0">
                  <a:latin typeface="Courier New" pitchFamily="49" charset="0"/>
                </a:rPr>
                <a:t>, </a:t>
              </a:r>
              <a:r>
                <a:rPr lang="hu-HU" altLang="hu-HU" b="1" dirty="0" err="1" smtClean="0">
                  <a:latin typeface="Courier New" pitchFamily="49" charset="0"/>
                </a:rPr>
                <a:t>string</a:t>
              </a:r>
              <a:r>
                <a:rPr lang="hu-HU" altLang="hu-HU" b="1" dirty="0" smtClean="0">
                  <a:latin typeface="Courier New" pitchFamily="49" charset="0"/>
                </a:rPr>
                <a:t> </a:t>
              </a:r>
              <a:r>
                <a:rPr lang="hu-HU" altLang="hu-HU" b="1" dirty="0" err="1" smtClean="0">
                  <a:latin typeface="Courier New" pitchFamily="49" charset="0"/>
                </a:rPr>
                <a:t>neptunKod</a:t>
              </a:r>
              <a:r>
                <a:rPr lang="hu-HU" altLang="hu-HU" b="1" dirty="0" smtClean="0">
                  <a:latin typeface="Courier New" pitchFamily="49" charset="0"/>
                </a:rPr>
                <a:t>) 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  </a:t>
              </a:r>
              <a:r>
                <a:rPr lang="hu-HU" altLang="hu-HU" b="1" dirty="0" err="1" smtClean="0">
                  <a:latin typeface="Courier New" pitchFamily="49" charset="0"/>
                </a:rPr>
                <a:t>hallgatoSzam</a:t>
              </a:r>
              <a:r>
                <a:rPr lang="hu-HU" altLang="hu-HU" b="1" dirty="0" smtClean="0">
                  <a:latin typeface="Courier New" pitchFamily="49" charset="0"/>
                </a:rPr>
                <a:t>++;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  …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 }</a:t>
              </a:r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 smtClean="0">
                  <a:latin typeface="Courier New" pitchFamily="49" charset="0"/>
                </a:rPr>
                <a:t>};</a:t>
              </a:r>
              <a:endParaRPr lang="hu-HU" altLang="hu-HU" b="1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mezők</a:t>
            </a:r>
            <a:endParaRPr lang="hu-HU" dirty="0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676869" y="1770191"/>
            <a:ext cx="7272338" cy="1946841"/>
            <a:chOff x="755650" y="692150"/>
            <a:chExt cx="7272338" cy="2665413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755650" y="692150"/>
              <a:ext cx="7272338" cy="26654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hu-HU" b="1">
                <a:latin typeface="Courier New" pitchFamily="49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827088" y="765175"/>
              <a:ext cx="7058025" cy="240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hu-HU" altLang="hu-HU" b="1" dirty="0" err="1">
                  <a:latin typeface="Courier New" pitchFamily="49" charset="0"/>
                </a:rPr>
                <a:t>class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smtClean="0">
                  <a:latin typeface="Courier New" pitchFamily="49" charset="0"/>
                </a:rPr>
                <a:t>Mercedes_S500</a:t>
              </a:r>
              <a:endParaRPr lang="hu-HU" altLang="hu-HU" b="1" dirty="0">
                <a:latin typeface="Courier New" pitchFamily="49" charset="0"/>
              </a:endParaRP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{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</a:t>
              </a:r>
              <a:r>
                <a:rPr lang="hu-HU" altLang="hu-HU" b="1" dirty="0" err="1">
                  <a:latin typeface="Courier New" pitchFamily="49" charset="0"/>
                </a:rPr>
                <a:t>public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solidFill>
                    <a:srgbClr val="800000"/>
                  </a:solidFill>
                  <a:latin typeface="Courier New" pitchFamily="49" charset="0"/>
                </a:rPr>
                <a:t>static</a:t>
              </a:r>
              <a:r>
                <a:rPr lang="hu-HU" altLang="hu-HU" b="1" dirty="0">
                  <a:latin typeface="Courier New" pitchFamily="49" charset="0"/>
                </a:rPr>
                <a:t> int </a:t>
              </a:r>
              <a:r>
                <a:rPr lang="hu-HU" altLang="hu-HU" b="1" dirty="0" err="1">
                  <a:latin typeface="Courier New" pitchFamily="49" charset="0"/>
                </a:rPr>
                <a:t>tankMaximalisKapacitas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</a:t>
              </a:r>
              <a:r>
                <a:rPr lang="hu-HU" altLang="hu-HU" b="1" dirty="0" err="1">
                  <a:latin typeface="Courier New" pitchFamily="49" charset="0"/>
                </a:rPr>
                <a:t>public</a:t>
              </a:r>
              <a:r>
                <a:rPr lang="hu-HU" altLang="hu-HU" b="1" dirty="0">
                  <a:latin typeface="Courier New" pitchFamily="49" charset="0"/>
                </a:rPr>
                <a:t> int </a:t>
              </a:r>
              <a:r>
                <a:rPr lang="hu-HU" altLang="hu-HU" b="1" dirty="0" err="1">
                  <a:latin typeface="Courier New" pitchFamily="49" charset="0"/>
                </a:rPr>
                <a:t>tankAktualisToltottsege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  </a:t>
              </a:r>
              <a:r>
                <a:rPr lang="hu-HU" altLang="hu-HU" b="1" dirty="0" err="1">
                  <a:latin typeface="Courier New" pitchFamily="49" charset="0"/>
                </a:rPr>
                <a:t>public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Courier New" pitchFamily="49" charset="0"/>
                </a:rPr>
                <a:t>string</a:t>
              </a:r>
              <a:r>
                <a:rPr lang="hu-HU" altLang="hu-HU" b="1" dirty="0">
                  <a:latin typeface="Courier New" pitchFamily="49" charset="0"/>
                </a:rPr>
                <a:t> </a:t>
              </a:r>
              <a:r>
                <a:rPr lang="hu-HU" altLang="hu-HU" b="1" dirty="0" err="1">
                  <a:latin typeface="Courier New" pitchFamily="49" charset="0"/>
                </a:rPr>
                <a:t>rendszam</a:t>
              </a:r>
              <a:r>
                <a:rPr lang="hu-HU" altLang="hu-HU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hu-HU" altLang="hu-HU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52833" y="4005064"/>
            <a:ext cx="7296373" cy="24511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/>
              <a:t>public</a:t>
            </a:r>
            <a:r>
              <a:rPr lang="hu-HU" b="1" dirty="0"/>
              <a:t> </a:t>
            </a:r>
            <a:r>
              <a:rPr lang="hu-HU" b="1" dirty="0" err="1"/>
              <a:t>static</a:t>
            </a:r>
            <a:r>
              <a:rPr lang="hu-HU" b="1" dirty="0"/>
              <a:t> </a:t>
            </a:r>
            <a:r>
              <a:rPr lang="hu-HU" b="1" dirty="0" err="1"/>
              <a:t>void</a:t>
            </a:r>
            <a:r>
              <a:rPr lang="hu-HU" b="1" dirty="0"/>
              <a:t> Main()</a:t>
            </a:r>
          </a:p>
          <a:p>
            <a:pPr>
              <a:defRPr/>
            </a:pPr>
            <a:r>
              <a:rPr lang="hu-HU" b="1" dirty="0"/>
              <a:t>{</a:t>
            </a:r>
          </a:p>
          <a:p>
            <a:pPr>
              <a:defRPr/>
            </a:pPr>
            <a:r>
              <a:rPr lang="hu-HU" b="1" dirty="0"/>
              <a:t> </a:t>
            </a:r>
            <a:r>
              <a:rPr lang="hu-HU" b="1" dirty="0" smtClean="0"/>
              <a:t>   </a:t>
            </a:r>
            <a:r>
              <a:rPr lang="hu-HU" b="1" dirty="0" smtClean="0">
                <a:solidFill>
                  <a:srgbClr val="800000"/>
                </a:solidFill>
                <a:latin typeface="Courier New" pitchFamily="49" charset="0"/>
              </a:rPr>
              <a:t>Mercedes_S500</a:t>
            </a:r>
            <a:r>
              <a:rPr lang="hu-HU" b="1" dirty="0" smtClean="0"/>
              <a:t>.tankMaximalisKapacitas </a:t>
            </a:r>
            <a:r>
              <a:rPr lang="hu-HU" b="1" dirty="0"/>
              <a:t>= 80</a:t>
            </a:r>
            <a:r>
              <a:rPr lang="hu-HU" b="1" dirty="0" smtClean="0"/>
              <a:t>;</a:t>
            </a:r>
          </a:p>
          <a:p>
            <a:pPr>
              <a:defRPr/>
            </a:pPr>
            <a:r>
              <a:rPr lang="hu-HU" b="1" dirty="0"/>
              <a:t> </a:t>
            </a:r>
            <a:r>
              <a:rPr lang="hu-HU" b="1" dirty="0" smtClean="0"/>
              <a:t>   …</a:t>
            </a:r>
            <a:endParaRPr lang="hu-HU" b="1" dirty="0"/>
          </a:p>
          <a:p>
            <a:pPr>
              <a:defRPr/>
            </a:pPr>
            <a:r>
              <a:rPr lang="hu-HU" b="1" dirty="0" smtClean="0"/>
              <a:t>    Mercedes_S500 merci1 = </a:t>
            </a:r>
            <a:r>
              <a:rPr lang="hu-HU" b="1" dirty="0" err="1" smtClean="0"/>
              <a:t>new</a:t>
            </a:r>
            <a:r>
              <a:rPr lang="hu-HU" b="1" dirty="0" smtClean="0"/>
              <a:t> Mercedes_S500(45, „JKL881”);</a:t>
            </a:r>
          </a:p>
          <a:p>
            <a:pPr>
              <a:defRPr/>
            </a:pPr>
            <a:r>
              <a:rPr lang="hu-HU" b="1" dirty="0" smtClean="0"/>
              <a:t>}</a:t>
            </a:r>
            <a:endParaRPr lang="hu-H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Konstans mezők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hu-HU" dirty="0" smtClean="0"/>
              <a:t>Inicializálás során kap értéket, azt később </a:t>
            </a:r>
            <a:r>
              <a:rPr lang="hu-HU" i="1" dirty="0" smtClean="0"/>
              <a:t>nem lehet </a:t>
            </a:r>
            <a:r>
              <a:rPr lang="hu-HU" dirty="0" smtClean="0"/>
              <a:t>megváltoztatni.</a:t>
            </a:r>
          </a:p>
          <a:p>
            <a:r>
              <a:rPr lang="hu-HU" dirty="0" smtClean="0"/>
              <a:t>Minden konstans egyúttal osztályszintű mező.</a:t>
            </a:r>
            <a:endParaRPr lang="hu-H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00113" y="3429000"/>
            <a:ext cx="5329237" cy="187220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Kor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</a:rPr>
              <a:t>public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const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double</a:t>
            </a:r>
            <a:r>
              <a:rPr lang="hu-HU" b="1" dirty="0">
                <a:latin typeface="Courier New" pitchFamily="49" charset="0"/>
              </a:rPr>
              <a:t> Pi = 3.14;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</a:rPr>
              <a:t>public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double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sugar</a:t>
            </a:r>
            <a:r>
              <a:rPr lang="hu-HU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…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113" y="5445125"/>
            <a:ext cx="7272337" cy="1079500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/>
              <a:t>  </a:t>
            </a:r>
            <a:r>
              <a:rPr lang="hu-HU" b="1" dirty="0" smtClean="0"/>
              <a:t>Kor </a:t>
            </a:r>
            <a:r>
              <a:rPr lang="hu-HU" b="1" dirty="0"/>
              <a:t>kor =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 smtClean="0"/>
              <a:t>Kor</a:t>
            </a:r>
            <a:r>
              <a:rPr lang="hu-HU" b="1" dirty="0" smtClean="0"/>
              <a:t>();</a:t>
            </a:r>
          </a:p>
          <a:p>
            <a:pPr>
              <a:defRPr/>
            </a:pPr>
            <a:r>
              <a:rPr lang="hu-HU" b="1" dirty="0" smtClean="0"/>
              <a:t>  </a:t>
            </a:r>
            <a:r>
              <a:rPr lang="hu-HU" b="1" dirty="0" err="1" smtClean="0"/>
              <a:t>kor.sugar</a:t>
            </a:r>
            <a:r>
              <a:rPr lang="hu-HU" b="1" dirty="0" smtClean="0"/>
              <a:t> </a:t>
            </a:r>
            <a:r>
              <a:rPr lang="hu-HU" b="1" dirty="0"/>
              <a:t>= 12.4;</a:t>
            </a:r>
            <a:endParaRPr lang="hu-HU" b="1" dirty="0" smtClean="0"/>
          </a:p>
          <a:p>
            <a:pPr>
              <a:defRPr/>
            </a:pPr>
            <a:r>
              <a:rPr lang="hu-HU" b="1" dirty="0"/>
              <a:t> </a:t>
            </a:r>
            <a:r>
              <a:rPr lang="hu-HU" b="1" dirty="0" smtClean="0"/>
              <a:t> </a:t>
            </a:r>
            <a:r>
              <a:rPr lang="hu-HU" b="1" dirty="0" err="1" smtClean="0"/>
              <a:t>double</a:t>
            </a:r>
            <a:r>
              <a:rPr lang="hu-HU" b="1" dirty="0" smtClean="0"/>
              <a:t> </a:t>
            </a:r>
            <a:r>
              <a:rPr lang="hu-HU" b="1" dirty="0" err="1"/>
              <a:t>kerulet</a:t>
            </a:r>
            <a:r>
              <a:rPr lang="hu-HU" b="1" dirty="0"/>
              <a:t> =  </a:t>
            </a:r>
            <a:r>
              <a:rPr lang="hu-HU" b="1" smtClean="0"/>
              <a:t>Kor.Pi</a:t>
            </a:r>
            <a:r>
              <a:rPr lang="hu-HU" b="1" dirty="0" smtClean="0"/>
              <a:t> </a:t>
            </a:r>
            <a:r>
              <a:rPr lang="hu-HU" b="1" dirty="0"/>
              <a:t>* </a:t>
            </a:r>
            <a:r>
              <a:rPr lang="hu-HU" b="1" dirty="0" err="1"/>
              <a:t>kor.sugar</a:t>
            </a:r>
            <a:r>
              <a:rPr lang="hu-HU" b="1" dirty="0"/>
              <a:t> * </a:t>
            </a:r>
            <a:r>
              <a:rPr lang="hu-HU" b="1" dirty="0" err="1"/>
              <a:t>kor.sugar</a:t>
            </a:r>
            <a:r>
              <a:rPr lang="hu-HU" b="1" dirty="0"/>
              <a:t>;</a:t>
            </a:r>
            <a:endParaRPr lang="hu-H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Hasonlóképpen a mezőkhöz, </a:t>
            </a:r>
            <a:r>
              <a:rPr lang="hu-HU" dirty="0"/>
              <a:t>k</a:t>
            </a:r>
            <a:r>
              <a:rPr lang="hu-HU" dirty="0" smtClean="0"/>
              <a:t>étfajta lehet:</a:t>
            </a:r>
          </a:p>
          <a:p>
            <a:r>
              <a:rPr lang="hu-HU" b="1" u="sng" dirty="0" smtClean="0"/>
              <a:t>Példányszintű:</a:t>
            </a:r>
          </a:p>
          <a:p>
            <a:pPr lvl="1"/>
            <a:r>
              <a:rPr lang="hu-HU" dirty="0" smtClean="0"/>
              <a:t>meghívása csak példányon keresztül történhet</a:t>
            </a:r>
          </a:p>
          <a:p>
            <a:pPr lvl="1"/>
            <a:r>
              <a:rPr lang="hu-HU" dirty="0" smtClean="0"/>
              <a:t>hozzáfér az osztály példányszintű ÉS osztályszintű mezőihez</a:t>
            </a:r>
          </a:p>
          <a:p>
            <a:r>
              <a:rPr lang="hu-HU" b="1" u="sng" dirty="0" smtClean="0"/>
              <a:t>Osztályszintű:</a:t>
            </a:r>
          </a:p>
          <a:p>
            <a:pPr lvl="1"/>
            <a:r>
              <a:rPr lang="hu-HU" dirty="0" smtClean="0"/>
              <a:t>meghívása osztálynéven keresztül történik</a:t>
            </a:r>
          </a:p>
          <a:p>
            <a:pPr lvl="1"/>
            <a:r>
              <a:rPr lang="hu-HU" dirty="0" smtClean="0"/>
              <a:t>csak osztályszintű mezőkhöz fér hozzá, példányszintű mezőkhöz NEM</a:t>
            </a:r>
            <a:endParaRPr lang="hu-HU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1900808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static</a:t>
            </a:r>
            <a:r>
              <a:rPr lang="hu-HU" dirty="0" smtClean="0"/>
              <a:t> kulcsszóval: osztályszintű</a:t>
            </a:r>
          </a:p>
          <a:p>
            <a:pPr lvl="1"/>
            <a:r>
              <a:rPr lang="hu-HU" dirty="0" smtClean="0"/>
              <a:t>anélkül: példányszintű</a:t>
            </a:r>
          </a:p>
          <a:p>
            <a:r>
              <a:rPr lang="hu-HU" dirty="0" err="1" smtClean="0"/>
              <a:t>private</a:t>
            </a:r>
            <a:r>
              <a:rPr lang="hu-HU" dirty="0" smtClean="0"/>
              <a:t>/</a:t>
            </a:r>
            <a:r>
              <a:rPr lang="hu-HU" dirty="0" err="1" smtClean="0"/>
              <a:t>protected</a:t>
            </a:r>
            <a:r>
              <a:rPr lang="hu-HU" dirty="0" smtClean="0"/>
              <a:t>/</a:t>
            </a:r>
            <a:r>
              <a:rPr lang="hu-HU" dirty="0" err="1" smtClean="0"/>
              <a:t>public</a:t>
            </a:r>
            <a:r>
              <a:rPr lang="hu-HU" dirty="0" smtClean="0"/>
              <a:t> ugyanúgy használható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3648" y="3501008"/>
            <a:ext cx="6265862" cy="309505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>
                <a:latin typeface="Courier New" pitchFamily="49" charset="0"/>
              </a:rPr>
              <a:t>class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Termeszet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Evszak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AktEvszak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b="1" dirty="0" err="1">
                <a:latin typeface="Courier New" pitchFamily="49" charset="0"/>
              </a:rPr>
              <a:t>datum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datumNovel</a:t>
            </a:r>
            <a:r>
              <a:rPr lang="hu-HU" b="1" dirty="0"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 </a:t>
            </a:r>
            <a:r>
              <a:rPr lang="hu-HU" b="1" dirty="0" err="1">
                <a:latin typeface="Courier New" pitchFamily="49" charset="0"/>
              </a:rPr>
              <a:t>datum</a:t>
            </a:r>
            <a:r>
              <a:rPr lang="hu-HU" b="1" dirty="0">
                <a:latin typeface="Courier New" pitchFamily="49" charset="0"/>
              </a:rPr>
              <a:t> ++;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 </a:t>
            </a:r>
            <a:r>
              <a:rPr lang="hu-HU" b="1" dirty="0" err="1">
                <a:latin typeface="Courier New" pitchFamily="49" charset="0"/>
              </a:rPr>
              <a:t>if</a:t>
            </a:r>
            <a:r>
              <a:rPr lang="hu-HU" b="1" dirty="0">
                <a:latin typeface="Courier New" pitchFamily="49" charset="0"/>
              </a:rPr>
              <a:t> (</a:t>
            </a:r>
            <a:r>
              <a:rPr lang="hu-HU" b="1" dirty="0" err="1">
                <a:latin typeface="Courier New" pitchFamily="49" charset="0"/>
              </a:rPr>
              <a:t>datum</a:t>
            </a:r>
            <a:r>
              <a:rPr lang="hu-HU" b="1" dirty="0">
                <a:latin typeface="Courier New" pitchFamily="49" charset="0"/>
              </a:rPr>
              <a:t>==60) // március 1</a:t>
            </a:r>
          </a:p>
          <a:p>
            <a:pPr>
              <a:spcBef>
                <a:spcPct val="20000"/>
              </a:spcBef>
              <a:defRPr/>
            </a:pPr>
            <a:r>
              <a:rPr lang="hu-HU" dirty="0">
                <a:solidFill>
                  <a:srgbClr val="800000"/>
                </a:solidFill>
                <a:latin typeface="Arial Black" pitchFamily="34" charset="0"/>
              </a:rPr>
              <a:t>         </a:t>
            </a:r>
            <a:r>
              <a:rPr lang="hu-HU" dirty="0" smtClean="0">
                <a:solidFill>
                  <a:srgbClr val="800000"/>
                </a:solidFill>
                <a:latin typeface="Arial Black" pitchFamily="34" charset="0"/>
              </a:rPr>
              <a:t>  </a:t>
            </a:r>
            <a:r>
              <a:rPr lang="hu-HU" dirty="0" err="1" smtClean="0">
                <a:solidFill>
                  <a:srgbClr val="800000"/>
                </a:solidFill>
                <a:latin typeface="Arial Black" pitchFamily="34" charset="0"/>
              </a:rPr>
              <a:t>evszakValt</a:t>
            </a:r>
            <a:r>
              <a:rPr lang="hu-HU" dirty="0">
                <a:solidFill>
                  <a:srgbClr val="800000"/>
                </a:solidFill>
                <a:latin typeface="Arial Black" pitchFamily="34" charset="0"/>
              </a:rPr>
              <a:t>()</a:t>
            </a:r>
            <a:r>
              <a:rPr lang="hu-HU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8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metódusok</a:t>
            </a:r>
            <a:endParaRPr lang="hu-H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43608" y="1700808"/>
            <a:ext cx="7417767" cy="489525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enum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Evszak</a:t>
            </a:r>
            <a:r>
              <a:rPr lang="hu-HU" b="1" dirty="0" smtClean="0">
                <a:latin typeface="Courier New" pitchFamily="49" charset="0"/>
              </a:rPr>
              <a:t> = { tavasz, </a:t>
            </a:r>
            <a:r>
              <a:rPr lang="hu-HU" b="1" dirty="0" err="1" smtClean="0">
                <a:latin typeface="Courier New" pitchFamily="49" charset="0"/>
              </a:rPr>
              <a:t>nyar</a:t>
            </a:r>
            <a:r>
              <a:rPr lang="hu-HU" b="1" dirty="0" smtClean="0">
                <a:latin typeface="Courier New" pitchFamily="49" charset="0"/>
              </a:rPr>
              <a:t>, </a:t>
            </a:r>
            <a:r>
              <a:rPr lang="hu-HU" b="1" dirty="0" err="1" smtClean="0">
                <a:latin typeface="Courier New" pitchFamily="49" charset="0"/>
              </a:rPr>
              <a:t>osz</a:t>
            </a:r>
            <a:r>
              <a:rPr lang="hu-HU" b="1" dirty="0" smtClean="0">
                <a:latin typeface="Courier New" pitchFamily="49" charset="0"/>
              </a:rPr>
              <a:t>, tel };</a:t>
            </a:r>
          </a:p>
          <a:p>
            <a:pPr>
              <a:spcBef>
                <a:spcPct val="20000"/>
              </a:spcBef>
              <a:defRPr/>
            </a:pP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class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Termeszet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Evszak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AktEvszak</a:t>
            </a:r>
            <a:r>
              <a:rPr lang="hu-HU" b="1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</a:rPr>
              <a:t>public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EvszakValt</a:t>
            </a:r>
            <a:r>
              <a:rPr lang="hu-HU" b="1" dirty="0">
                <a:latin typeface="Courier New" pitchFamily="49" charset="0"/>
              </a:rPr>
              <a:t>()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</a:t>
            </a:r>
            <a:r>
              <a:rPr lang="hu-HU" b="1" dirty="0" err="1" smtClean="0">
                <a:latin typeface="Courier New" pitchFamily="49" charset="0"/>
              </a:rPr>
              <a:t>switch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AktEvszak</a:t>
            </a:r>
            <a:r>
              <a:rPr lang="hu-HU" b="1" dirty="0">
                <a:latin typeface="Courier New" pitchFamily="49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      </a:t>
            </a:r>
            <a:r>
              <a:rPr lang="hu-HU" b="1" dirty="0" err="1" smtClean="0">
                <a:latin typeface="Courier New" pitchFamily="49" charset="0"/>
              </a:rPr>
              <a:t>Evszak.nyar</a:t>
            </a:r>
            <a:r>
              <a:rPr lang="hu-HU" b="1" dirty="0" smtClean="0">
                <a:latin typeface="Courier New" pitchFamily="49" charset="0"/>
              </a:rPr>
              <a:t>: </a:t>
            </a:r>
            <a:r>
              <a:rPr lang="hu-HU" b="1" dirty="0" err="1">
                <a:latin typeface="Courier New" pitchFamily="49" charset="0"/>
              </a:rPr>
              <a:t>Evszak</a:t>
            </a:r>
            <a:r>
              <a:rPr lang="hu-HU" b="1" dirty="0">
                <a:latin typeface="Courier New" pitchFamily="49" charset="0"/>
              </a:rPr>
              <a:t> = </a:t>
            </a:r>
            <a:r>
              <a:rPr lang="hu-HU" b="1" dirty="0" err="1" smtClean="0">
                <a:latin typeface="Courier New" pitchFamily="49" charset="0"/>
              </a:rPr>
              <a:t>Evszak.osz</a:t>
            </a:r>
            <a:r>
              <a:rPr lang="hu-HU" b="1" dirty="0" smtClean="0">
                <a:latin typeface="Courier New" pitchFamily="49" charset="0"/>
              </a:rPr>
              <a:t>; </a:t>
            </a:r>
            <a:r>
              <a:rPr lang="hu-HU" b="1" dirty="0" err="1" smtClean="0">
                <a:latin typeface="Courier New" pitchFamily="49" charset="0"/>
              </a:rPr>
              <a:t>break</a:t>
            </a:r>
            <a:r>
              <a:rPr lang="hu-HU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   …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     </a:t>
            </a:r>
            <a:r>
              <a:rPr lang="hu-HU" b="1" dirty="0" err="1" smtClean="0">
                <a:latin typeface="Courier New" pitchFamily="49" charset="0"/>
              </a:rPr>
              <a:t>Evszak.tel</a:t>
            </a:r>
            <a:r>
              <a:rPr lang="hu-HU" b="1" dirty="0" smtClean="0">
                <a:latin typeface="Courier New" pitchFamily="49" charset="0"/>
              </a:rPr>
              <a:t>: </a:t>
            </a:r>
            <a:r>
              <a:rPr lang="hu-HU" b="1" dirty="0" err="1">
                <a:latin typeface="Courier New" pitchFamily="49" charset="0"/>
              </a:rPr>
              <a:t>Evszak</a:t>
            </a:r>
            <a:r>
              <a:rPr lang="hu-HU" b="1" dirty="0">
                <a:latin typeface="Courier New" pitchFamily="49" charset="0"/>
              </a:rPr>
              <a:t> = </a:t>
            </a:r>
            <a:r>
              <a:rPr lang="hu-HU" b="1" dirty="0" err="1" smtClean="0">
                <a:latin typeface="Courier New" pitchFamily="49" charset="0"/>
              </a:rPr>
              <a:t>Evszak.tavasz</a:t>
            </a:r>
            <a:r>
              <a:rPr lang="hu-HU" b="1" dirty="0" smtClean="0">
                <a:latin typeface="Courier New" pitchFamily="49" charset="0"/>
              </a:rPr>
              <a:t>; </a:t>
            </a:r>
            <a:r>
              <a:rPr lang="hu-HU" b="1" dirty="0" err="1" smtClean="0">
                <a:latin typeface="Courier New" pitchFamily="49" charset="0"/>
              </a:rPr>
              <a:t>break</a:t>
            </a:r>
            <a:r>
              <a:rPr lang="hu-HU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…</a:t>
            </a:r>
            <a:endParaRPr lang="hu-HU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Osztályszintű metódusok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199"/>
            <a:ext cx="8363272" cy="191136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Más osztályból az osztálynévvel hivatkozva hívható.</a:t>
            </a:r>
          </a:p>
          <a:p>
            <a:r>
              <a:rPr lang="hu-HU" dirty="0" smtClean="0"/>
              <a:t>Használtunk már ilyen metódusokat, pl. </a:t>
            </a:r>
            <a:r>
              <a:rPr lang="hu-HU" dirty="0" err="1" smtClean="0"/>
              <a:t>Console.WriteLine</a:t>
            </a:r>
            <a:r>
              <a:rPr lang="hu-HU" dirty="0" smtClean="0"/>
              <a:t>, </a:t>
            </a:r>
            <a:r>
              <a:rPr lang="hu-HU" dirty="0" err="1" smtClean="0"/>
              <a:t>int.Parse</a:t>
            </a:r>
            <a:r>
              <a:rPr lang="hu-HU" dirty="0" smtClean="0"/>
              <a:t>, </a:t>
            </a:r>
            <a:r>
              <a:rPr lang="hu-HU" dirty="0" err="1" smtClean="0"/>
              <a:t>Math.Sqrt</a:t>
            </a:r>
            <a:r>
              <a:rPr lang="hu-HU" dirty="0" smtClean="0"/>
              <a:t> stb.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59489" y="3861048"/>
            <a:ext cx="6265862" cy="28697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hu-HU" b="1" dirty="0" smtClean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err="1" smtClean="0">
                <a:latin typeface="Courier New" pitchFamily="49" charset="0"/>
              </a:rPr>
              <a:t>class</a:t>
            </a:r>
            <a:r>
              <a:rPr lang="hu-HU" b="1" dirty="0" smtClean="0">
                <a:latin typeface="Courier New" pitchFamily="49" charset="0"/>
              </a:rPr>
              <a:t> Program {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</a:rPr>
              <a:t>public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latin typeface="Courier New" pitchFamily="49" charset="0"/>
              </a:rPr>
              <a:t>void</a:t>
            </a:r>
            <a:r>
              <a:rPr lang="hu-HU" b="1" dirty="0">
                <a:latin typeface="Courier New" pitchFamily="49" charset="0"/>
              </a:rPr>
              <a:t> Main()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{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 </a:t>
            </a:r>
            <a:r>
              <a:rPr lang="hu-HU" b="1" dirty="0" err="1">
                <a:solidFill>
                  <a:srgbClr val="800000"/>
                </a:solidFill>
                <a:latin typeface="Courier New" pitchFamily="49" charset="0"/>
              </a:rPr>
              <a:t>Termeszet.EvszakValt</a:t>
            </a:r>
            <a:r>
              <a:rPr lang="hu-HU" b="1" dirty="0" smtClean="0">
                <a:latin typeface="Courier New" pitchFamily="49" charset="0"/>
              </a:rPr>
              <a:t>();</a:t>
            </a:r>
          </a:p>
          <a:p>
            <a:pPr>
              <a:spcBef>
                <a:spcPct val="20000"/>
              </a:spcBef>
              <a:defRPr/>
            </a:pP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smtClean="0">
                <a:latin typeface="Courier New" pitchFamily="49" charset="0"/>
              </a:rPr>
              <a:t>    </a:t>
            </a:r>
            <a:r>
              <a:rPr lang="hu-HU" b="1" dirty="0" err="1" smtClean="0">
                <a:solidFill>
                  <a:srgbClr val="800000"/>
                </a:solidFill>
                <a:latin typeface="Courier New" pitchFamily="49" charset="0"/>
              </a:rPr>
              <a:t>Console.WriteLine</a:t>
            </a:r>
            <a:r>
              <a:rPr lang="hu-HU" b="1" dirty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Termeszet.AktEvszak</a:t>
            </a:r>
            <a:r>
              <a:rPr lang="hu-HU" b="1" dirty="0" smtClean="0">
                <a:latin typeface="Courier New" pitchFamily="49" charset="0"/>
              </a:rPr>
              <a:t>);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  }</a:t>
            </a:r>
            <a:endParaRPr lang="hu-HU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2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453</Words>
  <Application>Microsoft Office PowerPoint</Application>
  <PresentationFormat>Diavetítés a képernyőre (4:3 oldalarány)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Magasszintű programozási nyelvek II.</vt:lpstr>
      <vt:lpstr>Mezők = adattagok</vt:lpstr>
      <vt:lpstr>Osztályszintű mezők</vt:lpstr>
      <vt:lpstr>Osztályszintű mezők</vt:lpstr>
      <vt:lpstr>Konstans mezők</vt:lpstr>
      <vt:lpstr>Metódusok</vt:lpstr>
      <vt:lpstr>Osztályszintű metódusok</vt:lpstr>
      <vt:lpstr>Osztályszintű metódusok</vt:lpstr>
      <vt:lpstr>Osztályszintű metódusok</vt:lpstr>
      <vt:lpstr>Osztályszintű metódusok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140</cp:revision>
  <dcterms:created xsi:type="dcterms:W3CDTF">2014-03-03T11:13:53Z</dcterms:created>
  <dcterms:modified xsi:type="dcterms:W3CDTF">2015-02-14T20:48:50Z</dcterms:modified>
</cp:coreProperties>
</file>