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Objects="1">
      <p:cViewPr>
        <p:scale>
          <a:sx n="70" d="100"/>
          <a:sy n="70" d="100"/>
        </p:scale>
        <p:origin x="-12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2015.02.14.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2015.02.14.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2015.02.14.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Magasszintű</a:t>
            </a:r>
            <a:r>
              <a:rPr lang="hu-HU" dirty="0" smtClean="0"/>
              <a:t> programozási nyelvek</a:t>
            </a:r>
            <a:r>
              <a:rPr lang="en-US" dirty="0" smtClean="0"/>
              <a:t> I</a:t>
            </a:r>
            <a:r>
              <a:rPr lang="hu-HU" dirty="0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Névterek</a:t>
            </a: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 smtClean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using</a:t>
            </a:r>
            <a:r>
              <a:rPr lang="hu-HU" dirty="0" smtClean="0"/>
              <a:t> alias létrehozása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7544" y="1341809"/>
            <a:ext cx="8137525" cy="2303215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System;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System.Timers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System.Threading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alap =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System.Windows.Forms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alap.Timer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t =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alap.Timer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695425" y="4005064"/>
            <a:ext cx="2156495" cy="52322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1" i="1" dirty="0" smtClean="0">
                <a:latin typeface="Arial" charset="0"/>
              </a:rPr>
              <a:t>alias (álnév) létrehozása </a:t>
            </a:r>
            <a:endParaRPr lang="hu-HU" altLang="hu-HU" sz="1400" b="1" i="1" dirty="0">
              <a:latin typeface="Arial" charset="0"/>
            </a:endParaRPr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H="1">
            <a:off x="1691680" y="2852936"/>
            <a:ext cx="1032528" cy="1152128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1405530" y="2780928"/>
            <a:ext cx="71819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45791" dir="337859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9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Névtér tartalma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Névtér tartalmazhat:</a:t>
            </a:r>
          </a:p>
          <a:p>
            <a:pPr lvl="1"/>
            <a:r>
              <a:rPr lang="hu-HU" dirty="0" smtClean="0"/>
              <a:t>osztályok</a:t>
            </a:r>
          </a:p>
          <a:p>
            <a:pPr lvl="1"/>
            <a:r>
              <a:rPr lang="hu-HU" dirty="0" err="1" smtClean="0"/>
              <a:t>enum-ok</a:t>
            </a:r>
            <a:endParaRPr lang="hu-HU" dirty="0" smtClean="0"/>
          </a:p>
          <a:p>
            <a:pPr lvl="1"/>
            <a:r>
              <a:rPr lang="hu-HU" dirty="0" err="1" smtClean="0"/>
              <a:t>interface-ek</a:t>
            </a:r>
            <a:r>
              <a:rPr lang="hu-HU" dirty="0" smtClean="0"/>
              <a:t> </a:t>
            </a:r>
            <a:r>
              <a:rPr lang="hu-HU" sz="2000" dirty="0" smtClean="0"/>
              <a:t>(</a:t>
            </a:r>
            <a:r>
              <a:rPr lang="hu-HU" sz="2000" i="1" dirty="0" smtClean="0"/>
              <a:t>később tanuljuk</a:t>
            </a:r>
            <a:r>
              <a:rPr lang="hu-HU" sz="2000" dirty="0" smtClean="0"/>
              <a:t>)</a:t>
            </a:r>
            <a:endParaRPr lang="hu-HU" dirty="0"/>
          </a:p>
          <a:p>
            <a:pPr lvl="1"/>
            <a:r>
              <a:rPr lang="hu-HU" dirty="0" err="1" smtClean="0"/>
              <a:t>delegate-ek</a:t>
            </a:r>
            <a:r>
              <a:rPr lang="hu-HU" dirty="0" smtClean="0"/>
              <a:t> </a:t>
            </a:r>
            <a:r>
              <a:rPr lang="hu-HU" sz="2000" dirty="0"/>
              <a:t>(</a:t>
            </a:r>
            <a:r>
              <a:rPr lang="hu-HU" sz="2000" i="1" dirty="0"/>
              <a:t>később tanuljuk</a:t>
            </a:r>
            <a:r>
              <a:rPr lang="hu-HU" sz="2000" dirty="0" smtClean="0"/>
              <a:t>)</a:t>
            </a:r>
          </a:p>
          <a:p>
            <a:r>
              <a:rPr lang="hu-HU" dirty="0" smtClean="0"/>
              <a:t>Névtér </a:t>
            </a:r>
            <a:r>
              <a:rPr lang="hu-HU" u="sng" dirty="0" smtClean="0"/>
              <a:t>nem</a:t>
            </a:r>
            <a:r>
              <a:rPr lang="hu-HU" dirty="0" smtClean="0"/>
              <a:t> tartalmazhat direkt módon:</a:t>
            </a:r>
            <a:endParaRPr lang="hu-HU" sz="2800" dirty="0" smtClean="0"/>
          </a:p>
          <a:p>
            <a:pPr lvl="1"/>
            <a:r>
              <a:rPr lang="hu-HU" dirty="0" smtClean="0"/>
              <a:t>metódusok</a:t>
            </a:r>
          </a:p>
          <a:p>
            <a:pPr lvl="1"/>
            <a:r>
              <a:rPr lang="hu-HU" dirty="0" smtClean="0"/>
              <a:t>változók, konstansok</a:t>
            </a:r>
          </a:p>
        </p:txBody>
      </p:sp>
    </p:spTree>
    <p:extLst>
      <p:ext uri="{BB962C8B-B14F-4D97-AF65-F5344CB8AC3E}">
        <p14:creationId xmlns:p14="http://schemas.microsoft.com/office/powerpoint/2010/main" val="22818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Globális 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512168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Minden osztályt </a:t>
            </a:r>
            <a:r>
              <a:rPr lang="hu-HU" b="1" dirty="0" smtClean="0"/>
              <a:t>illik</a:t>
            </a:r>
            <a:r>
              <a:rPr lang="hu-HU" dirty="0" smtClean="0"/>
              <a:t> névtérbe helyezni.</a:t>
            </a:r>
          </a:p>
          <a:p>
            <a:r>
              <a:rPr lang="hu-HU" dirty="0" smtClean="0"/>
              <a:t>Ha nem helyezzük, akkor a globális névtérbe fog tartozni.</a:t>
            </a:r>
            <a:endParaRPr lang="hu-H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9378" y="1267370"/>
            <a:ext cx="7993062" cy="374580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 System;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namespace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sajat</a:t>
            </a:r>
            <a:endParaRPr kumimoji="0" lang="hu-HU" altLang="hu-HU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urier New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class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 Program</a:t>
            </a:r>
            <a:endParaRPr kumimoji="0" lang="hu-HU" altLang="hu-HU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urier New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 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  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public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static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void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 Main()</a:t>
            </a:r>
            <a:endParaRPr kumimoji="0" lang="hu-HU" altLang="hu-HU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   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    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Console.WriteLine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(”Helló világ!”);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   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 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31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Globális névtér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512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 smtClean="0"/>
              <a:t>Ne csináljunk ilyet, </a:t>
            </a:r>
            <a:r>
              <a:rPr lang="hu-HU" dirty="0"/>
              <a:t>mert </a:t>
            </a:r>
            <a:r>
              <a:rPr lang="hu-HU" dirty="0" smtClean="0"/>
              <a:t>nem lesz lehetőségünk </a:t>
            </a:r>
            <a:r>
              <a:rPr lang="hu-HU" dirty="0"/>
              <a:t>minősített név használatával</a:t>
            </a:r>
            <a:r>
              <a:rPr lang="hu-HU" dirty="0" smtClean="0"/>
              <a:t> osztálynév-ütközést feloldani!</a:t>
            </a:r>
            <a:endParaRPr lang="hu-HU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9552" y="1267370"/>
            <a:ext cx="7993062" cy="316974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 err="1">
                <a:solidFill>
                  <a:srgbClr val="000000"/>
                </a:solidFill>
                <a:latin typeface="Courier New" pitchFamily="49" charset="0"/>
              </a:rPr>
              <a:t>using</a:t>
            </a:r>
            <a:r>
              <a:rPr lang="hu-HU" altLang="hu-HU" b="1" dirty="0">
                <a:solidFill>
                  <a:srgbClr val="000000"/>
                </a:solidFill>
                <a:latin typeface="Courier New" pitchFamily="49" charset="0"/>
              </a:rPr>
              <a:t> System;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endParaRPr lang="hu-HU" altLang="hu-HU" b="1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 err="1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smtClean="0">
                <a:solidFill>
                  <a:srgbClr val="000000"/>
                </a:solidFill>
                <a:latin typeface="Courier New" pitchFamily="49" charset="0"/>
              </a:rPr>
              <a:t>Program</a:t>
            </a:r>
            <a:endParaRPr lang="hu-HU" altLang="hu-HU" b="1" dirty="0">
              <a:solidFill>
                <a:srgbClr val="CC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hu-HU" altLang="hu-HU" b="1" dirty="0" err="1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dirty="0" err="1">
                <a:solidFill>
                  <a:srgbClr val="000000"/>
                </a:solidFill>
                <a:latin typeface="Courier New" pitchFamily="49" charset="0"/>
              </a:rPr>
              <a:t>static</a:t>
            </a:r>
            <a:r>
              <a:rPr lang="hu-HU" altLang="hu-HU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dirty="0" err="1">
                <a:solidFill>
                  <a:srgbClr val="000000"/>
                </a:solidFill>
                <a:latin typeface="Courier New" pitchFamily="49" charset="0"/>
              </a:rPr>
              <a:t>void</a:t>
            </a:r>
            <a:r>
              <a:rPr lang="hu-HU" altLang="hu-HU" b="1" dirty="0">
                <a:solidFill>
                  <a:srgbClr val="000000"/>
                </a:solidFill>
                <a:latin typeface="Courier New" pitchFamily="49" charset="0"/>
              </a:rPr>
              <a:t> Main()</a:t>
            </a:r>
            <a:endParaRPr lang="hu-HU" altLang="hu-HU" b="1" dirty="0">
              <a:solidFill>
                <a:srgbClr val="333399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>
                <a:solidFill>
                  <a:srgbClr val="000000"/>
                </a:solidFill>
                <a:latin typeface="Courier New" pitchFamily="49" charset="0"/>
              </a:rPr>
              <a:t>   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hu-HU" altLang="hu-HU" b="1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hu-HU" altLang="hu-HU" b="1" dirty="0">
                <a:solidFill>
                  <a:srgbClr val="000000"/>
                </a:solidFill>
                <a:latin typeface="Courier New" pitchFamily="49" charset="0"/>
              </a:rPr>
              <a:t>(”Helló világ!”);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Névterek használatának oka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nagy projektben rengeteg osztályt használunk</a:t>
            </a:r>
          </a:p>
          <a:p>
            <a:r>
              <a:rPr lang="hu-HU" dirty="0" smtClean="0"/>
              <a:t>A .NET osztálykönyvtára (BCL=</a:t>
            </a:r>
            <a:r>
              <a:rPr lang="hu-HU" dirty="0" err="1" smtClean="0"/>
              <a:t>Base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Library</a:t>
            </a:r>
            <a:r>
              <a:rPr lang="hu-HU" dirty="0" smtClean="0"/>
              <a:t>) is több mint 10 000 osztály tartalmaz</a:t>
            </a:r>
          </a:p>
          <a:p>
            <a:r>
              <a:rPr lang="hu-HU" dirty="0" smtClean="0"/>
              <a:t>Az osztályneveknek mégis </a:t>
            </a:r>
            <a:r>
              <a:rPr lang="hu-HU" b="1" dirty="0" smtClean="0"/>
              <a:t>egyedieknek</a:t>
            </a:r>
            <a:r>
              <a:rPr lang="hu-HU" dirty="0" smtClean="0"/>
              <a:t> kell lenniük!</a:t>
            </a:r>
          </a:p>
          <a:p>
            <a:r>
              <a:rPr lang="hu-HU" u="sng" dirty="0" smtClean="0"/>
              <a:t>Megoldás:</a:t>
            </a:r>
            <a:r>
              <a:rPr lang="hu-HU" dirty="0" smtClean="0"/>
              <a:t> csoportosítás használata + </a:t>
            </a:r>
            <a:r>
              <a:rPr lang="hu-HU" b="1" dirty="0" smtClean="0"/>
              <a:t>többszintű</a:t>
            </a:r>
            <a:r>
              <a:rPr lang="hu-HU" dirty="0" smtClean="0"/>
              <a:t> osztálynév használata</a:t>
            </a:r>
          </a:p>
        </p:txBody>
      </p:sp>
    </p:spTree>
    <p:extLst>
      <p:ext uri="{BB962C8B-B14F-4D97-AF65-F5344CB8AC3E}">
        <p14:creationId xmlns:p14="http://schemas.microsoft.com/office/powerpoint/2010/main" val="38865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Névtér = </a:t>
            </a:r>
            <a:r>
              <a:rPr lang="hu-HU" dirty="0" err="1" smtClean="0"/>
              <a:t>namespace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Az osztály neve itt ‘</a:t>
            </a:r>
            <a:r>
              <a:rPr lang="hu-HU" dirty="0" err="1"/>
              <a:t>WebBrowser</a:t>
            </a:r>
            <a:r>
              <a:rPr lang="hu-HU" dirty="0" smtClean="0"/>
              <a:t>’, de </a:t>
            </a:r>
            <a:r>
              <a:rPr lang="hu-HU" dirty="0"/>
              <a:t>a teljes (minősített neve</a:t>
            </a:r>
            <a:r>
              <a:rPr lang="hu-HU" dirty="0" smtClean="0"/>
              <a:t>) </a:t>
            </a:r>
            <a:r>
              <a:rPr lang="hu-HU" b="1" dirty="0" err="1" smtClean="0"/>
              <a:t>NetWorking.WebBrowser</a:t>
            </a:r>
            <a:endParaRPr lang="hu-HU" b="1" dirty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11386" y="1356697"/>
            <a:ext cx="7993062" cy="243234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namespace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</a:rPr>
              <a:t>Networking</a:t>
            </a:r>
            <a:endParaRPr kumimoji="0" lang="hu-HU" altLang="hu-HU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class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itchFamily="49" charset="0"/>
              </a:rPr>
              <a:t>WebBrowser</a:t>
            </a:r>
            <a:endParaRPr kumimoji="0" lang="hu-HU" altLang="hu-HU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  …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11560" y="5805065"/>
            <a:ext cx="7993062" cy="576263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Networking.WebBrowser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Networking.WebBrowser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76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BCL névterek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2776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Library</a:t>
            </a:r>
            <a:r>
              <a:rPr lang="hu-HU" dirty="0"/>
              <a:t> </a:t>
            </a:r>
            <a:r>
              <a:rPr lang="hu-HU" dirty="0" smtClean="0"/>
              <a:t>több </a:t>
            </a:r>
            <a:r>
              <a:rPr lang="hu-HU" dirty="0"/>
              <a:t>ezer </a:t>
            </a:r>
            <a:r>
              <a:rPr lang="hu-HU" dirty="0" smtClean="0"/>
              <a:t>osztályt tartalmaz. A </a:t>
            </a:r>
            <a:r>
              <a:rPr lang="hu-HU" dirty="0" err="1" smtClean="0"/>
              <a:t>namespace-k</a:t>
            </a:r>
            <a:r>
              <a:rPr lang="hu-HU" dirty="0" smtClean="0"/>
              <a:t> </a:t>
            </a:r>
            <a:r>
              <a:rPr lang="hu-HU" dirty="0"/>
              <a:t>csoportosítják témakör szerint az </a:t>
            </a:r>
            <a:r>
              <a:rPr lang="hu-HU" dirty="0" smtClean="0"/>
              <a:t>osztályokat.</a:t>
            </a:r>
            <a:endParaRPr lang="hu-HU" dirty="0"/>
          </a:p>
          <a:p>
            <a:endParaRPr lang="hu-HU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39377" y="3240360"/>
            <a:ext cx="7993063" cy="3573016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 Black" pitchFamily="34" charset="0"/>
              </a:rPr>
              <a:t>System.Collections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: összetett adatszerkezetek (tömbök, listák, verem, sor, …)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dirty="0" err="1">
                <a:solidFill>
                  <a:srgbClr val="333399"/>
                </a:solidFill>
                <a:latin typeface="Arial Black" pitchFamily="34" charset="0"/>
              </a:rPr>
              <a:t>System.Data</a:t>
            </a:r>
            <a:r>
              <a:rPr lang="hu-HU" altLang="hu-HU" b="1" dirty="0">
                <a:solidFill>
                  <a:srgbClr val="000000"/>
                </a:solidFill>
                <a:latin typeface="Arial" charset="0"/>
              </a:rPr>
              <a:t>: adatbázisok </a:t>
            </a:r>
            <a:r>
              <a:rPr lang="hu-HU" altLang="hu-HU" b="1" dirty="0" smtClean="0">
                <a:solidFill>
                  <a:srgbClr val="000000"/>
                </a:solidFill>
                <a:latin typeface="Arial" charset="0"/>
              </a:rPr>
              <a:t>elérése</a:t>
            </a:r>
            <a:endParaRPr kumimoji="0" lang="hu-HU" altLang="hu-HU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 Black" pitchFamily="34" charset="0"/>
              </a:rPr>
              <a:t>System.Drawing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: rajzoláshoz szükséges osztályok (ecset,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toll, képformátumok, festővászon, …)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 Black" pitchFamily="34" charset="0"/>
              </a:rPr>
              <a:t>System.IO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: alkönyvtárak, állományok kezelése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b="1" kern="0" dirty="0" err="1" smtClean="0">
                <a:solidFill>
                  <a:srgbClr val="333399"/>
                </a:solidFill>
                <a:latin typeface="Arial Black" pitchFamily="34" charset="0"/>
              </a:rPr>
              <a:t>System.Speech</a:t>
            </a:r>
            <a:r>
              <a:rPr lang="hu-HU" altLang="hu-HU" b="1" kern="0" dirty="0" smtClean="0">
                <a:solidFill>
                  <a:srgbClr val="000000"/>
                </a:solidFill>
                <a:latin typeface="Arial" charset="0"/>
              </a:rPr>
              <a:t>: beszédfelismerés</a:t>
            </a:r>
            <a:endParaRPr kumimoji="0" lang="hu-HU" altLang="hu-HU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 Black" pitchFamily="34" charset="0"/>
              </a:rPr>
              <a:t>System.Threading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: többszálú programok írása, kritikus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szakaszok kezelése,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lock-olás</a:t>
            </a:r>
            <a:endParaRPr kumimoji="0" lang="hu-HU" altLang="hu-HU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 Black" pitchFamily="34" charset="0"/>
              </a:rPr>
              <a:t>System.Web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: web alapú kommunikációk kezelése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3121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Névterek egymásba ágyazása</a:t>
            </a:r>
            <a:endParaRPr lang="hu-H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9552" y="1268834"/>
            <a:ext cx="7993062" cy="345631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namespace </a:t>
            </a: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</a:rPr>
              <a:t>System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namespace </a:t>
            </a: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</a:rPr>
              <a:t>Threading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class </a:t>
            </a: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itchFamily="49" charset="0"/>
              </a:rPr>
              <a:t>Thread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  ...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47451" y="5084538"/>
            <a:ext cx="5040312" cy="720725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System.Threading.Thread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t = …;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827088" y="5660800"/>
            <a:ext cx="237676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>
            <a:outerShdw dist="45791" dir="337859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hu-H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455715" y="5660800"/>
            <a:ext cx="75624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45791" dir="337859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hu-HU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971600" y="6486351"/>
            <a:ext cx="1512887" cy="307777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1" i="1" dirty="0">
                <a:latin typeface="Arial" charset="0"/>
              </a:rPr>
              <a:t>Névtér neve </a:t>
            </a: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1835200" y="5765626"/>
            <a:ext cx="73025" cy="650875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987824" y="6486351"/>
            <a:ext cx="1512887" cy="307777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1" i="1">
                <a:latin typeface="Arial" charset="0"/>
              </a:rPr>
              <a:t>Osztály neve </a:t>
            </a:r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3851424" y="5806901"/>
            <a:ext cx="73025" cy="609600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24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/>
          <p:cNvGrpSpPr/>
          <p:nvPr/>
        </p:nvGrpSpPr>
        <p:grpSpPr>
          <a:xfrm>
            <a:off x="539552" y="4885047"/>
            <a:ext cx="4608511" cy="1368425"/>
            <a:chOff x="539552" y="4885047"/>
            <a:chExt cx="4608511" cy="1368425"/>
          </a:xfrm>
        </p:grpSpPr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539552" y="4885047"/>
              <a:ext cx="4608511" cy="1368425"/>
            </a:xfrm>
            <a:prstGeom prst="rect">
              <a:avLst/>
            </a:prstGeom>
            <a:gradFill rotWithShape="1">
              <a:gsLst>
                <a:gs pos="0">
                  <a:srgbClr val="DAD192"/>
                </a:gs>
                <a:gs pos="100000">
                  <a:srgbClr val="C8C543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using</a:t>
              </a: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hu-HU" altLang="hu-HU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System.Threading</a:t>
              </a: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Thread</a:t>
              </a: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t = </a:t>
              </a:r>
              <a:r>
                <a:rPr kumimoji="0" lang="hu-HU" altLang="hu-HU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hu-HU" altLang="hu-HU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Thread</a:t>
              </a: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(…);</a:t>
              </a: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1558307" y="5373216"/>
              <a:ext cx="2437629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hu-HU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646712" y="6121961"/>
              <a:ext cx="936625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hu-HU"/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using</a:t>
            </a:r>
            <a:r>
              <a:rPr lang="hu-HU" dirty="0" smtClean="0"/>
              <a:t> használata</a:t>
            </a:r>
            <a:endParaRPr lang="hu-H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9552" y="1268834"/>
            <a:ext cx="7993062" cy="345631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namespace </a:t>
            </a: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</a:rPr>
              <a:t>System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namespace </a:t>
            </a: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</a:rPr>
              <a:t>Threading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class </a:t>
            </a: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itchFamily="49" charset="0"/>
              </a:rPr>
              <a:t>Thread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  ...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56176" y="5291335"/>
            <a:ext cx="1512887" cy="307777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1" i="1" dirty="0">
                <a:latin typeface="Arial" charset="0"/>
              </a:rPr>
              <a:t>Névtér neve </a:t>
            </a: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flipH="1">
            <a:off x="4094233" y="5373216"/>
            <a:ext cx="1989935" cy="88673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835696" y="6462720"/>
            <a:ext cx="1512887" cy="307777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1" i="1" dirty="0">
                <a:latin typeface="Arial" charset="0"/>
              </a:rPr>
              <a:t>Osztály neve </a:t>
            </a:r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 flipH="1">
            <a:off x="1115022" y="6248400"/>
            <a:ext cx="648665" cy="368208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72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using</a:t>
            </a:r>
            <a:r>
              <a:rPr lang="hu-HU" dirty="0" smtClean="0"/>
              <a:t> használata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osztályokra elvileg minősített (teljes) névvel kellene hivatkozni.</a:t>
            </a:r>
          </a:p>
          <a:p>
            <a:r>
              <a:rPr lang="hu-HU" dirty="0"/>
              <a:t>L</a:t>
            </a:r>
            <a:r>
              <a:rPr lang="hu-HU" dirty="0" smtClean="0"/>
              <a:t>eggyakrabban használt névtereket deklarálhatjuk </a:t>
            </a:r>
            <a:r>
              <a:rPr lang="hu-HU" b="1" dirty="0" err="1" smtClean="0"/>
              <a:t>using</a:t>
            </a:r>
            <a:r>
              <a:rPr lang="hu-HU" dirty="0" smtClean="0"/>
              <a:t> kulcsszóval a programunk elején.</a:t>
            </a:r>
          </a:p>
          <a:p>
            <a:r>
              <a:rPr lang="hu-HU" dirty="0" smtClean="0"/>
              <a:t>Akár több </a:t>
            </a:r>
            <a:r>
              <a:rPr lang="hu-HU" dirty="0" err="1" smtClean="0"/>
              <a:t>using-ot</a:t>
            </a:r>
            <a:r>
              <a:rPr lang="hu-HU" dirty="0" smtClean="0"/>
              <a:t> is megadhatunk.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422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using</a:t>
            </a:r>
            <a:r>
              <a:rPr lang="hu-HU" dirty="0" smtClean="0"/>
              <a:t> használata</a:t>
            </a:r>
            <a:endParaRPr lang="hu-HU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67544" y="5330825"/>
            <a:ext cx="5040313" cy="121285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System.FileStream</a:t>
            </a:r>
            <a:r>
              <a:rPr kumimoji="0" lang="hu-HU" altLang="hu-HU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?		NEM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System.Threading.FileStream</a:t>
            </a:r>
            <a:r>
              <a:rPr kumimoji="0" lang="hu-HU" altLang="hu-HU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?	NEM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System.Collection.FileStream</a:t>
            </a:r>
            <a:r>
              <a:rPr kumimoji="0" lang="hu-HU" altLang="hu-HU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?	NEM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System.IO.FileStream</a:t>
            </a:r>
            <a:r>
              <a:rPr kumimoji="0" lang="hu-HU" altLang="hu-HU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? 		</a:t>
            </a:r>
            <a:r>
              <a:rPr kumimoji="0" lang="hu-HU" altLang="hu-HU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IGEN</a:t>
            </a:r>
          </a:p>
        </p:txBody>
      </p:sp>
      <p:grpSp>
        <p:nvGrpSpPr>
          <p:cNvPr id="10" name="Csoportba foglalás 9"/>
          <p:cNvGrpSpPr/>
          <p:nvPr/>
        </p:nvGrpSpPr>
        <p:grpSpPr>
          <a:xfrm>
            <a:off x="467544" y="1340768"/>
            <a:ext cx="8137525" cy="3023865"/>
            <a:chOff x="467544" y="1340768"/>
            <a:chExt cx="8137525" cy="3023865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67544" y="1340768"/>
              <a:ext cx="8137525" cy="3023865"/>
            </a:xfrm>
            <a:prstGeom prst="rect">
              <a:avLst/>
            </a:prstGeom>
            <a:gradFill rotWithShape="1">
              <a:gsLst>
                <a:gs pos="0">
                  <a:srgbClr val="DAD192"/>
                </a:gs>
                <a:gs pos="100000">
                  <a:srgbClr val="C8C543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using</a:t>
              </a: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System;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using</a:t>
              </a: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hu-HU" altLang="hu-HU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System.Threading</a:t>
              </a: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using</a:t>
              </a: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hu-HU" altLang="hu-HU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System.Collection</a:t>
              </a: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using</a:t>
              </a: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hu-HU" altLang="hu-HU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System.IO</a:t>
              </a: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using</a:t>
              </a: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hu-HU" altLang="hu-HU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System.Environment</a:t>
              </a: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altLang="hu-HU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FileStream</a:t>
              </a: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f = </a:t>
              </a:r>
              <a:r>
                <a:rPr kumimoji="0" lang="hu-HU" altLang="hu-HU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hu-HU" altLang="hu-HU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FileStream</a:t>
              </a: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(”C:\\</a:t>
              </a:r>
              <a:r>
                <a:rPr kumimoji="0" lang="hu-HU" altLang="hu-HU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hello.txt</a:t>
              </a:r>
              <a:r>
                <a:rPr kumimoji="0" lang="hu-HU" altLang="hu-HU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”);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615324" y="4149080"/>
              <a:ext cx="143639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hu-HU"/>
            </a:p>
          </p:txBody>
        </p:sp>
      </p:grpSp>
      <p:sp>
        <p:nvSpPr>
          <p:cNvPr id="12" name="Freeform 12"/>
          <p:cNvSpPr>
            <a:spLocks/>
          </p:cNvSpPr>
          <p:nvPr/>
        </p:nvSpPr>
        <p:spPr bwMode="auto">
          <a:xfrm>
            <a:off x="1187624" y="4260258"/>
            <a:ext cx="90416" cy="1040950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36925" y="4293096"/>
            <a:ext cx="5040313" cy="121285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System.Timer</a:t>
            </a:r>
            <a:r>
              <a:rPr kumimoji="0" lang="hu-HU" altLang="hu-HU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?			NEM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System.Timers.Timer</a:t>
            </a:r>
            <a:r>
              <a:rPr kumimoji="0" lang="hu-HU" altLang="hu-HU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?		</a:t>
            </a:r>
            <a:r>
              <a:rPr kumimoji="0" lang="hu-HU" altLang="hu-HU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IGEN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System.Threading.Timer</a:t>
            </a:r>
            <a:r>
              <a:rPr kumimoji="0" lang="hu-HU" altLang="hu-HU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?		</a:t>
            </a:r>
            <a:r>
              <a:rPr kumimoji="0" lang="hu-HU" altLang="hu-HU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IGEN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System.Windows.Forms.Timer</a:t>
            </a:r>
            <a:r>
              <a:rPr kumimoji="0" lang="hu-HU" altLang="hu-HU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?	</a:t>
            </a:r>
            <a:r>
              <a:rPr kumimoji="0" lang="hu-HU" altLang="hu-HU" sz="1800" b="1" i="1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IGEN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67544" y="1341809"/>
            <a:ext cx="8137525" cy="2303215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System;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System.Timers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System.Threading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System.Windows.Forms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t =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539978" y="3501008"/>
            <a:ext cx="71819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45791" dir="337859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using</a:t>
            </a:r>
            <a:r>
              <a:rPr lang="hu-HU" dirty="0" smtClean="0"/>
              <a:t> használata</a:t>
            </a:r>
            <a:endParaRPr lang="hu-HU" dirty="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827584" y="3645024"/>
            <a:ext cx="90416" cy="648072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u-HU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18" name="Tartalom helye 2"/>
          <p:cNvSpPr>
            <a:spLocks noGrp="1"/>
          </p:cNvSpPr>
          <p:nvPr>
            <p:ph idx="1"/>
          </p:nvPr>
        </p:nvSpPr>
        <p:spPr>
          <a:xfrm>
            <a:off x="457200" y="5661248"/>
            <a:ext cx="8229600" cy="604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Osztálynévnek </a:t>
            </a:r>
            <a:r>
              <a:rPr lang="hu-HU" b="1" dirty="0" smtClean="0"/>
              <a:t>egyértelműnek</a:t>
            </a:r>
            <a:r>
              <a:rPr lang="hu-HU" dirty="0" smtClean="0"/>
              <a:t> kell lennie!</a:t>
            </a:r>
            <a:endParaRPr lang="hu-HU" dirty="0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467544" y="6383163"/>
            <a:ext cx="8137525" cy="430213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System.Timers.Timer t = new System.Timers.Timer();</a:t>
            </a:r>
          </a:p>
        </p:txBody>
      </p:sp>
    </p:spTree>
    <p:extLst>
      <p:ext uri="{BB962C8B-B14F-4D97-AF65-F5344CB8AC3E}">
        <p14:creationId xmlns:p14="http://schemas.microsoft.com/office/powerpoint/2010/main" val="24331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</TotalTime>
  <Words>471</Words>
  <Application>Microsoft Office PowerPoint</Application>
  <PresentationFormat>Diavetítés a képernyőre (4:3 oldalarány)</PresentationFormat>
  <Paragraphs>131</Paragraphs>
  <Slides>13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Office-téma</vt:lpstr>
      <vt:lpstr>Magasszintű programozási nyelvek II.</vt:lpstr>
      <vt:lpstr>Névterek használatának oka</vt:lpstr>
      <vt:lpstr>Névtér = namespace</vt:lpstr>
      <vt:lpstr>BCL névterek</vt:lpstr>
      <vt:lpstr>Névterek egymásba ágyazása</vt:lpstr>
      <vt:lpstr>using használata</vt:lpstr>
      <vt:lpstr>using használata</vt:lpstr>
      <vt:lpstr>using használata</vt:lpstr>
      <vt:lpstr>using használata</vt:lpstr>
      <vt:lpstr>using alias létrehozása</vt:lpstr>
      <vt:lpstr>Névtér tartalma</vt:lpstr>
      <vt:lpstr>Globális névtér</vt:lpstr>
      <vt:lpstr>Globális névtér</vt:lpstr>
    </vt:vector>
  </TitlesOfParts>
  <Company>novak.adam@gmail.com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</cp:lastModifiedBy>
  <cp:revision>149</cp:revision>
  <dcterms:created xsi:type="dcterms:W3CDTF">2014-03-03T11:13:53Z</dcterms:created>
  <dcterms:modified xsi:type="dcterms:W3CDTF">2015-02-14T20:49:29Z</dcterms:modified>
</cp:coreProperties>
</file>