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67" r:id="rId4"/>
    <p:sldId id="272" r:id="rId5"/>
    <p:sldId id="28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7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2015.03.02.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2015.03.02.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2015.03.02.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Öröklődés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Mezők öröklése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Private</a:t>
            </a:r>
            <a:r>
              <a:rPr lang="hu-HU" dirty="0" smtClean="0"/>
              <a:t> mezőt eleve nem látja a gyerekosztály. </a:t>
            </a:r>
            <a:r>
              <a:rPr lang="hu-HU" u="sng" dirty="0" smtClean="0"/>
              <a:t>Ezért:</a:t>
            </a:r>
            <a:r>
              <a:rPr lang="hu-HU" dirty="0" smtClean="0"/>
              <a:t> bevezethetünk ugyanolyan nevű mezőt.</a:t>
            </a:r>
          </a:p>
          <a:p>
            <a:endParaRPr lang="hu-HU" b="1" dirty="0" smtClean="0"/>
          </a:p>
          <a:p>
            <a:r>
              <a:rPr lang="hu-HU" b="1" dirty="0" err="1" smtClean="0"/>
              <a:t>Protected</a:t>
            </a:r>
            <a:r>
              <a:rPr lang="hu-HU" b="1" dirty="0" smtClean="0"/>
              <a:t>/</a:t>
            </a:r>
            <a:r>
              <a:rPr lang="hu-HU" b="1" dirty="0" err="1" smtClean="0"/>
              <a:t>public</a:t>
            </a:r>
            <a:r>
              <a:rPr lang="hu-HU" dirty="0" smtClean="0"/>
              <a:t> mezőt viszont látja.</a:t>
            </a:r>
            <a:br>
              <a:rPr lang="hu-HU" dirty="0" smtClean="0"/>
            </a:br>
            <a:r>
              <a:rPr lang="hu-HU" u="sng" dirty="0" smtClean="0"/>
              <a:t>Ezért:</a:t>
            </a:r>
            <a:r>
              <a:rPr lang="hu-HU" dirty="0"/>
              <a:t> </a:t>
            </a:r>
            <a:r>
              <a:rPr lang="hu-HU" dirty="0" smtClean="0"/>
              <a:t>ugyanolyan nevű mező bevezetésénél használni kell a </a:t>
            </a:r>
            <a:r>
              <a:rPr lang="hu-HU" b="1" dirty="0" err="1" smtClean="0"/>
              <a:t>new</a:t>
            </a:r>
            <a:r>
              <a:rPr lang="hu-HU" dirty="0" smtClean="0"/>
              <a:t> kulcsszót!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new-val</a:t>
            </a:r>
            <a:r>
              <a:rPr lang="hu-HU" dirty="0" smtClean="0"/>
              <a:t> jelzi a programozó a fordítónak, hogy „tudja mit csinál”.</a:t>
            </a:r>
          </a:p>
        </p:txBody>
      </p:sp>
    </p:spTree>
    <p:extLst>
      <p:ext uri="{BB962C8B-B14F-4D97-AF65-F5344CB8AC3E}">
        <p14:creationId xmlns:p14="http://schemas.microsoft.com/office/powerpoint/2010/main" val="270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new</a:t>
            </a:r>
            <a:r>
              <a:rPr lang="hu-HU" dirty="0" smtClean="0"/>
              <a:t> = korai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Ősosztály metódusai az ősosztály mezőit használják akkor is, ha gyerekosztályban felüldefiniáltuk a mezőt.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645024"/>
            <a:ext cx="3682752" cy="23042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1;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novel()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</a:rPr>
              <a:t>x + 1;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}</a:t>
            </a: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}</a:t>
            </a:r>
            <a:endParaRPr lang="hu-HU" b="1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3645024"/>
            <a:ext cx="4114800" cy="17281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Masodik</a:t>
            </a:r>
            <a:r>
              <a:rPr lang="en-US" b="1" dirty="0">
                <a:latin typeface="Courier New" pitchFamily="49" charset="0"/>
              </a:rPr>
              <a:t> : </a:t>
            </a:r>
            <a:r>
              <a:rPr lang="en-US" b="1" dirty="0" err="1">
                <a:latin typeface="Courier New" pitchFamily="49" charset="0"/>
              </a:rPr>
              <a:t>Elso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new </a:t>
            </a:r>
            <a:r>
              <a:rPr lang="en-US" b="1" dirty="0">
                <a:latin typeface="Courier New" pitchFamily="49" charset="0"/>
              </a:rPr>
              <a:t>public float x = </a:t>
            </a:r>
            <a:r>
              <a:rPr lang="hu-HU" b="1" dirty="0" smtClean="0">
                <a:latin typeface="Courier New" pitchFamily="49" charset="0"/>
              </a:rPr>
              <a:t>5</a:t>
            </a:r>
            <a:r>
              <a:rPr lang="en-US" b="1" dirty="0" smtClean="0">
                <a:latin typeface="Courier New" pitchFamily="49" charset="0"/>
              </a:rPr>
              <a:t>.1f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hu-HU" b="1" dirty="0">
              <a:latin typeface="Courier New" pitchFamily="49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0" y="5589240"/>
            <a:ext cx="4032250" cy="10795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/>
              <a:t>Masodik</a:t>
            </a:r>
            <a:r>
              <a:rPr lang="hu-HU" b="1" dirty="0" smtClean="0"/>
              <a:t> m </a:t>
            </a:r>
            <a:r>
              <a:rPr lang="hu-HU" b="1" dirty="0"/>
              <a:t>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Masodik</a:t>
            </a:r>
            <a:r>
              <a:rPr lang="hu-HU" b="1" dirty="0" smtClean="0"/>
              <a:t>();</a:t>
            </a:r>
            <a:endParaRPr lang="hu-HU" b="1" dirty="0"/>
          </a:p>
          <a:p>
            <a:pPr>
              <a:defRPr/>
            </a:pPr>
            <a:r>
              <a:rPr lang="hu-HU" b="1" dirty="0" err="1" smtClean="0"/>
              <a:t>float</a:t>
            </a:r>
            <a:r>
              <a:rPr lang="hu-HU" b="1" dirty="0" smtClean="0"/>
              <a:t> </a:t>
            </a:r>
            <a:r>
              <a:rPr lang="hu-HU" b="1" dirty="0"/>
              <a:t>f =  </a:t>
            </a:r>
            <a:r>
              <a:rPr lang="hu-HU" b="1" dirty="0" err="1" smtClean="0"/>
              <a:t>m.x</a:t>
            </a:r>
            <a:r>
              <a:rPr lang="hu-HU" b="1" dirty="0" smtClean="0"/>
              <a:t>;</a:t>
            </a:r>
            <a:endParaRPr lang="hu-HU" b="1" dirty="0"/>
          </a:p>
          <a:p>
            <a:pPr>
              <a:defRPr/>
            </a:pPr>
            <a:r>
              <a:rPr lang="hu-HU" b="1" dirty="0" smtClean="0"/>
              <a:t>int </a:t>
            </a:r>
            <a:r>
              <a:rPr lang="hu-HU" b="1" dirty="0"/>
              <a:t>g = </a:t>
            </a:r>
            <a:r>
              <a:rPr lang="hu-HU" b="1" dirty="0" err="1"/>
              <a:t>m</a:t>
            </a:r>
            <a:r>
              <a:rPr lang="hu-HU" b="1" dirty="0" err="1" smtClean="0"/>
              <a:t>.novel</a:t>
            </a:r>
            <a:r>
              <a:rPr lang="hu-HU" b="1" dirty="0" smtClean="0"/>
              <a:t>();</a:t>
            </a:r>
            <a:endParaRPr lang="hu-HU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3707904" y="6128990"/>
            <a:ext cx="864096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131840" y="5939988"/>
            <a:ext cx="504056" cy="369332"/>
          </a:xfrm>
          <a:prstGeom prst="rect">
            <a:avLst/>
          </a:prstGeom>
          <a:solidFill>
            <a:srgbClr val="98D0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i="1" dirty="0" smtClean="0"/>
              <a:t>5.1</a:t>
            </a:r>
            <a:endParaRPr lang="hu-HU" altLang="hu-HU" i="1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707904" y="6444044"/>
            <a:ext cx="864096" cy="189002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322990" y="6444044"/>
            <a:ext cx="312906" cy="369332"/>
          </a:xfrm>
          <a:prstGeom prst="rect">
            <a:avLst/>
          </a:prstGeom>
          <a:solidFill>
            <a:srgbClr val="98D0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i="1" dirty="0" smtClean="0"/>
              <a:t>2</a:t>
            </a:r>
            <a:endParaRPr lang="hu-HU" altLang="hu-HU" i="1" dirty="0"/>
          </a:p>
        </p:txBody>
      </p:sp>
    </p:spTree>
    <p:extLst>
      <p:ext uri="{BB962C8B-B14F-4D97-AF65-F5344CB8AC3E}">
        <p14:creationId xmlns:p14="http://schemas.microsoft.com/office/powerpoint/2010/main" val="34697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new</a:t>
            </a:r>
            <a:r>
              <a:rPr lang="hu-HU" dirty="0" smtClean="0"/>
              <a:t> = korai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Korai kötés</a:t>
            </a:r>
            <a:r>
              <a:rPr lang="hu-HU" dirty="0" smtClean="0"/>
              <a:t>: a fordító „összeköti” a mező hivatkozását a fizikai mezővel.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645024"/>
            <a:ext cx="3682752" cy="23042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 = 1;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novel()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</a:rPr>
              <a:t>x + 1;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}</a:t>
            </a: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}</a:t>
            </a:r>
            <a:endParaRPr lang="hu-HU" b="1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3645024"/>
            <a:ext cx="4114800" cy="17281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Masodik</a:t>
            </a:r>
            <a:r>
              <a:rPr lang="en-US" b="1" dirty="0">
                <a:latin typeface="Courier New" pitchFamily="49" charset="0"/>
              </a:rPr>
              <a:t> : </a:t>
            </a:r>
            <a:r>
              <a:rPr lang="en-US" b="1" dirty="0" err="1">
                <a:latin typeface="Courier New" pitchFamily="49" charset="0"/>
              </a:rPr>
              <a:t>Elso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new </a:t>
            </a:r>
            <a:r>
              <a:rPr lang="en-US" b="1" dirty="0">
                <a:latin typeface="Courier New" pitchFamily="49" charset="0"/>
              </a:rPr>
              <a:t>public float x = </a:t>
            </a:r>
            <a:r>
              <a:rPr lang="hu-HU" b="1" dirty="0" smtClean="0">
                <a:latin typeface="Courier New" pitchFamily="49" charset="0"/>
              </a:rPr>
              <a:t>5</a:t>
            </a:r>
            <a:r>
              <a:rPr lang="en-US" b="1" dirty="0" smtClean="0">
                <a:latin typeface="Courier New" pitchFamily="49" charset="0"/>
              </a:rPr>
              <a:t>.1f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hu-HU" b="1" dirty="0">
              <a:latin typeface="Courier New" pitchFamily="49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3707904" y="6128990"/>
            <a:ext cx="864096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131840" y="5939988"/>
            <a:ext cx="504056" cy="369332"/>
          </a:xfrm>
          <a:prstGeom prst="rect">
            <a:avLst/>
          </a:prstGeom>
          <a:solidFill>
            <a:srgbClr val="98D0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i="1" dirty="0" smtClean="0"/>
              <a:t>5.1</a:t>
            </a:r>
            <a:endParaRPr lang="hu-HU" altLang="hu-HU" i="1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707904" y="6444044"/>
            <a:ext cx="864096" cy="189002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322990" y="6444044"/>
            <a:ext cx="312906" cy="369332"/>
          </a:xfrm>
          <a:prstGeom prst="rect">
            <a:avLst/>
          </a:prstGeom>
          <a:solidFill>
            <a:srgbClr val="98D0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i="1" dirty="0" smtClean="0"/>
              <a:t>2</a:t>
            </a:r>
            <a:endParaRPr lang="hu-HU" altLang="hu-HU" i="1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72000" y="5589240"/>
            <a:ext cx="4032250" cy="10795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/>
              <a:t>Masodik</a:t>
            </a:r>
            <a:r>
              <a:rPr lang="hu-HU" b="1" dirty="0" smtClean="0"/>
              <a:t> m </a:t>
            </a:r>
            <a:r>
              <a:rPr lang="hu-HU" b="1" dirty="0"/>
              <a:t>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Masodik</a:t>
            </a:r>
            <a:r>
              <a:rPr lang="hu-HU" b="1" dirty="0" smtClean="0"/>
              <a:t>();</a:t>
            </a:r>
            <a:endParaRPr lang="hu-HU" b="1" dirty="0"/>
          </a:p>
          <a:p>
            <a:pPr>
              <a:defRPr/>
            </a:pPr>
            <a:r>
              <a:rPr lang="hu-HU" b="1" dirty="0" err="1" smtClean="0"/>
              <a:t>float</a:t>
            </a:r>
            <a:r>
              <a:rPr lang="hu-HU" b="1" dirty="0" smtClean="0"/>
              <a:t> </a:t>
            </a:r>
            <a:r>
              <a:rPr lang="hu-HU" b="1" dirty="0"/>
              <a:t>f =  </a:t>
            </a:r>
            <a:r>
              <a:rPr lang="hu-HU" b="1" dirty="0" err="1" smtClean="0"/>
              <a:t>m.x</a:t>
            </a:r>
            <a:r>
              <a:rPr lang="hu-HU" b="1" dirty="0" smtClean="0"/>
              <a:t>;</a:t>
            </a:r>
            <a:endParaRPr lang="hu-HU" b="1" dirty="0"/>
          </a:p>
          <a:p>
            <a:pPr>
              <a:defRPr/>
            </a:pPr>
            <a:r>
              <a:rPr lang="hu-HU" b="1" dirty="0" smtClean="0"/>
              <a:t>int </a:t>
            </a:r>
            <a:r>
              <a:rPr lang="hu-HU" b="1" dirty="0"/>
              <a:t>g = </a:t>
            </a:r>
            <a:r>
              <a:rPr lang="hu-HU" b="1" dirty="0" err="1"/>
              <a:t>m</a:t>
            </a:r>
            <a:r>
              <a:rPr lang="hu-HU" b="1" dirty="0" err="1" smtClean="0"/>
              <a:t>.novel</a:t>
            </a:r>
            <a:r>
              <a:rPr lang="hu-HU" b="1" dirty="0" smtClean="0"/>
              <a:t>();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470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Osztályszintű mezők öröklése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556792"/>
            <a:ext cx="3466728" cy="16561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hu-HU" b="1" dirty="0" err="1" smtClean="0">
                <a:latin typeface="Courier New" pitchFamily="49" charset="0"/>
              </a:rPr>
              <a:t>static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a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21696" y="1556792"/>
            <a:ext cx="3466728" cy="16561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Masodik</a:t>
            </a:r>
            <a:r>
              <a:rPr lang="hu-HU" b="1" dirty="0" smtClean="0">
                <a:latin typeface="Courier New" pitchFamily="49" charset="0"/>
              </a:rPr>
              <a:t> : 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hu-HU" b="1" dirty="0" err="1" smtClean="0">
                <a:latin typeface="Courier New" pitchFamily="49" charset="0"/>
              </a:rPr>
              <a:t>static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339752" y="3453723"/>
            <a:ext cx="4032250" cy="2207526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Elso.a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Masodik.a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Masodik.b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</a:p>
          <a:p>
            <a:pPr>
              <a:defRPr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Elso.a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hu-H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Masodik.a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hu-H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Masodik.b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hu-H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Osztályszintű mezők öröklése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/>
          <a:lstStyle/>
          <a:p>
            <a:r>
              <a:rPr lang="hu-HU" dirty="0" smtClean="0"/>
              <a:t>Valójában nem öröklés</a:t>
            </a:r>
          </a:p>
          <a:p>
            <a:r>
              <a:rPr lang="hu-HU" dirty="0" smtClean="0"/>
              <a:t>Ugyanarra a fizikailag csak 1 db. példányban létező mezőre már kétféleképpen is hivatkozhatunk</a:t>
            </a:r>
          </a:p>
          <a:p>
            <a:r>
              <a:rPr lang="hu-HU" dirty="0" smtClean="0"/>
              <a:t>Kiküszöbölhető </a:t>
            </a:r>
            <a:r>
              <a:rPr lang="hu-HU" b="1" dirty="0" err="1" smtClean="0"/>
              <a:t>new</a:t>
            </a:r>
            <a:r>
              <a:rPr lang="hu-HU" dirty="0" smtClean="0"/>
              <a:t> kulcsszó használatával</a:t>
            </a:r>
            <a:endParaRPr lang="hu-HU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1455" y="4700867"/>
            <a:ext cx="3888432" cy="16561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Masodik</a:t>
            </a:r>
            <a:r>
              <a:rPr lang="hu-HU" b="1" dirty="0" smtClean="0">
                <a:latin typeface="Courier New" pitchFamily="49" charset="0"/>
              </a:rPr>
              <a:t> : 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hu-HU" b="1" dirty="0" err="1" smtClean="0">
                <a:solidFill>
                  <a:srgbClr val="0070C0"/>
                </a:solidFill>
                <a:latin typeface="Courier New" pitchFamily="49" charset="0"/>
              </a:rPr>
              <a:t>new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public </a:t>
            </a:r>
            <a:r>
              <a:rPr lang="hu-HU" b="1" dirty="0" err="1" smtClean="0">
                <a:latin typeface="Courier New" pitchFamily="49" charset="0"/>
              </a:rPr>
              <a:t>static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a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62088" y="4700868"/>
            <a:ext cx="4032250" cy="1629728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Elso.a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Masodik.a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>
              <a:defRPr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Elso.a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hu-H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Masodik.a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hu-H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 öröklése – </a:t>
            </a:r>
            <a:r>
              <a:rPr lang="hu-HU" dirty="0" err="1"/>
              <a:t>O</a:t>
            </a:r>
            <a:r>
              <a:rPr lang="hu-HU" dirty="0" err="1" smtClean="0"/>
              <a:t>verloading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600200"/>
            <a:ext cx="8892480" cy="19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</a:t>
            </a:r>
            <a:r>
              <a:rPr lang="hu-HU" dirty="0" smtClean="0"/>
              <a:t>ás paraméterezéssel ugyanolyan nevű metódus =&gt;</a:t>
            </a:r>
            <a:br>
              <a:rPr lang="hu-HU" dirty="0" smtClean="0"/>
            </a:br>
            <a:r>
              <a:rPr lang="hu-HU" dirty="0" err="1" smtClean="0"/>
              <a:t>overloading</a:t>
            </a:r>
            <a:r>
              <a:rPr lang="hu-HU" dirty="0" smtClean="0"/>
              <a:t> szabályai vonatkoznak rá, azaz nem fedi el az eredeti metódust.</a:t>
            </a:r>
          </a:p>
          <a:p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504" y="3645024"/>
            <a:ext cx="4186808" cy="25922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Hallgato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Beiratkozas</a:t>
            </a:r>
            <a:r>
              <a:rPr lang="hu-HU" b="1" dirty="0">
                <a:latin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 </a:t>
            </a:r>
            <a:r>
              <a:rPr lang="hu-HU" b="1" dirty="0" smtClean="0">
                <a:latin typeface="Courier New" pitchFamily="49" charset="0"/>
              </a:rPr>
              <a:t>…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}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61656" y="3645024"/>
            <a:ext cx="4438328" cy="280831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Hallgato2 : </a:t>
            </a:r>
            <a:r>
              <a:rPr lang="hu-HU" b="1" dirty="0" err="1" smtClean="0">
                <a:latin typeface="Courier New" pitchFamily="49" charset="0"/>
              </a:rPr>
              <a:t>Hallgato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void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Beiratkozas</a:t>
            </a:r>
            <a:r>
              <a:rPr lang="hu-HU" b="1" dirty="0" smtClean="0">
                <a:latin typeface="Courier New" pitchFamily="49" charset="0"/>
              </a:rPr>
              <a:t>(</a:t>
            </a:r>
            <a:br>
              <a:rPr lang="hu-HU" b="1" dirty="0" smtClean="0">
                <a:latin typeface="Courier New" pitchFamily="49" charset="0"/>
              </a:rPr>
            </a:br>
            <a:r>
              <a:rPr lang="hu-HU" b="1" dirty="0" smtClean="0">
                <a:latin typeface="Courier New" pitchFamily="49" charset="0"/>
              </a:rPr>
              <a:t>       int </a:t>
            </a:r>
            <a:r>
              <a:rPr lang="hu-HU" b="1" dirty="0" err="1">
                <a:latin typeface="Courier New" pitchFamily="49" charset="0"/>
              </a:rPr>
              <a:t>ev</a:t>
            </a:r>
            <a:r>
              <a:rPr lang="hu-HU" b="1" dirty="0">
                <a:latin typeface="Courier New" pitchFamily="49" charset="0"/>
              </a:rPr>
              <a:t>, </a:t>
            </a:r>
            <a:r>
              <a:rPr lang="hu-HU" b="1" dirty="0" err="1">
                <a:latin typeface="Courier New" pitchFamily="49" charset="0"/>
              </a:rPr>
              <a:t>int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felev</a:t>
            </a:r>
            <a:r>
              <a:rPr lang="hu-HU" b="1" dirty="0">
                <a:latin typeface="Courier New" pitchFamily="49" charset="0"/>
              </a:rPr>
              <a:t> 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 </a:t>
            </a:r>
            <a:r>
              <a:rPr lang="hu-HU" b="1" dirty="0" smtClean="0">
                <a:latin typeface="Courier New" pitchFamily="49" charset="0"/>
              </a:rPr>
              <a:t>…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}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75656" y="5589240"/>
            <a:ext cx="4464496" cy="1194018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Hallgato2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Hallgato2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k.Beiratkozas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k.Beiratkozas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(2006,1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öröklése – Korai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hu-HU" dirty="0" smtClean="0"/>
              <a:t>Ugyanolyan nevű és </a:t>
            </a:r>
            <a:r>
              <a:rPr lang="hu-HU" dirty="0" err="1" smtClean="0"/>
              <a:t>paraméterezésű</a:t>
            </a:r>
            <a:r>
              <a:rPr lang="hu-HU" dirty="0" smtClean="0"/>
              <a:t> metódus =&gt; „elfedi” az ősosztály metódusát</a:t>
            </a:r>
          </a:p>
          <a:p>
            <a:r>
              <a:rPr lang="hu-HU" b="1" dirty="0" err="1"/>
              <a:t>n</a:t>
            </a:r>
            <a:r>
              <a:rPr lang="hu-HU" b="1" dirty="0" err="1" smtClean="0"/>
              <a:t>ew</a:t>
            </a:r>
            <a:r>
              <a:rPr lang="hu-HU" b="1" dirty="0" smtClean="0"/>
              <a:t> </a:t>
            </a:r>
            <a:r>
              <a:rPr lang="hu-HU" dirty="0" smtClean="0"/>
              <a:t>kulcsszó – Korai </a:t>
            </a:r>
            <a:r>
              <a:rPr lang="hu-HU" dirty="0"/>
              <a:t>kötés: a fordító „összeköti” a </a:t>
            </a:r>
            <a:r>
              <a:rPr lang="hu-HU" dirty="0" smtClean="0"/>
              <a:t>metódus </a:t>
            </a:r>
            <a:r>
              <a:rPr lang="hu-HU" dirty="0"/>
              <a:t>hivatkozását a fizikai </a:t>
            </a:r>
            <a:r>
              <a:rPr lang="hu-HU" dirty="0" smtClean="0"/>
              <a:t>metódussal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 smtClean="0"/>
              <a:t>A metódushívások által hivatkozott metódusok </a:t>
            </a:r>
            <a:r>
              <a:rPr lang="hu-HU" b="1" dirty="0" smtClean="0"/>
              <a:t>fordítási időben</a:t>
            </a:r>
            <a:r>
              <a:rPr lang="hu-HU" dirty="0" smtClean="0"/>
              <a:t> lesznek kiválasztva.</a:t>
            </a:r>
          </a:p>
        </p:txBody>
      </p:sp>
    </p:spTree>
    <p:extLst>
      <p:ext uri="{BB962C8B-B14F-4D97-AF65-F5344CB8AC3E}">
        <p14:creationId xmlns:p14="http://schemas.microsoft.com/office/powerpoint/2010/main" val="42619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öröklése – Korai kötés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327983"/>
            <a:ext cx="3682752" cy="25922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Elso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szamol</a:t>
            </a:r>
            <a:r>
              <a:rPr lang="hu-HU" sz="1600" b="1" dirty="0" smtClean="0">
                <a:latin typeface="Courier New" pitchFamily="49" charset="0"/>
              </a:rPr>
              <a:t>() {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  </a:t>
            </a:r>
            <a:r>
              <a:rPr lang="hu-HU" sz="1600" b="1" dirty="0" err="1" smtClean="0">
                <a:latin typeface="Courier New" pitchFamily="49" charset="0"/>
              </a:rPr>
              <a:t>return</a:t>
            </a:r>
            <a:r>
              <a:rPr lang="hu-HU" sz="1600" b="1" dirty="0" smtClean="0">
                <a:latin typeface="Courier New" pitchFamily="49" charset="0"/>
              </a:rPr>
              <a:t> 10;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}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novel() 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hu-HU" sz="1600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return </a:t>
            </a:r>
            <a:r>
              <a:rPr lang="hu-HU" sz="1600" b="1" dirty="0" err="1" smtClean="0">
                <a:latin typeface="Courier New" pitchFamily="49" charset="0"/>
              </a:rPr>
              <a:t>szamol</a:t>
            </a:r>
            <a:r>
              <a:rPr lang="hu-H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+ 1;</a:t>
            </a:r>
          </a:p>
          <a:p>
            <a:pPr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hu-HU" sz="1600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16016" y="1310900"/>
            <a:ext cx="4114800" cy="25922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sz="1600" b="1" dirty="0" smtClean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Masodik</a:t>
            </a:r>
            <a:r>
              <a:rPr lang="en-US" sz="1600" b="1" dirty="0">
                <a:latin typeface="Courier New" pitchFamily="49" charset="0"/>
              </a:rPr>
              <a:t> : </a:t>
            </a:r>
            <a:r>
              <a:rPr lang="en-US" sz="1600" b="1" dirty="0" err="1">
                <a:latin typeface="Courier New" pitchFamily="49" charset="0"/>
              </a:rPr>
              <a:t>Elso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b="1" dirty="0" smtClean="0">
                <a:latin typeface="Courier New" pitchFamily="49" charset="0"/>
              </a:rPr>
              <a:t>{</a:t>
            </a:r>
            <a:endParaRPr lang="hu-HU" sz="1600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szamol</a:t>
            </a:r>
            <a:r>
              <a:rPr lang="hu-HU" sz="1600" b="1" dirty="0">
                <a:latin typeface="Courier New" pitchFamily="49" charset="0"/>
              </a:rPr>
              <a:t>() {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>
                <a:latin typeface="Courier New" pitchFamily="49" charset="0"/>
              </a:rPr>
              <a:t>return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20</a:t>
            </a:r>
            <a:r>
              <a:rPr lang="hu-HU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novel(</a:t>
            </a:r>
            <a:r>
              <a:rPr lang="hu-HU" sz="1600" b="1" dirty="0" smtClean="0">
                <a:latin typeface="Courier New" pitchFamily="49" charset="0"/>
              </a:rPr>
              <a:t>int x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</a:rPr>
              <a:t>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 </a:t>
            </a:r>
            <a:r>
              <a:rPr lang="hu-HU" sz="1600" b="1" dirty="0" err="1">
                <a:latin typeface="Courier New" pitchFamily="49" charset="0"/>
              </a:rPr>
              <a:t>szamol</a:t>
            </a:r>
            <a:r>
              <a:rPr lang="hu-H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+ </a:t>
            </a:r>
            <a:r>
              <a:rPr lang="hu-HU" sz="1600" b="1" dirty="0" smtClean="0">
                <a:latin typeface="Courier New" pitchFamily="49" charset="0"/>
              </a:rPr>
              <a:t>x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hu-HU" sz="1600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2298576" y="2204862"/>
            <a:ext cx="185192" cy="86409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6588224" y="2174994"/>
            <a:ext cx="545232" cy="893964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988022" y="4725144"/>
            <a:ext cx="4032250" cy="144016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/>
              <a:t>Elso</a:t>
            </a:r>
            <a:r>
              <a:rPr lang="hu-HU" b="1" dirty="0" smtClean="0"/>
              <a:t> e = </a:t>
            </a:r>
            <a:r>
              <a:rPr lang="hu-HU" b="1" dirty="0" err="1" smtClean="0"/>
              <a:t>new</a:t>
            </a:r>
            <a:r>
              <a:rPr lang="hu-HU" b="1" dirty="0" smtClean="0"/>
              <a:t> </a:t>
            </a:r>
            <a:r>
              <a:rPr lang="hu-HU" b="1" dirty="0" err="1" smtClean="0"/>
              <a:t>Elso</a:t>
            </a:r>
            <a:r>
              <a:rPr lang="hu-HU" b="1" dirty="0" smtClean="0"/>
              <a:t>();</a:t>
            </a:r>
          </a:p>
          <a:p>
            <a:pPr>
              <a:defRPr/>
            </a:pPr>
            <a:r>
              <a:rPr lang="hu-HU" b="1" dirty="0" err="1" smtClean="0"/>
              <a:t>e.novel</a:t>
            </a:r>
            <a:r>
              <a:rPr lang="hu-HU" b="1" dirty="0" smtClean="0"/>
              <a:t>();</a:t>
            </a:r>
          </a:p>
          <a:p>
            <a:pPr>
              <a:defRPr/>
            </a:pPr>
            <a:r>
              <a:rPr lang="hu-HU" b="1" dirty="0" err="1" smtClean="0"/>
              <a:t>Masodik</a:t>
            </a:r>
            <a:r>
              <a:rPr lang="hu-HU" b="1" dirty="0" smtClean="0"/>
              <a:t> m </a:t>
            </a:r>
            <a:r>
              <a:rPr lang="hu-HU" b="1" dirty="0"/>
              <a:t>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Masodik</a:t>
            </a:r>
            <a:r>
              <a:rPr lang="hu-HU" b="1" dirty="0" smtClean="0"/>
              <a:t>();</a:t>
            </a:r>
            <a:endParaRPr lang="hu-HU" b="1" dirty="0"/>
          </a:p>
          <a:p>
            <a:pPr>
              <a:defRPr/>
            </a:pPr>
            <a:r>
              <a:rPr lang="hu-HU" b="1" dirty="0" err="1" smtClean="0"/>
              <a:t>m.novel</a:t>
            </a:r>
            <a:r>
              <a:rPr lang="hu-HU" b="1" dirty="0" smtClean="0"/>
              <a:t>();</a:t>
            </a:r>
          </a:p>
          <a:p>
            <a:pPr>
              <a:defRPr/>
            </a:pPr>
            <a:r>
              <a:rPr lang="hu-HU" b="1" dirty="0" err="1" smtClean="0"/>
              <a:t>m.novel</a:t>
            </a:r>
            <a:r>
              <a:rPr lang="hu-HU" b="1" dirty="0" smtClean="0"/>
              <a:t>(10);</a:t>
            </a:r>
            <a:endParaRPr lang="hu-HU" b="1" dirty="0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924622" y="5058162"/>
            <a:ext cx="1063399" cy="142438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475722" y="4869160"/>
            <a:ext cx="424027" cy="369332"/>
          </a:xfrm>
          <a:prstGeom prst="rect">
            <a:avLst/>
          </a:prstGeom>
          <a:solidFill>
            <a:srgbClr val="98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i="1" dirty="0" smtClean="0"/>
              <a:t>11</a:t>
            </a:r>
            <a:endParaRPr lang="hu-HU" altLang="hu-HU" i="1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899748" y="5129381"/>
            <a:ext cx="1088273" cy="592951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464939" y="5722332"/>
            <a:ext cx="441146" cy="369332"/>
          </a:xfrm>
          <a:prstGeom prst="rect">
            <a:avLst/>
          </a:prstGeom>
          <a:solidFill>
            <a:srgbClr val="98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i="1" dirty="0" smtClean="0"/>
              <a:t>30</a:t>
            </a:r>
            <a:endParaRPr lang="hu-HU" altLang="hu-HU" i="1" dirty="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934437" y="5890208"/>
            <a:ext cx="1063399" cy="71219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9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new</a:t>
            </a:r>
            <a:r>
              <a:rPr lang="hu-HU" dirty="0"/>
              <a:t> = korai kötés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5004409"/>
            <a:ext cx="4320480" cy="1656184"/>
          </a:xfrm>
        </p:spPr>
        <p:txBody>
          <a:bodyPr/>
          <a:lstStyle/>
          <a:p>
            <a:r>
              <a:rPr lang="hu-HU" dirty="0" smtClean="0"/>
              <a:t>Ugyanazok a metódusok futnak le!</a:t>
            </a:r>
          </a:p>
          <a:p>
            <a:r>
              <a:rPr lang="hu-HU" dirty="0" smtClean="0"/>
              <a:t>Megoldás: </a:t>
            </a:r>
            <a:r>
              <a:rPr lang="hu-HU" dirty="0" err="1" smtClean="0"/>
              <a:t>copy-paste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536" y="1600200"/>
            <a:ext cx="3970784" cy="30529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Repulo</a:t>
            </a:r>
            <a:r>
              <a:rPr lang="hu-HU" sz="1600" b="1" dirty="0" smtClean="0">
                <a:latin typeface="Courier New" pitchFamily="49" charset="0"/>
              </a:rPr>
              <a:t>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Felszall</a:t>
            </a:r>
            <a:r>
              <a:rPr lang="hu-HU" sz="1600" b="1" dirty="0" smtClean="0">
                <a:latin typeface="Courier New" pitchFamily="49" charset="0"/>
              </a:rPr>
              <a:t>() {…}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 {…}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Repul</a:t>
            </a:r>
            <a:r>
              <a:rPr lang="hu-HU" sz="1600" b="1" dirty="0">
                <a:latin typeface="Courier New" pitchFamily="49" charset="0"/>
              </a:rPr>
              <a:t>() {…}</a:t>
            </a:r>
            <a:r>
              <a:rPr lang="hu-HU" sz="1600" b="1" dirty="0" smtClean="0">
                <a:latin typeface="Courier New" pitchFamily="49" charset="0"/>
              </a:rPr>
              <a:t>   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>
                <a:latin typeface="Courier New" pitchFamily="49" charset="0"/>
              </a:rPr>
              <a:t>public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Gyakorlokor</a:t>
            </a:r>
            <a:r>
              <a:rPr lang="hu-HU" sz="1600" b="1" dirty="0" smtClean="0">
                <a:latin typeface="Courier New" pitchFamily="49" charset="0"/>
              </a:rPr>
              <a:t>()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Felszall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Repul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1600200"/>
            <a:ext cx="4253047" cy="30529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t" anchorCtr="0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Helikopter : </a:t>
            </a:r>
            <a:r>
              <a:rPr lang="hu-HU" sz="1600" b="1" dirty="0" err="1" smtClean="0">
                <a:latin typeface="Courier New" pitchFamily="49" charset="0"/>
              </a:rPr>
              <a:t>Repulo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Felszall</a:t>
            </a:r>
            <a:r>
              <a:rPr lang="hu-HU" sz="1600" b="1" dirty="0" smtClean="0">
                <a:latin typeface="Courier New" pitchFamily="49" charset="0"/>
              </a:rPr>
              <a:t>() {…}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 </a:t>
            </a:r>
            <a:r>
              <a:rPr lang="hu-HU" sz="1600" b="1" dirty="0" smtClean="0">
                <a:latin typeface="Courier New" pitchFamily="49" charset="0"/>
              </a:rPr>
              <a:t>{…}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Gyakorlokor</a:t>
            </a:r>
            <a:r>
              <a:rPr lang="hu-HU" sz="1600" b="1" dirty="0">
                <a:latin typeface="Courier New" pitchFamily="49" charset="0"/>
              </a:rPr>
              <a:t>() {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>
                <a:latin typeface="Courier New" pitchFamily="49" charset="0"/>
              </a:rPr>
              <a:t>Felszall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>
                <a:latin typeface="Courier New" pitchFamily="49" charset="0"/>
              </a:rPr>
              <a:t>Repul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}</a:t>
            </a:r>
            <a:r>
              <a:rPr lang="hu-HU" sz="1600" b="1" dirty="0" smtClean="0">
                <a:latin typeface="Courier New" pitchFamily="49" charset="0"/>
              </a:rPr>
              <a:t>  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004048" y="5193208"/>
            <a:ext cx="4032250" cy="144016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/>
              <a:t>Repulo</a:t>
            </a:r>
            <a:r>
              <a:rPr lang="hu-HU" b="1" dirty="0" smtClean="0"/>
              <a:t> </a:t>
            </a:r>
            <a:r>
              <a:rPr lang="hu-HU" b="1" dirty="0"/>
              <a:t>f15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Repulo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smtClean="0"/>
              <a:t>f15.Gyakorlokor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smtClean="0"/>
              <a:t>Helikopter </a:t>
            </a:r>
            <a:r>
              <a:rPr lang="hu-HU" b="1" dirty="0" err="1"/>
              <a:t>apache</a:t>
            </a:r>
            <a:r>
              <a:rPr lang="hu-HU" b="1" dirty="0"/>
              <a:t>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Helikopter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err="1" smtClean="0"/>
              <a:t>apache.Gyakorlokor</a:t>
            </a:r>
            <a:r>
              <a:rPr lang="hu-HU" b="1" dirty="0"/>
              <a:t>();</a:t>
            </a:r>
          </a:p>
        </p:txBody>
      </p:sp>
      <p:sp>
        <p:nvSpPr>
          <p:cNvPr id="9" name="Szorzás 8"/>
          <p:cNvSpPr/>
          <p:nvPr/>
        </p:nvSpPr>
        <p:spPr>
          <a:xfrm>
            <a:off x="-684584" y="5977149"/>
            <a:ext cx="6552727" cy="692696"/>
          </a:xfrm>
          <a:prstGeom prst="mathMultiply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38383" y="5208595"/>
            <a:ext cx="2520280" cy="144016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sz="3200" b="1" dirty="0" smtClean="0">
                <a:solidFill>
                  <a:schemeClr val="bg1"/>
                </a:solidFill>
              </a:rPr>
              <a:t>A </a:t>
            </a:r>
            <a:r>
              <a:rPr lang="hu-HU" sz="3200" b="1" dirty="0" err="1" smtClean="0">
                <a:solidFill>
                  <a:schemeClr val="bg1"/>
                </a:solidFill>
              </a:rPr>
              <a:t>copy-paste</a:t>
            </a:r>
            <a:r>
              <a:rPr lang="hu-HU" sz="3200" b="1" dirty="0" smtClean="0">
                <a:solidFill>
                  <a:schemeClr val="bg1"/>
                </a:solidFill>
              </a:rPr>
              <a:t> SOHASEM jó megoldás!</a:t>
            </a:r>
            <a:endParaRPr lang="hu-H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Metódusok öröklése – </a:t>
            </a:r>
            <a:r>
              <a:rPr lang="hu-HU" dirty="0" smtClean="0"/>
              <a:t>Késői </a:t>
            </a:r>
            <a:r>
              <a:rPr lang="hu-HU" dirty="0"/>
              <a:t>kötés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Jó lenne, ha…</a:t>
            </a:r>
          </a:p>
          <a:p>
            <a:r>
              <a:rPr lang="hu-HU" dirty="0" smtClean="0"/>
              <a:t>…az ősosztály „érzékelné”, ha egy metódusát egy gyerekosztálya felüldefiniálja!</a:t>
            </a:r>
          </a:p>
          <a:p>
            <a:r>
              <a:rPr lang="hu-HU" dirty="0" smtClean="0"/>
              <a:t>…a fordító nem „kötné össze” a metódushívásokat a fizikai metódusokkal!</a:t>
            </a:r>
          </a:p>
          <a:p>
            <a:r>
              <a:rPr lang="hu-HU" dirty="0" smtClean="0"/>
              <a:t>…ha az „összekötés” csak </a:t>
            </a:r>
            <a:r>
              <a:rPr lang="hu-HU" b="1" dirty="0" smtClean="0"/>
              <a:t>futási időben </a:t>
            </a:r>
            <a:r>
              <a:rPr lang="hu-HU" dirty="0" smtClean="0"/>
              <a:t>történne meg!</a:t>
            </a:r>
          </a:p>
          <a:p>
            <a:r>
              <a:rPr lang="hu-HU" dirty="0" smtClean="0"/>
              <a:t>…ha az alapértelmezett korai kötés helyett </a:t>
            </a:r>
            <a:r>
              <a:rPr lang="hu-HU" b="1" dirty="0" smtClean="0"/>
              <a:t>késői kötést</a:t>
            </a:r>
            <a:r>
              <a:rPr lang="hu-HU" dirty="0" smtClean="0"/>
              <a:t> is lehetne használni!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4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Öröklődés (</a:t>
            </a:r>
            <a:r>
              <a:rPr lang="hu-HU" dirty="0" err="1" smtClean="0"/>
              <a:t>inheritance</a:t>
            </a:r>
            <a:r>
              <a:rPr lang="hu-HU" dirty="0" smtClean="0"/>
              <a:t>) alapgondolata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már megírtunk egy A osztályt, akkor egy másik hasonló B osztályt ne kelljen nulláról megírni.</a:t>
            </a:r>
          </a:p>
          <a:p>
            <a:r>
              <a:rPr lang="hu-HU" dirty="0"/>
              <a:t>B</a:t>
            </a:r>
            <a:r>
              <a:rPr lang="hu-HU" dirty="0" smtClean="0"/>
              <a:t> osztály az A-ból származtatható (örököltethető) legyen!</a:t>
            </a:r>
          </a:p>
          <a:p>
            <a:r>
              <a:rPr lang="hu-HU" dirty="0" smtClean="0"/>
              <a:t>B </a:t>
            </a:r>
            <a:r>
              <a:rPr lang="hu-HU" b="1" dirty="0" smtClean="0"/>
              <a:t>gyerekosztály</a:t>
            </a:r>
            <a:r>
              <a:rPr lang="hu-HU" dirty="0" smtClean="0"/>
              <a:t> örökli az A </a:t>
            </a:r>
            <a:r>
              <a:rPr lang="hu-HU" b="1" dirty="0" smtClean="0"/>
              <a:t>szülőosztály</a:t>
            </a:r>
            <a:r>
              <a:rPr lang="hu-HU" dirty="0" smtClean="0"/>
              <a:t> összes mezőjét, konstansát, </a:t>
            </a:r>
            <a:r>
              <a:rPr lang="hu-HU" dirty="0" err="1" smtClean="0"/>
              <a:t>property-jét</a:t>
            </a:r>
            <a:r>
              <a:rPr lang="hu-HU" dirty="0" smtClean="0"/>
              <a:t>, metódusát.</a:t>
            </a:r>
          </a:p>
          <a:p>
            <a:r>
              <a:rPr lang="hu-HU" dirty="0" smtClean="0"/>
              <a:t>B-ben új mezőket, metódusokat stb. is tudunk bevezetni.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metódusok, melyeket</a:t>
            </a:r>
          </a:p>
          <a:p>
            <a:pPr lvl="1"/>
            <a:r>
              <a:rPr lang="hu-HU" dirty="0" smtClean="0"/>
              <a:t>a gyerekosztályokban valószínűleg felüldefiniálunk</a:t>
            </a:r>
          </a:p>
          <a:p>
            <a:pPr lvl="1"/>
            <a:r>
              <a:rPr lang="hu-HU" dirty="0" smtClean="0"/>
              <a:t>az ősosztály metódusai is meg tudják hívni</a:t>
            </a:r>
          </a:p>
          <a:p>
            <a:pPr lvl="1"/>
            <a:r>
              <a:rPr lang="hu-HU" dirty="0" smtClean="0"/>
              <a:t>késői kötéssel kezelünk</a:t>
            </a:r>
          </a:p>
          <a:p>
            <a:r>
              <a:rPr lang="hu-HU" dirty="0" smtClean="0"/>
              <a:t>Az ősosztályban </a:t>
            </a:r>
            <a:r>
              <a:rPr lang="hu-HU" b="1" dirty="0" err="1" smtClean="0"/>
              <a:t>virtual</a:t>
            </a:r>
            <a:r>
              <a:rPr lang="hu-HU" dirty="0" smtClean="0"/>
              <a:t> kulcsszóval kell őket  megjelölni.</a:t>
            </a:r>
          </a:p>
          <a:p>
            <a:r>
              <a:rPr lang="hu-HU" dirty="0" smtClean="0"/>
              <a:t>A gyerekosztályban </a:t>
            </a:r>
            <a:r>
              <a:rPr lang="hu-HU" b="1" dirty="0" err="1" smtClean="0"/>
              <a:t>override</a:t>
            </a:r>
            <a:r>
              <a:rPr lang="hu-HU" dirty="0" smtClean="0"/>
              <a:t> kulcsszóval kell őket felüldefiniálni.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070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virtual</a:t>
            </a:r>
            <a:r>
              <a:rPr lang="hu-HU" dirty="0" smtClean="0"/>
              <a:t>+</a:t>
            </a:r>
            <a:r>
              <a:rPr lang="hu-HU" b="1" dirty="0" err="1" smtClean="0"/>
              <a:t>override</a:t>
            </a:r>
            <a:r>
              <a:rPr lang="hu-HU" dirty="0" smtClean="0"/>
              <a:t> = késői kötés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536" y="1600200"/>
            <a:ext cx="4680520" cy="30529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Repulo</a:t>
            </a:r>
            <a:r>
              <a:rPr lang="hu-HU" sz="1600" b="1" dirty="0" smtClean="0">
                <a:latin typeface="Courier New" pitchFamily="49" charset="0"/>
              </a:rPr>
              <a:t>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virtual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Felszall</a:t>
            </a:r>
            <a:r>
              <a:rPr lang="hu-HU" sz="1600" b="1" dirty="0" smtClean="0">
                <a:latin typeface="Courier New" pitchFamily="49" charset="0"/>
              </a:rPr>
              <a:t>() {…}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virtual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 </a:t>
            </a:r>
            <a:r>
              <a:rPr lang="hu-HU" sz="1600" b="1" dirty="0" smtClean="0">
                <a:latin typeface="Courier New" pitchFamily="49" charset="0"/>
              </a:rPr>
              <a:t>{…}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Repul</a:t>
            </a:r>
            <a:r>
              <a:rPr lang="hu-HU" sz="1600" b="1" dirty="0">
                <a:latin typeface="Courier New" pitchFamily="49" charset="0"/>
              </a:rPr>
              <a:t>() {…}</a:t>
            </a:r>
            <a:r>
              <a:rPr lang="hu-HU" sz="1600" b="1" dirty="0" smtClean="0">
                <a:latin typeface="Courier New" pitchFamily="49" charset="0"/>
              </a:rPr>
              <a:t>   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>
                <a:latin typeface="Courier New" pitchFamily="49" charset="0"/>
              </a:rPr>
              <a:t>public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Gyakorlokor</a:t>
            </a:r>
            <a:r>
              <a:rPr lang="hu-HU" sz="1600" b="1" dirty="0" smtClean="0">
                <a:latin typeface="Courier New" pitchFamily="49" charset="0"/>
              </a:rPr>
              <a:t>()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Felszall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Repul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536" y="5085184"/>
            <a:ext cx="4824536" cy="13681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t" anchorCtr="0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Helikopter : </a:t>
            </a:r>
            <a:r>
              <a:rPr lang="hu-HU" sz="1600" b="1" dirty="0" err="1" smtClean="0">
                <a:latin typeface="Courier New" pitchFamily="49" charset="0"/>
              </a:rPr>
              <a:t>Repulo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override</a:t>
            </a:r>
            <a:r>
              <a:rPr lang="hu-HU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Felszall</a:t>
            </a:r>
            <a:r>
              <a:rPr lang="hu-HU" sz="1600" b="1" dirty="0" smtClean="0">
                <a:latin typeface="Courier New" pitchFamily="49" charset="0"/>
              </a:rPr>
              <a:t>() {…}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override</a:t>
            </a:r>
            <a:r>
              <a:rPr lang="hu-HU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void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Leszall</a:t>
            </a:r>
            <a:r>
              <a:rPr lang="hu-HU" sz="1600" b="1" dirty="0">
                <a:latin typeface="Courier New" pitchFamily="49" charset="0"/>
              </a:rPr>
              <a:t>() </a:t>
            </a:r>
            <a:r>
              <a:rPr lang="hu-HU" sz="1600" b="1" dirty="0" smtClean="0">
                <a:latin typeface="Courier New" pitchFamily="49" charset="0"/>
              </a:rPr>
              <a:t>{…}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</p:txBody>
      </p:sp>
      <p:sp>
        <p:nvSpPr>
          <p:cNvPr id="6" name="WordArt 16"/>
          <p:cNvSpPr>
            <a:spLocks noChangeArrowheads="1" noChangeShapeType="1" noTextEdit="1"/>
          </p:cNvSpPr>
          <p:nvPr/>
        </p:nvSpPr>
        <p:spPr bwMode="auto">
          <a:xfrm>
            <a:off x="4799831" y="2924175"/>
            <a:ext cx="27622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hu-HU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Arial Black"/>
              </a:rPr>
              <a:t>?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11760" y="3248025"/>
            <a:ext cx="2304256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WordArt 16"/>
          <p:cNvSpPr>
            <a:spLocks noChangeArrowheads="1" noChangeShapeType="1" noTextEdit="1"/>
          </p:cNvSpPr>
          <p:nvPr/>
        </p:nvSpPr>
        <p:spPr bwMode="auto">
          <a:xfrm>
            <a:off x="4750275" y="4005436"/>
            <a:ext cx="27622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hu-HU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Arial Black"/>
              </a:rPr>
              <a:t>?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214783" y="3895724"/>
            <a:ext cx="2535492" cy="43356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457200" y="3571871"/>
            <a:ext cx="370384" cy="4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57200" y="2708916"/>
            <a:ext cx="226368" cy="86295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220072" y="4005436"/>
            <a:ext cx="3816424" cy="144016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/>
              <a:t>Repulo</a:t>
            </a:r>
            <a:r>
              <a:rPr lang="hu-HU" b="1" dirty="0" smtClean="0"/>
              <a:t> </a:t>
            </a:r>
            <a:r>
              <a:rPr lang="hu-HU" b="1" dirty="0"/>
              <a:t>f15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Repulo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smtClean="0"/>
              <a:t>f15.Gyakorlokor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smtClean="0"/>
              <a:t>Helikopter </a:t>
            </a:r>
            <a:r>
              <a:rPr lang="hu-HU" b="1" dirty="0" err="1"/>
              <a:t>apache</a:t>
            </a:r>
            <a:r>
              <a:rPr lang="hu-HU" b="1" dirty="0"/>
              <a:t>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Helikopter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err="1" smtClean="0"/>
              <a:t>apache.Gyakorlokor</a:t>
            </a:r>
            <a:r>
              <a:rPr lang="hu-HU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096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Késői kötés szabályai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Felüldefiniáláskor kötelező használni az </a:t>
            </a:r>
            <a:r>
              <a:rPr lang="hu-HU" dirty="0" err="1" smtClean="0"/>
              <a:t>override-ot</a:t>
            </a:r>
            <a:r>
              <a:rPr lang="hu-HU" dirty="0"/>
              <a:t>!</a:t>
            </a:r>
            <a:endParaRPr lang="hu-HU" dirty="0" smtClean="0"/>
          </a:p>
          <a:p>
            <a:r>
              <a:rPr lang="hu-HU" dirty="0" smtClean="0"/>
              <a:t>Nem szabad meg változtathatni a felüldefiniált metódus egyik adatát sem (név, paraméterezés, visszatérési típus)!</a:t>
            </a:r>
          </a:p>
          <a:p>
            <a:r>
              <a:rPr lang="hu-HU" dirty="0" smtClean="0"/>
              <a:t>Csak a metódus törzsét szabad átírni!</a:t>
            </a:r>
          </a:p>
          <a:p>
            <a:r>
              <a:rPr lang="hu-HU" dirty="0" smtClean="0"/>
              <a:t>Virtuális metódus nem lehet </a:t>
            </a:r>
            <a:r>
              <a:rPr lang="hu-HU" dirty="0" err="1" smtClean="0"/>
              <a:t>private</a:t>
            </a:r>
            <a:r>
              <a:rPr lang="hu-HU" dirty="0" smtClean="0"/>
              <a:t>! (Nincs értelme.)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3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Property-k</a:t>
            </a:r>
            <a:r>
              <a:rPr lang="hu-HU" dirty="0" smtClean="0"/>
              <a:t> öröklése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Ugyanazok a szabályok, mint metódusok esetén:</a:t>
            </a:r>
          </a:p>
          <a:p>
            <a:pPr lvl="1"/>
            <a:r>
              <a:rPr lang="hu-HU" dirty="0" err="1" smtClean="0"/>
              <a:t>new</a:t>
            </a:r>
            <a:r>
              <a:rPr lang="hu-HU" dirty="0" smtClean="0"/>
              <a:t>: korai kötés</a:t>
            </a:r>
          </a:p>
          <a:p>
            <a:pPr lvl="1"/>
            <a:r>
              <a:rPr lang="hu-HU" dirty="0" err="1" smtClean="0"/>
              <a:t>virtual</a:t>
            </a:r>
            <a:r>
              <a:rPr lang="hu-HU" dirty="0" smtClean="0"/>
              <a:t>+</a:t>
            </a:r>
            <a:r>
              <a:rPr lang="hu-HU" dirty="0" err="1" smtClean="0"/>
              <a:t>override</a:t>
            </a:r>
            <a:r>
              <a:rPr lang="hu-HU" dirty="0" smtClean="0"/>
              <a:t>: késői kötés</a:t>
            </a:r>
          </a:p>
          <a:p>
            <a:r>
              <a:rPr lang="hu-HU" dirty="0" smtClean="0"/>
              <a:t>Ha az ősosztály nem dolgozza ki a </a:t>
            </a:r>
            <a:r>
              <a:rPr lang="hu-HU" dirty="0" err="1" smtClean="0"/>
              <a:t>get</a:t>
            </a:r>
            <a:r>
              <a:rPr lang="hu-HU" dirty="0" smtClean="0"/>
              <a:t>/</a:t>
            </a:r>
            <a:r>
              <a:rPr lang="hu-HU" dirty="0" err="1" smtClean="0"/>
              <a:t>set</a:t>
            </a:r>
            <a:r>
              <a:rPr lang="hu-HU" dirty="0" smtClean="0"/>
              <a:t> részt, akkor a gyerekosztály </a:t>
            </a:r>
            <a:r>
              <a:rPr lang="hu-HU" b="1" dirty="0" smtClean="0"/>
              <a:t>nem vezetheti be </a:t>
            </a:r>
            <a:r>
              <a:rPr lang="hu-HU" dirty="0" smtClean="0"/>
              <a:t>a hiányzó </a:t>
            </a:r>
            <a:r>
              <a:rPr lang="hu-HU" dirty="0" err="1" smtClean="0"/>
              <a:t>get</a:t>
            </a:r>
            <a:r>
              <a:rPr lang="hu-HU" dirty="0" smtClean="0"/>
              <a:t>/</a:t>
            </a:r>
            <a:r>
              <a:rPr lang="hu-HU" dirty="0" err="1" smtClean="0"/>
              <a:t>set-et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35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virtuális </a:t>
            </a:r>
            <a:r>
              <a:rPr lang="hu-HU" dirty="0" err="1" smtClean="0"/>
              <a:t>property-re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9512" y="1196752"/>
            <a:ext cx="5976664" cy="31683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Ember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</a:rPr>
              <a:t>protected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int _</a:t>
            </a:r>
            <a:r>
              <a:rPr lang="hu-HU" sz="1600" b="1" dirty="0" err="1">
                <a:latin typeface="Courier New" pitchFamily="49" charset="0"/>
              </a:rPr>
              <a:t>eletkor</a:t>
            </a:r>
            <a:r>
              <a:rPr lang="hu-HU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solidFill>
                  <a:srgbClr val="C00000"/>
                </a:solidFill>
                <a:latin typeface="Courier New" pitchFamily="49" charset="0"/>
              </a:rPr>
              <a:t>virtual</a:t>
            </a:r>
            <a:r>
              <a:rPr lang="hu-HU" sz="1600" b="1" dirty="0">
                <a:latin typeface="Courier New" pitchFamily="49" charset="0"/>
              </a:rPr>
              <a:t> int </a:t>
            </a:r>
            <a:r>
              <a:rPr lang="hu-HU" sz="1600" b="1" dirty="0" err="1" smtClean="0">
                <a:latin typeface="Courier New" pitchFamily="49" charset="0"/>
              </a:rPr>
              <a:t>eletkor</a:t>
            </a:r>
            <a:r>
              <a:rPr lang="hu-HU" sz="1600" b="1" dirty="0" smtClean="0">
                <a:latin typeface="Courier New" pitchFamily="49" charset="0"/>
              </a:rPr>
              <a:t>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get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{ </a:t>
            </a:r>
            <a:r>
              <a:rPr lang="hu-HU" sz="1600" b="1" dirty="0" err="1">
                <a:latin typeface="Courier New" pitchFamily="49" charset="0"/>
              </a:rPr>
              <a:t>return</a:t>
            </a:r>
            <a:r>
              <a:rPr lang="hu-HU" sz="1600" b="1" dirty="0">
                <a:latin typeface="Courier New" pitchFamily="49" charset="0"/>
              </a:rPr>
              <a:t> _</a:t>
            </a:r>
            <a:r>
              <a:rPr lang="hu-HU" sz="1600" b="1" dirty="0" err="1">
                <a:latin typeface="Courier New" pitchFamily="49" charset="0"/>
              </a:rPr>
              <a:t>eletkor</a:t>
            </a:r>
            <a:r>
              <a:rPr lang="hu-HU" sz="1600" b="1" dirty="0">
                <a:latin typeface="Courier New" pitchFamily="49" charset="0"/>
              </a:rPr>
              <a:t>; }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set</a:t>
            </a:r>
            <a:r>
              <a:rPr lang="hu-HU" sz="1600" b="1" dirty="0" smtClean="0">
                <a:latin typeface="Courier New" pitchFamily="49" charset="0"/>
              </a:rPr>
              <a:t>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  </a:t>
            </a:r>
            <a:r>
              <a:rPr lang="hu-HU" sz="1600" b="1" dirty="0" err="1" smtClean="0">
                <a:latin typeface="Courier New" pitchFamily="49" charset="0"/>
              </a:rPr>
              <a:t>if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(</a:t>
            </a:r>
            <a:r>
              <a:rPr lang="hu-HU" sz="1600" b="1" dirty="0" err="1">
                <a:latin typeface="Courier New" pitchFamily="49" charset="0"/>
              </a:rPr>
              <a:t>value</a:t>
            </a:r>
            <a:r>
              <a:rPr lang="hu-HU" sz="1600" b="1" dirty="0">
                <a:latin typeface="Courier New" pitchFamily="49" charset="0"/>
              </a:rPr>
              <a:t>&gt;=0) _</a:t>
            </a:r>
            <a:r>
              <a:rPr lang="hu-HU" sz="1600" b="1" dirty="0" err="1">
                <a:latin typeface="Courier New" pitchFamily="49" charset="0"/>
              </a:rPr>
              <a:t>eletkor</a:t>
            </a:r>
            <a:r>
              <a:rPr lang="hu-HU" sz="1600" b="1" dirty="0">
                <a:latin typeface="Courier New" pitchFamily="49" charset="0"/>
              </a:rPr>
              <a:t> = </a:t>
            </a:r>
            <a:r>
              <a:rPr lang="hu-HU" sz="1600" b="1" dirty="0" err="1">
                <a:latin typeface="Courier New" pitchFamily="49" charset="0"/>
              </a:rPr>
              <a:t>value</a:t>
            </a:r>
            <a:r>
              <a:rPr lang="hu-HU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  </a:t>
            </a:r>
            <a:r>
              <a:rPr lang="hu-HU" sz="1600" b="1" dirty="0" err="1" smtClean="0">
                <a:latin typeface="Courier New" pitchFamily="49" charset="0"/>
              </a:rPr>
              <a:t>else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throw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new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Exception</a:t>
            </a:r>
            <a:r>
              <a:rPr lang="hu-HU" sz="1600" b="1" dirty="0">
                <a:latin typeface="Courier New" pitchFamily="49" charset="0"/>
              </a:rPr>
              <a:t>("</a:t>
            </a:r>
            <a:r>
              <a:rPr lang="hu-HU" sz="1600" b="1" dirty="0" err="1">
                <a:latin typeface="Courier New" pitchFamily="49" charset="0"/>
              </a:rPr>
              <a:t>Hibas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ertek</a:t>
            </a:r>
            <a:r>
              <a:rPr lang="hu-HU" sz="1600" b="1" dirty="0">
                <a:latin typeface="Courier New" pitchFamily="49" charset="0"/>
              </a:rPr>
              <a:t>!");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504" y="4356720"/>
            <a:ext cx="6490727" cy="24566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1600" b="1" dirty="0" err="1">
                <a:latin typeface="Courier New" pitchFamily="49" charset="0"/>
              </a:rPr>
              <a:t>class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smtClean="0">
                <a:latin typeface="Courier New" pitchFamily="49" charset="0"/>
              </a:rPr>
              <a:t>Gyerek : Ember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</a:rPr>
              <a:t>public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 smtClean="0">
                <a:solidFill>
                  <a:srgbClr val="C00000"/>
                </a:solidFill>
                <a:latin typeface="Courier New" pitchFamily="49" charset="0"/>
              </a:rPr>
              <a:t>override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int </a:t>
            </a:r>
            <a:r>
              <a:rPr lang="hu-HU" sz="1600" b="1" dirty="0" err="1" smtClean="0">
                <a:latin typeface="Courier New" pitchFamily="49" charset="0"/>
              </a:rPr>
              <a:t>eletkor</a:t>
            </a:r>
            <a:r>
              <a:rPr lang="hu-HU" sz="1600" b="1" dirty="0" smtClean="0">
                <a:latin typeface="Courier New" pitchFamily="49" charset="0"/>
              </a:rPr>
              <a:t>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 smtClean="0">
                <a:latin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</a:rPr>
              <a:t>set</a:t>
            </a:r>
            <a:r>
              <a:rPr lang="hu-HU" sz="1600" b="1" dirty="0" smtClean="0">
                <a:latin typeface="Courier New" pitchFamily="49" charset="0"/>
              </a:rPr>
              <a:t> {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  </a:t>
            </a:r>
            <a:r>
              <a:rPr lang="hu-HU" sz="1600" b="1" dirty="0" err="1" smtClean="0">
                <a:latin typeface="Courier New" pitchFamily="49" charset="0"/>
              </a:rPr>
              <a:t>if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</a:rPr>
              <a:t>(</a:t>
            </a:r>
            <a:r>
              <a:rPr lang="hu-HU" sz="1600" b="1" dirty="0" err="1">
                <a:latin typeface="Courier New" pitchFamily="49" charset="0"/>
              </a:rPr>
              <a:t>value</a:t>
            </a:r>
            <a:r>
              <a:rPr lang="hu-HU" sz="1600" b="1" dirty="0">
                <a:latin typeface="Courier New" pitchFamily="49" charset="0"/>
              </a:rPr>
              <a:t>&gt;=</a:t>
            </a:r>
            <a:r>
              <a:rPr lang="hu-HU" sz="1600" b="1" dirty="0" smtClean="0">
                <a:latin typeface="Courier New" pitchFamily="49" charset="0"/>
              </a:rPr>
              <a:t>0 &amp;&amp; </a:t>
            </a:r>
            <a:r>
              <a:rPr lang="hu-HU" sz="1600" b="1" dirty="0" err="1" smtClean="0">
                <a:latin typeface="Courier New" pitchFamily="49" charset="0"/>
              </a:rPr>
              <a:t>value</a:t>
            </a:r>
            <a:r>
              <a:rPr lang="hu-HU" sz="1600" b="1" dirty="0" smtClean="0">
                <a:latin typeface="Courier New" pitchFamily="49" charset="0"/>
              </a:rPr>
              <a:t>&lt;=18) </a:t>
            </a:r>
            <a:r>
              <a:rPr lang="hu-HU" sz="1600" b="1" dirty="0">
                <a:latin typeface="Courier New" pitchFamily="49" charset="0"/>
              </a:rPr>
              <a:t>_</a:t>
            </a:r>
            <a:r>
              <a:rPr lang="hu-HU" sz="1600" b="1" dirty="0" err="1">
                <a:latin typeface="Courier New" pitchFamily="49" charset="0"/>
              </a:rPr>
              <a:t>eletkor</a:t>
            </a:r>
            <a:r>
              <a:rPr lang="hu-HU" sz="1600" b="1" dirty="0">
                <a:latin typeface="Courier New" pitchFamily="49" charset="0"/>
              </a:rPr>
              <a:t> = </a:t>
            </a:r>
            <a:r>
              <a:rPr lang="hu-HU" sz="1600" b="1" dirty="0" err="1">
                <a:latin typeface="Courier New" pitchFamily="49" charset="0"/>
              </a:rPr>
              <a:t>value</a:t>
            </a:r>
            <a:r>
              <a:rPr lang="hu-HU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  </a:t>
            </a:r>
            <a:r>
              <a:rPr lang="hu-HU" sz="1600" b="1" dirty="0" err="1" smtClean="0">
                <a:latin typeface="Courier New" pitchFamily="49" charset="0"/>
              </a:rPr>
              <a:t>else</a:t>
            </a:r>
            <a:r>
              <a:rPr lang="hu-HU" sz="1600" b="1" dirty="0" smtClean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throw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new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Exception</a:t>
            </a:r>
            <a:r>
              <a:rPr lang="hu-HU" sz="1600" b="1" dirty="0">
                <a:latin typeface="Courier New" pitchFamily="49" charset="0"/>
              </a:rPr>
              <a:t>("</a:t>
            </a:r>
            <a:r>
              <a:rPr lang="hu-HU" sz="1600" b="1" dirty="0" err="1">
                <a:latin typeface="Courier New" pitchFamily="49" charset="0"/>
              </a:rPr>
              <a:t>Hibas</a:t>
            </a:r>
            <a:r>
              <a:rPr lang="hu-HU" sz="1600" b="1" dirty="0">
                <a:latin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</a:rPr>
              <a:t>ertek</a:t>
            </a:r>
            <a:r>
              <a:rPr lang="hu-HU" sz="1600" b="1" dirty="0">
                <a:latin typeface="Courier New" pitchFamily="49" charset="0"/>
              </a:rPr>
              <a:t>!");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  </a:t>
            </a:r>
            <a:r>
              <a:rPr lang="hu-HU" sz="1600" b="1" dirty="0" smtClean="0">
                <a:latin typeface="Courier New" pitchFamily="49" charset="0"/>
              </a:rPr>
              <a:t>}</a:t>
            </a:r>
            <a:endParaRPr lang="hu-H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1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metódus tábla (VMT)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Késői kötésnél csak </a:t>
            </a:r>
            <a:r>
              <a:rPr lang="hu-HU" b="1" dirty="0" smtClean="0"/>
              <a:t>futási időben </a:t>
            </a:r>
            <a:r>
              <a:rPr lang="hu-HU" dirty="0" smtClean="0"/>
              <a:t>dől el, hogy a </a:t>
            </a:r>
            <a:r>
              <a:rPr lang="hu-HU" dirty="0" err="1" smtClean="0"/>
              <a:t>virtuálus</a:t>
            </a:r>
            <a:r>
              <a:rPr lang="hu-HU" dirty="0" smtClean="0"/>
              <a:t> metódus hívása melyik konkrét metódust futtassa.</a:t>
            </a:r>
          </a:p>
          <a:p>
            <a:r>
              <a:rPr lang="hu-HU" dirty="0" smtClean="0"/>
              <a:t>A híváshoz használt példány típusa alapján dől el.</a:t>
            </a:r>
          </a:p>
          <a:p>
            <a:r>
              <a:rPr lang="hu-HU" dirty="0" smtClean="0"/>
              <a:t>Az ún. virtuális metódus tábla (VMT) segítségével dönti el ezt a futtatórendszer.</a:t>
            </a:r>
          </a:p>
          <a:p>
            <a:r>
              <a:rPr lang="hu-HU" dirty="0" smtClean="0"/>
              <a:t>A VMT fordítási időben készül, minden osztályhoz 1 db.</a:t>
            </a:r>
          </a:p>
        </p:txBody>
      </p:sp>
    </p:spTree>
    <p:extLst>
      <p:ext uri="{BB962C8B-B14F-4D97-AF65-F5344CB8AC3E}">
        <p14:creationId xmlns:p14="http://schemas.microsoft.com/office/powerpoint/2010/main" val="29197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metódus tábla (VMT)</a:t>
            </a:r>
            <a:endParaRPr lang="hu-HU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520" y="1326017"/>
            <a:ext cx="4752975" cy="28813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Elso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A()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B()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D() ()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E()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519" y="4597513"/>
            <a:ext cx="4752975" cy="20177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Masodik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: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Elso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override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B()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C() {}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5508104" y="1340172"/>
            <a:ext cx="3313112" cy="1728788"/>
            <a:chOff x="5580063" y="692150"/>
            <a:chExt cx="3313112" cy="1728788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80063" y="692150"/>
              <a:ext cx="3313112" cy="172878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DA9E0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altLang="hu-HU" sz="2000" b="1" kern="0" dirty="0" smtClean="0">
                  <a:solidFill>
                    <a:srgbClr val="000000"/>
                  </a:solidFill>
                  <a:latin typeface="Courier New" pitchFamily="49" charset="0"/>
                </a:rPr>
                <a:t>El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so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VMT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651500" y="1125538"/>
              <a:ext cx="3097213" cy="1152525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A | TElso.A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B | TElso.B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D | TElso.D</a:t>
              </a:r>
            </a:p>
          </p:txBody>
        </p:sp>
      </p:grpSp>
      <p:grpSp>
        <p:nvGrpSpPr>
          <p:cNvPr id="18" name="Csoportba foglalás 17"/>
          <p:cNvGrpSpPr/>
          <p:nvPr/>
        </p:nvGrpSpPr>
        <p:grpSpPr>
          <a:xfrm>
            <a:off x="5508104" y="4292302"/>
            <a:ext cx="3313112" cy="2305050"/>
            <a:chOff x="5580063" y="3644900"/>
            <a:chExt cx="3313112" cy="2305050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580063" y="3644900"/>
              <a:ext cx="3313112" cy="2305050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DA9E0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Masodik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VMT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651500" y="4078288"/>
              <a:ext cx="3097213" cy="172720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A | TElso.A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B | TMasodik.B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D | TElso.D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C | TMasodik.C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6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VMT készítésének algoritmusa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Új osztály </a:t>
            </a:r>
            <a:r>
              <a:rPr lang="hu-HU" dirty="0" err="1" smtClean="0"/>
              <a:t>VMT-jének</a:t>
            </a:r>
            <a:r>
              <a:rPr lang="hu-HU" dirty="0" smtClean="0"/>
              <a:t> készítéséhez: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Másold </a:t>
            </a:r>
            <a:r>
              <a:rPr lang="hu-HU" dirty="0"/>
              <a:t>le az </a:t>
            </a:r>
            <a:r>
              <a:rPr lang="hu-HU" dirty="0" smtClean="0"/>
              <a:t>ősosztály </a:t>
            </a:r>
            <a:r>
              <a:rPr lang="hu-HU" dirty="0" err="1" smtClean="0"/>
              <a:t>VMT-jét</a:t>
            </a:r>
            <a:r>
              <a:rPr lang="hu-HU" dirty="0" smtClean="0"/>
              <a:t>!</a:t>
            </a:r>
          </a:p>
          <a:p>
            <a:pPr marL="914400" lvl="1" indent="-514350"/>
            <a:r>
              <a:rPr lang="hu-HU" dirty="0" smtClean="0"/>
              <a:t>ha </a:t>
            </a:r>
            <a:r>
              <a:rPr lang="hu-HU" dirty="0"/>
              <a:t>nincs </a:t>
            </a:r>
            <a:r>
              <a:rPr lang="hu-HU" dirty="0" smtClean="0"/>
              <a:t>ősöd (</a:t>
            </a:r>
            <a:r>
              <a:rPr lang="hu-HU" dirty="0" err="1" smtClean="0"/>
              <a:t>Object</a:t>
            </a:r>
            <a:r>
              <a:rPr lang="hu-HU" dirty="0" smtClean="0"/>
              <a:t>), </a:t>
            </a:r>
            <a:r>
              <a:rPr lang="hu-HU" dirty="0"/>
              <a:t>akkor üres a </a:t>
            </a:r>
            <a:r>
              <a:rPr lang="hu-HU" dirty="0" smtClean="0"/>
              <a:t>VMT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V</a:t>
            </a:r>
            <a:r>
              <a:rPr lang="hu-HU" dirty="0" smtClean="0"/>
              <a:t>an itt </a:t>
            </a:r>
            <a:r>
              <a:rPr lang="hu-HU" dirty="0" err="1" smtClean="0"/>
              <a:t>override-olt</a:t>
            </a:r>
            <a:r>
              <a:rPr lang="hu-HU" dirty="0" smtClean="0"/>
              <a:t> </a:t>
            </a:r>
            <a:r>
              <a:rPr lang="hu-HU" dirty="0"/>
              <a:t>metódus</a:t>
            </a:r>
            <a:r>
              <a:rPr lang="hu-HU" dirty="0" smtClean="0"/>
              <a:t>?</a:t>
            </a:r>
          </a:p>
          <a:p>
            <a:pPr marL="914400" lvl="1" indent="-514350"/>
            <a:r>
              <a:rPr lang="hu-HU" dirty="0" smtClean="0"/>
              <a:t>ha igen, írd át a megfelelő sort a </a:t>
            </a:r>
            <a:r>
              <a:rPr lang="hu-HU" dirty="0" err="1" smtClean="0"/>
              <a:t>VMT-ben</a:t>
            </a:r>
            <a:r>
              <a:rPr lang="hu-HU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Van itt </a:t>
            </a:r>
            <a:r>
              <a:rPr lang="hu-HU" dirty="0" err="1" smtClean="0"/>
              <a:t>virtual</a:t>
            </a:r>
            <a:r>
              <a:rPr lang="hu-HU" dirty="0" smtClean="0"/>
              <a:t> metódus?</a:t>
            </a:r>
          </a:p>
          <a:p>
            <a:pPr marL="914400" lvl="1" indent="-514350"/>
            <a:r>
              <a:rPr lang="hu-HU" dirty="0" smtClean="0"/>
              <a:t>ha igen, add hozzá új sorként a </a:t>
            </a:r>
            <a:r>
              <a:rPr lang="hu-HU" dirty="0" err="1" smtClean="0"/>
              <a:t>VMT-hez</a:t>
            </a:r>
            <a:r>
              <a:rPr lang="hu-HU" dirty="0" smtClean="0"/>
              <a:t>!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21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VMT problémája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Nagy a memóriaigénye:</a:t>
            </a:r>
          </a:p>
          <a:p>
            <a:r>
              <a:rPr lang="hu-HU" dirty="0"/>
              <a:t>a gyerekosztály </a:t>
            </a:r>
            <a:r>
              <a:rPr lang="hu-HU" dirty="0" err="1"/>
              <a:t>VMT-je</a:t>
            </a:r>
            <a:r>
              <a:rPr lang="hu-HU" dirty="0"/>
              <a:t> legalább olyan </a:t>
            </a:r>
            <a:r>
              <a:rPr lang="hu-HU" dirty="0" smtClean="0"/>
              <a:t>hosszú, mint </a:t>
            </a:r>
            <a:r>
              <a:rPr lang="hu-HU" dirty="0"/>
              <a:t>az </a:t>
            </a:r>
            <a:r>
              <a:rPr lang="hu-HU" dirty="0" smtClean="0"/>
              <a:t>ősosztályé</a:t>
            </a:r>
          </a:p>
          <a:p>
            <a:r>
              <a:rPr lang="hu-HU" dirty="0"/>
              <a:t>ha a gyerekosztályban nincs </a:t>
            </a:r>
            <a:r>
              <a:rPr lang="hu-HU" dirty="0" err="1" smtClean="0"/>
              <a:t>override-olás</a:t>
            </a:r>
            <a:r>
              <a:rPr lang="hu-HU" dirty="0" smtClean="0"/>
              <a:t>, akkor </a:t>
            </a:r>
            <a:r>
              <a:rPr lang="hu-HU" dirty="0"/>
              <a:t>is tartalmazza az </a:t>
            </a:r>
            <a:r>
              <a:rPr lang="hu-HU" dirty="0" smtClean="0"/>
              <a:t>adott </a:t>
            </a:r>
            <a:r>
              <a:rPr lang="hu-HU" dirty="0"/>
              <a:t>metódus adatait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83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</a:t>
            </a:r>
            <a:r>
              <a:rPr lang="hu-HU" dirty="0"/>
              <a:t>metódus tábla </a:t>
            </a:r>
            <a:r>
              <a:rPr lang="hu-HU" dirty="0" smtClean="0"/>
              <a:t>(DMT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Tárolunk az ősosztályra egy „visszamutatót”</a:t>
            </a:r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081" y="2276872"/>
            <a:ext cx="4752975" cy="245303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Elso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A()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B()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D() ()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E()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080" y="4795663"/>
            <a:ext cx="4752975" cy="20177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Masodik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: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Elso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override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B() {}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virtual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C() {}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5468867" y="2276872"/>
            <a:ext cx="3313112" cy="2232025"/>
            <a:chOff x="5468867" y="2276872"/>
            <a:chExt cx="3313112" cy="2232025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468867" y="2276872"/>
              <a:ext cx="3313112" cy="2232025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DA9E0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Elso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DMT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5540304" y="3213497"/>
              <a:ext cx="3097213" cy="1152525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A | TElso.A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B | TElso.B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D | TElso.D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540304" y="2710260"/>
              <a:ext cx="3097213" cy="360362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ŐS = null</a:t>
              </a:r>
            </a:p>
          </p:txBody>
        </p:sp>
      </p:grpSp>
      <p:grpSp>
        <p:nvGrpSpPr>
          <p:cNvPr id="22" name="Csoportba foglalás 21"/>
          <p:cNvGrpSpPr/>
          <p:nvPr/>
        </p:nvGrpSpPr>
        <p:grpSpPr>
          <a:xfrm>
            <a:off x="5436096" y="5084588"/>
            <a:ext cx="3313112" cy="1728788"/>
            <a:chOff x="5436096" y="5084588"/>
            <a:chExt cx="3313112" cy="1728788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436096" y="5084588"/>
              <a:ext cx="3313112" cy="172878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DA9E0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Masodik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DMT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507533" y="5948188"/>
              <a:ext cx="3097213" cy="790575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B | TMasodik.B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C | TMasodik.C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07533" y="5494163"/>
              <a:ext cx="3097213" cy="360363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 ŐS = TElso.DMT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 példa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281965" y="1417638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>
                <a:solidFill>
                  <a:schemeClr val="tx1"/>
                </a:solidFill>
              </a:rPr>
              <a:t>Shape</a:t>
            </a:r>
            <a:endParaRPr lang="hu-HU" sz="2800" b="1" dirty="0">
              <a:solidFill>
                <a:schemeClr val="tx1"/>
              </a:solidFill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683568" y="2420888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smtClean="0">
                <a:solidFill>
                  <a:schemeClr val="tx1"/>
                </a:solidFill>
              </a:rPr>
              <a:t>Shape2D</a:t>
            </a:r>
            <a:endParaRPr lang="hu-HU" sz="2800" b="1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5724128" y="2420888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smtClean="0">
                <a:solidFill>
                  <a:schemeClr val="tx1"/>
                </a:solidFill>
              </a:rPr>
              <a:t>Shape3D</a:t>
            </a:r>
            <a:endParaRPr lang="hu-HU" sz="2800" b="1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107504" y="3861048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>
                <a:solidFill>
                  <a:schemeClr val="tx1"/>
                </a:solidFill>
              </a:rPr>
              <a:t>Circle</a:t>
            </a:r>
            <a:endParaRPr lang="hu-HU" sz="2800" b="1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1337749" y="4797152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>
                <a:solidFill>
                  <a:schemeClr val="tx1"/>
                </a:solidFill>
              </a:rPr>
              <a:t>Square</a:t>
            </a:r>
            <a:endParaRPr lang="hu-HU" sz="2800" b="1" dirty="0" smtClean="0">
              <a:solidFill>
                <a:schemeClr val="tx1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2630124" y="3861048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>
                <a:solidFill>
                  <a:schemeClr val="tx1"/>
                </a:solidFill>
              </a:rPr>
              <a:t>Polygon</a:t>
            </a:r>
            <a:endParaRPr lang="hu-HU" sz="2800" b="1" dirty="0" smtClean="0">
              <a:solidFill>
                <a:schemeClr val="tx1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5796136" y="3861048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>
                <a:solidFill>
                  <a:schemeClr val="tx1"/>
                </a:solidFill>
              </a:rPr>
              <a:t>Sphere</a:t>
            </a:r>
            <a:endParaRPr lang="hu-HU" sz="28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zögletes összekötő 11"/>
          <p:cNvCxnSpPr>
            <a:stCxn id="4" idx="2"/>
            <a:endCxn id="5" idx="0"/>
          </p:cNvCxnSpPr>
          <p:nvPr/>
        </p:nvCxnSpPr>
        <p:spPr>
          <a:xfrm rot="5400000">
            <a:off x="2810859" y="977674"/>
            <a:ext cx="288032" cy="259839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zögletes összekötő 12"/>
          <p:cNvCxnSpPr>
            <a:stCxn id="4" idx="2"/>
            <a:endCxn id="6" idx="0"/>
          </p:cNvCxnSpPr>
          <p:nvPr/>
        </p:nvCxnSpPr>
        <p:spPr>
          <a:xfrm rot="16200000" flipH="1">
            <a:off x="5331138" y="1055790"/>
            <a:ext cx="288032" cy="244216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zögletes összekötő 16"/>
          <p:cNvCxnSpPr>
            <a:stCxn id="5" idx="2"/>
            <a:endCxn id="7" idx="0"/>
          </p:cNvCxnSpPr>
          <p:nvPr/>
        </p:nvCxnSpPr>
        <p:spPr>
          <a:xfrm rot="5400000">
            <a:off x="1005173" y="3210545"/>
            <a:ext cx="724942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>
            <a:stCxn id="5" idx="2"/>
            <a:endCxn id="9" idx="0"/>
          </p:cNvCxnSpPr>
          <p:nvPr/>
        </p:nvCxnSpPr>
        <p:spPr>
          <a:xfrm rot="16200000" flipH="1">
            <a:off x="2266483" y="2525299"/>
            <a:ext cx="724942" cy="1946556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>
            <a:stCxn id="5" idx="2"/>
            <a:endCxn id="8" idx="0"/>
          </p:cNvCxnSpPr>
          <p:nvPr/>
        </p:nvCxnSpPr>
        <p:spPr>
          <a:xfrm rot="16200000" flipH="1">
            <a:off x="1152243" y="3639538"/>
            <a:ext cx="1661046" cy="654181"/>
          </a:xfrm>
          <a:prstGeom prst="bentConnector3">
            <a:avLst>
              <a:gd name="adj1" fmla="val 3521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>
            <a:stCxn id="6" idx="2"/>
          </p:cNvCxnSpPr>
          <p:nvPr/>
        </p:nvCxnSpPr>
        <p:spPr>
          <a:xfrm rot="16200000" flipH="1">
            <a:off x="6369769" y="3462573"/>
            <a:ext cx="724942" cy="7200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kerekített téglalap 32"/>
          <p:cNvSpPr/>
          <p:nvPr/>
        </p:nvSpPr>
        <p:spPr>
          <a:xfrm>
            <a:off x="1337749" y="5877272"/>
            <a:ext cx="1944216" cy="715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>
                <a:solidFill>
                  <a:schemeClr val="tx1"/>
                </a:solidFill>
              </a:rPr>
              <a:t>Rectangle</a:t>
            </a:r>
            <a:endParaRPr lang="hu-HU" sz="2800" b="1" dirty="0">
              <a:solidFill>
                <a:schemeClr val="tx1"/>
              </a:solidFill>
            </a:endParaRPr>
          </a:p>
        </p:txBody>
      </p:sp>
      <p:cxnSp>
        <p:nvCxnSpPr>
          <p:cNvPr id="36" name="Egyenes összekötő 35"/>
          <p:cNvCxnSpPr>
            <a:stCxn id="8" idx="2"/>
            <a:endCxn id="33" idx="0"/>
          </p:cNvCxnSpPr>
          <p:nvPr/>
        </p:nvCxnSpPr>
        <p:spPr>
          <a:xfrm>
            <a:off x="2309857" y="5512370"/>
            <a:ext cx="0" cy="3649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</a:t>
            </a:r>
            <a:r>
              <a:rPr lang="hu-HU" dirty="0" smtClean="0"/>
              <a:t>MT készítésének algoritmusa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Új osztály </a:t>
            </a:r>
            <a:r>
              <a:rPr lang="hu-HU" dirty="0" err="1"/>
              <a:t>D</a:t>
            </a:r>
            <a:r>
              <a:rPr lang="hu-HU" dirty="0" err="1" smtClean="0"/>
              <a:t>MT-jének</a:t>
            </a:r>
            <a:r>
              <a:rPr lang="hu-HU" dirty="0" smtClean="0"/>
              <a:t> készítéséhez: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DMT üres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Állítsd be az </a:t>
            </a:r>
            <a:r>
              <a:rPr lang="hu-HU" dirty="0" err="1" smtClean="0"/>
              <a:t>ŐS-t</a:t>
            </a:r>
            <a:r>
              <a:rPr lang="hu-HU" dirty="0" smtClean="0"/>
              <a:t> az ősosztály </a:t>
            </a:r>
            <a:r>
              <a:rPr lang="hu-HU" dirty="0" err="1" smtClean="0"/>
              <a:t>DMT-jére</a:t>
            </a:r>
            <a:r>
              <a:rPr lang="hu-HU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Van itt </a:t>
            </a:r>
            <a:r>
              <a:rPr lang="hu-HU" dirty="0" err="1" smtClean="0"/>
              <a:t>override-olt</a:t>
            </a:r>
            <a:r>
              <a:rPr lang="hu-HU" dirty="0" smtClean="0"/>
              <a:t> </a:t>
            </a:r>
            <a:r>
              <a:rPr lang="hu-HU" dirty="0"/>
              <a:t>metódus</a:t>
            </a:r>
            <a:r>
              <a:rPr lang="hu-HU" dirty="0" smtClean="0"/>
              <a:t>?</a:t>
            </a:r>
          </a:p>
          <a:p>
            <a:pPr marL="914400" lvl="1" indent="-514350"/>
            <a:r>
              <a:rPr lang="hu-HU" dirty="0" smtClean="0"/>
              <a:t>ha igen, </a:t>
            </a:r>
            <a:r>
              <a:rPr lang="hu-HU" dirty="0"/>
              <a:t>add hozzá új sorként a </a:t>
            </a:r>
            <a:r>
              <a:rPr lang="hu-HU" dirty="0" err="1" smtClean="0"/>
              <a:t>DMT-hez</a:t>
            </a:r>
            <a:r>
              <a:rPr lang="hu-HU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Van itt </a:t>
            </a:r>
            <a:r>
              <a:rPr lang="hu-HU" dirty="0" err="1" smtClean="0"/>
              <a:t>virtual</a:t>
            </a:r>
            <a:r>
              <a:rPr lang="hu-HU" dirty="0" smtClean="0"/>
              <a:t> metódus?</a:t>
            </a:r>
          </a:p>
          <a:p>
            <a:pPr marL="914400" lvl="1" indent="-514350"/>
            <a:r>
              <a:rPr lang="hu-HU" dirty="0" smtClean="0"/>
              <a:t>ha igen, add hozzá új sorként a </a:t>
            </a:r>
            <a:r>
              <a:rPr lang="hu-HU" dirty="0" err="1"/>
              <a:t>D</a:t>
            </a:r>
            <a:r>
              <a:rPr lang="hu-HU" dirty="0" err="1" smtClean="0"/>
              <a:t>MT-hez</a:t>
            </a:r>
            <a:r>
              <a:rPr lang="hu-HU" dirty="0" smtClean="0"/>
              <a:t>!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50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DMT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osztály </a:t>
            </a:r>
            <a:r>
              <a:rPr lang="hu-HU" dirty="0" err="1" smtClean="0"/>
              <a:t>DMT-jében</a:t>
            </a:r>
            <a:r>
              <a:rPr lang="hu-HU" dirty="0" smtClean="0"/>
              <a:t> keressük a metódust</a:t>
            </a:r>
          </a:p>
          <a:p>
            <a:r>
              <a:rPr lang="hu-HU" dirty="0" smtClean="0"/>
              <a:t>Ha nincs ott, akkor folytatjuk az ősosztály </a:t>
            </a:r>
            <a:r>
              <a:rPr lang="hu-HU" dirty="0" err="1" smtClean="0"/>
              <a:t>DMT-jében</a:t>
            </a:r>
            <a:r>
              <a:rPr lang="hu-HU" dirty="0" smtClean="0"/>
              <a:t> a keresést.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DMT előnye: kisebb </a:t>
            </a:r>
            <a:r>
              <a:rPr lang="hu-HU" dirty="0" err="1" smtClean="0"/>
              <a:t>memóriafelhasználás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mtClean="0"/>
              <a:t>DMT hátránya: lassabb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194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2671" y="1268760"/>
            <a:ext cx="9035043" cy="540060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3497989" y="1417638"/>
            <a:ext cx="1434051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Weapon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1259632" y="2492896"/>
            <a:ext cx="1434051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Rifle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580112" y="2492896"/>
            <a:ext cx="1434051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Pistol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77744" y="3834719"/>
            <a:ext cx="1655739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Submachine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72671" y="5373216"/>
            <a:ext cx="1232942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Ingram Mac-10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1741690" y="5373216"/>
            <a:ext cx="1462158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Schmidt </a:t>
            </a:r>
            <a:r>
              <a:rPr lang="hu-HU" sz="2000" b="1" dirty="0" err="1" smtClean="0">
                <a:solidFill>
                  <a:schemeClr val="tx1"/>
                </a:solidFill>
              </a:rPr>
              <a:t>Machine</a:t>
            </a:r>
            <a:r>
              <a:rPr lang="hu-HU" sz="2000" b="1" dirty="0" smtClean="0">
                <a:solidFill>
                  <a:schemeClr val="tx1"/>
                </a:solidFill>
              </a:rPr>
              <a:t> </a:t>
            </a:r>
            <a:r>
              <a:rPr lang="hu-HU" sz="2000" b="1" dirty="0" err="1" smtClean="0">
                <a:solidFill>
                  <a:schemeClr val="tx1"/>
                </a:solidFill>
              </a:rPr>
              <a:t>Pistol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3203849" y="3834719"/>
            <a:ext cx="1296144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Assault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4932040" y="3823044"/>
            <a:ext cx="1296144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Sniper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5" name="Lekerekített téglalap 14"/>
          <p:cNvSpPr/>
          <p:nvPr/>
        </p:nvSpPr>
        <p:spPr>
          <a:xfrm>
            <a:off x="6804248" y="3750581"/>
            <a:ext cx="864096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Glock</a:t>
            </a:r>
            <a:r>
              <a:rPr lang="hu-HU" sz="2000" b="1" dirty="0" smtClean="0">
                <a:solidFill>
                  <a:schemeClr val="tx1"/>
                </a:solidFill>
              </a:rPr>
              <a:t> 18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6" name="Lekerekített téglalap 15"/>
          <p:cNvSpPr/>
          <p:nvPr/>
        </p:nvSpPr>
        <p:spPr>
          <a:xfrm>
            <a:off x="7874772" y="3750581"/>
            <a:ext cx="1232942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Desert</a:t>
            </a:r>
            <a:r>
              <a:rPr lang="hu-HU" sz="2000" b="1" dirty="0" smtClean="0">
                <a:solidFill>
                  <a:schemeClr val="tx1"/>
                </a:solidFill>
              </a:rPr>
              <a:t> Eagle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7" name="Lekerekített téglalap 16"/>
          <p:cNvSpPr/>
          <p:nvPr/>
        </p:nvSpPr>
        <p:spPr>
          <a:xfrm>
            <a:off x="3868689" y="5879204"/>
            <a:ext cx="847327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AK 47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5226652" y="5882134"/>
            <a:ext cx="1097451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Bullpup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19" name="Lekerekített téglalap 18"/>
          <p:cNvSpPr/>
          <p:nvPr/>
        </p:nvSpPr>
        <p:spPr>
          <a:xfrm>
            <a:off x="7004344" y="5376146"/>
            <a:ext cx="847327" cy="4271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AWP</a:t>
            </a:r>
          </a:p>
        </p:txBody>
      </p:sp>
      <p:cxnSp>
        <p:nvCxnSpPr>
          <p:cNvPr id="20" name="Szögletes összekötő 19"/>
          <p:cNvCxnSpPr>
            <a:stCxn id="5" idx="2"/>
            <a:endCxn id="6" idx="0"/>
          </p:cNvCxnSpPr>
          <p:nvPr/>
        </p:nvCxnSpPr>
        <p:spPr>
          <a:xfrm rot="5400000">
            <a:off x="2771801" y="1049682"/>
            <a:ext cx="648072" cy="22383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22"/>
          <p:cNvCxnSpPr>
            <a:stCxn id="5" idx="2"/>
            <a:endCxn id="7" idx="0"/>
          </p:cNvCxnSpPr>
          <p:nvPr/>
        </p:nvCxnSpPr>
        <p:spPr>
          <a:xfrm rot="16200000" flipH="1">
            <a:off x="4932040" y="1127798"/>
            <a:ext cx="648072" cy="208212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zögletes összekötő 25"/>
          <p:cNvCxnSpPr>
            <a:stCxn id="6" idx="2"/>
            <a:endCxn id="8" idx="0"/>
          </p:cNvCxnSpPr>
          <p:nvPr/>
        </p:nvCxnSpPr>
        <p:spPr>
          <a:xfrm rot="5400000">
            <a:off x="1183818" y="3041878"/>
            <a:ext cx="914637" cy="6710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>
            <a:stCxn id="6" idx="2"/>
            <a:endCxn id="12" idx="0"/>
          </p:cNvCxnSpPr>
          <p:nvPr/>
        </p:nvCxnSpPr>
        <p:spPr>
          <a:xfrm rot="16200000" flipH="1">
            <a:off x="2456971" y="2439768"/>
            <a:ext cx="914637" cy="187526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31"/>
          <p:cNvCxnSpPr>
            <a:stCxn id="6" idx="2"/>
            <a:endCxn id="13" idx="0"/>
          </p:cNvCxnSpPr>
          <p:nvPr/>
        </p:nvCxnSpPr>
        <p:spPr>
          <a:xfrm rot="16200000" flipH="1">
            <a:off x="3326904" y="1569836"/>
            <a:ext cx="902962" cy="360345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zögletes összekötő 34"/>
          <p:cNvCxnSpPr>
            <a:stCxn id="7" idx="2"/>
            <a:endCxn id="15" idx="0"/>
          </p:cNvCxnSpPr>
          <p:nvPr/>
        </p:nvCxnSpPr>
        <p:spPr>
          <a:xfrm rot="16200000" flipH="1">
            <a:off x="6351468" y="2865752"/>
            <a:ext cx="830499" cy="93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zögletes összekötő 37"/>
          <p:cNvCxnSpPr>
            <a:stCxn id="7" idx="2"/>
            <a:endCxn id="16" idx="0"/>
          </p:cNvCxnSpPr>
          <p:nvPr/>
        </p:nvCxnSpPr>
        <p:spPr>
          <a:xfrm rot="16200000" flipH="1">
            <a:off x="6978941" y="2238278"/>
            <a:ext cx="830499" cy="219410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zögletes összekötő 40"/>
          <p:cNvCxnSpPr>
            <a:stCxn id="8" idx="2"/>
            <a:endCxn id="9" idx="0"/>
          </p:cNvCxnSpPr>
          <p:nvPr/>
        </p:nvCxnSpPr>
        <p:spPr>
          <a:xfrm rot="5400000">
            <a:off x="441723" y="4509324"/>
            <a:ext cx="1111311" cy="6164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zögletes összekötő 43"/>
          <p:cNvCxnSpPr>
            <a:stCxn id="8" idx="2"/>
            <a:endCxn id="10" idx="0"/>
          </p:cNvCxnSpPr>
          <p:nvPr/>
        </p:nvCxnSpPr>
        <p:spPr>
          <a:xfrm rot="16200000" flipH="1">
            <a:off x="1333536" y="4233982"/>
            <a:ext cx="1111311" cy="11671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zögletes összekötő 46"/>
          <p:cNvCxnSpPr>
            <a:stCxn id="12" idx="2"/>
            <a:endCxn id="17" idx="0"/>
          </p:cNvCxnSpPr>
          <p:nvPr/>
        </p:nvCxnSpPr>
        <p:spPr>
          <a:xfrm rot="16200000" flipH="1">
            <a:off x="3263488" y="4850338"/>
            <a:ext cx="1617299" cy="4404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zögletes összekötő 49"/>
          <p:cNvCxnSpPr>
            <a:stCxn id="12" idx="2"/>
            <a:endCxn id="18" idx="0"/>
          </p:cNvCxnSpPr>
          <p:nvPr/>
        </p:nvCxnSpPr>
        <p:spPr>
          <a:xfrm rot="16200000" flipH="1">
            <a:off x="4003535" y="4110290"/>
            <a:ext cx="1620229" cy="19234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zögletes összekötő 52"/>
          <p:cNvCxnSpPr>
            <a:stCxn id="13" idx="2"/>
            <a:endCxn id="19" idx="0"/>
          </p:cNvCxnSpPr>
          <p:nvPr/>
        </p:nvCxnSpPr>
        <p:spPr>
          <a:xfrm rot="16200000" flipH="1">
            <a:off x="5941102" y="3889240"/>
            <a:ext cx="1125916" cy="1847896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Öröklés különböző nyelvekben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/>
          <a:lstStyle/>
          <a:p>
            <a:r>
              <a:rPr lang="hu-HU" b="1" dirty="0" err="1" smtClean="0"/>
              <a:t>Simula</a:t>
            </a:r>
            <a:r>
              <a:rPr lang="hu-HU" dirty="0" smtClean="0"/>
              <a:t> (1967, Norvégia): az öröklés első megjelenése</a:t>
            </a:r>
          </a:p>
          <a:p>
            <a:r>
              <a:rPr lang="hu-HU" b="1" dirty="0" err="1" smtClean="0"/>
              <a:t>Smalltalk</a:t>
            </a:r>
            <a:r>
              <a:rPr lang="hu-HU" b="1" dirty="0" smtClean="0"/>
              <a:t>, Java, C#</a:t>
            </a:r>
            <a:r>
              <a:rPr lang="hu-HU" dirty="0" smtClean="0"/>
              <a:t>: egyszeres öröklődés = 1 ős</a:t>
            </a:r>
          </a:p>
          <a:p>
            <a:r>
              <a:rPr lang="hu-HU" b="1" dirty="0" smtClean="0"/>
              <a:t>C++, Python</a:t>
            </a:r>
            <a:r>
              <a:rPr lang="hu-HU" dirty="0" smtClean="0"/>
              <a:t>: többszörös öröklődés = több ős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8"/>
            <a:ext cx="4248472" cy="28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Öröklés deklarálása</a:t>
            </a:r>
            <a:endParaRPr lang="hu-H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504" y="1168822"/>
            <a:ext cx="5472756" cy="269222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AlapMobilTelefon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private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PIN_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Kod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PIN_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Ellenorzes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(int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kod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kod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== PIN_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Kod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92004" y="3212976"/>
            <a:ext cx="6400476" cy="342065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OkosTelefon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: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AlapMobilTelefon</a:t>
            </a:r>
            <a:endParaRPr lang="hu-HU" altLang="hu-HU" b="1" kern="0" dirty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Bekapcsolas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(int i=0;i&lt;3;i++)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PIN_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Ellenorzes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PinKodBekeres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()))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     …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TelefonZarolasa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Védelmi szintek és az öröklődés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Mezők, </a:t>
            </a:r>
            <a:r>
              <a:rPr lang="hu-HU" dirty="0" err="1" smtClean="0"/>
              <a:t>property-k</a:t>
            </a:r>
            <a:r>
              <a:rPr lang="hu-HU" dirty="0" smtClean="0"/>
              <a:t>, metódusok 3 védelmi szintje:</a:t>
            </a:r>
          </a:p>
          <a:p>
            <a:r>
              <a:rPr lang="hu-HU" b="1" dirty="0" err="1" smtClean="0"/>
              <a:t>public</a:t>
            </a:r>
            <a:r>
              <a:rPr lang="hu-HU" dirty="0" smtClean="0"/>
              <a:t>: öröklődik és a gyerekosztályban közvetlenül elérhető + mindenki számára elérhető</a:t>
            </a:r>
          </a:p>
          <a:p>
            <a:r>
              <a:rPr lang="hu-HU" b="1" dirty="0" err="1" smtClean="0"/>
              <a:t>protected</a:t>
            </a:r>
            <a:r>
              <a:rPr lang="hu-HU" dirty="0" smtClean="0"/>
              <a:t>: </a:t>
            </a:r>
            <a:r>
              <a:rPr lang="hu-HU" dirty="0"/>
              <a:t>öröklődik és a gyerekosztályban közvetlenül </a:t>
            </a:r>
            <a:r>
              <a:rPr lang="hu-HU" dirty="0" smtClean="0"/>
              <a:t>elérhető</a:t>
            </a:r>
          </a:p>
          <a:p>
            <a:r>
              <a:rPr lang="hu-HU" b="1" dirty="0" err="1" smtClean="0"/>
              <a:t>private</a:t>
            </a:r>
            <a:r>
              <a:rPr lang="hu-HU" dirty="0" smtClean="0"/>
              <a:t>: öröklődik, de a gyerekosztályban nem érhető el közvetlenül</a:t>
            </a:r>
          </a:p>
          <a:p>
            <a:pPr lvl="1"/>
            <a:r>
              <a:rPr lang="hu-HU" dirty="0" smtClean="0"/>
              <a:t>csak indirekt módon, </a:t>
            </a:r>
            <a:r>
              <a:rPr lang="hu-HU" dirty="0" err="1" smtClean="0"/>
              <a:t>public</a:t>
            </a:r>
            <a:r>
              <a:rPr lang="hu-HU" dirty="0" smtClean="0"/>
              <a:t>/</a:t>
            </a:r>
            <a:r>
              <a:rPr lang="hu-HU" dirty="0" err="1" smtClean="0"/>
              <a:t>protected</a:t>
            </a:r>
            <a:r>
              <a:rPr lang="hu-HU" dirty="0" smtClean="0"/>
              <a:t> metódust hívva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15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C#</a:t>
            </a:r>
            <a:r>
              <a:rPr lang="hu-HU" dirty="0" err="1" smtClean="0"/>
              <a:t>-ban</a:t>
            </a:r>
            <a:r>
              <a:rPr lang="hu-HU" dirty="0" smtClean="0"/>
              <a:t> minden osztálynak (</a:t>
            </a:r>
            <a:r>
              <a:rPr lang="hu-HU" dirty="0" err="1" smtClean="0"/>
              <a:t>max</a:t>
            </a:r>
            <a:r>
              <a:rPr lang="hu-HU" dirty="0" smtClean="0"/>
              <a:t>.) 1 szülője lehet.</a:t>
            </a:r>
          </a:p>
          <a:p>
            <a:r>
              <a:rPr lang="hu-HU" dirty="0" smtClean="0"/>
              <a:t>Ha nem deklarálunk egy osztálynak őst, akkor is van neki:   </a:t>
            </a:r>
            <a:r>
              <a:rPr lang="hu-HU" b="1" dirty="0" err="1" smtClean="0"/>
              <a:t>System.Object</a:t>
            </a:r>
            <a:endParaRPr lang="hu-HU" b="1" dirty="0" smtClean="0"/>
          </a:p>
          <a:p>
            <a:r>
              <a:rPr lang="hu-HU" dirty="0" smtClean="0"/>
              <a:t>Egyetlen olyan osztály létezik, melynek nincs őse: maga az </a:t>
            </a:r>
            <a:r>
              <a:rPr lang="hu-HU" dirty="0" err="1" smtClean="0"/>
              <a:t>Object</a:t>
            </a:r>
            <a:endParaRPr lang="hu-HU" dirty="0" smtClean="0"/>
          </a:p>
          <a:p>
            <a:r>
              <a:rPr lang="hu-HU" dirty="0" smtClean="0"/>
              <a:t>Az öröklési fa gyökéreleme az </a:t>
            </a:r>
            <a:r>
              <a:rPr lang="hu-HU" dirty="0" err="1" smtClean="0"/>
              <a:t>Object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2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Mezők öröklése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/>
          <a:lstStyle/>
          <a:p>
            <a:r>
              <a:rPr lang="hu-HU" dirty="0" smtClean="0"/>
              <a:t>Gyerekosztályban bevezethetünk új mezőket.</a:t>
            </a:r>
          </a:p>
          <a:p>
            <a:r>
              <a:rPr lang="hu-HU" dirty="0" smtClean="0"/>
              <a:t>Mi történik, ha az új mező neve megegyezik valamelyik ős osztály mezőjének nevével?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346776"/>
            <a:ext cx="3384550" cy="20345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</a:rPr>
              <a:t>private</a:t>
            </a:r>
            <a:r>
              <a:rPr lang="hu-HU" b="1" dirty="0">
                <a:latin typeface="Courier New" pitchFamily="49" charset="0"/>
              </a:rPr>
              <a:t> int x;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</a:rPr>
              <a:t>protected</a:t>
            </a:r>
            <a:r>
              <a:rPr lang="hu-HU" b="1" dirty="0">
                <a:latin typeface="Courier New" pitchFamily="49" charset="0"/>
              </a:rPr>
              <a:t> int y;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int z;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283968" y="4346776"/>
            <a:ext cx="4032250" cy="201614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Masodik</a:t>
            </a:r>
            <a:r>
              <a:rPr lang="hu-HU" b="1" dirty="0" smtClean="0">
                <a:latin typeface="Courier New" pitchFamily="49" charset="0"/>
              </a:rPr>
              <a:t>:</a:t>
            </a:r>
            <a:r>
              <a:rPr lang="hu-HU" b="1" dirty="0" err="1" smtClean="0">
                <a:latin typeface="Courier New" pitchFamily="49" charset="0"/>
              </a:rPr>
              <a:t>Elso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double</a:t>
            </a:r>
            <a:r>
              <a:rPr lang="hu-HU" b="1" dirty="0">
                <a:latin typeface="Courier New" pitchFamily="49" charset="0"/>
              </a:rPr>
              <a:t> x;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solidFill>
                  <a:srgbClr val="2610AC"/>
                </a:solidFill>
                <a:latin typeface="Courier New" pitchFamily="49" charset="0"/>
              </a:rPr>
              <a:t>new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string</a:t>
            </a:r>
            <a:r>
              <a:rPr lang="hu-HU" b="1" dirty="0">
                <a:latin typeface="Courier New" pitchFamily="49" charset="0"/>
              </a:rPr>
              <a:t> y;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</a:t>
            </a:r>
            <a:r>
              <a:rPr lang="hu-HU" b="1" dirty="0" err="1">
                <a:solidFill>
                  <a:srgbClr val="2610AC"/>
                </a:solidFill>
                <a:latin typeface="Courier New" pitchFamily="49" charset="0"/>
              </a:rPr>
              <a:t>new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private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float</a:t>
            </a:r>
            <a:r>
              <a:rPr lang="hu-HU" b="1" dirty="0">
                <a:latin typeface="Courier New" pitchFamily="49" charset="0"/>
              </a:rPr>
              <a:t> z;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0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1687</Words>
  <Application>Microsoft Office PowerPoint</Application>
  <PresentationFormat>Diavetítés a képernyőre (4:3 oldalarány)</PresentationFormat>
  <Paragraphs>367</Paragraphs>
  <Slides>31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2" baseType="lpstr">
      <vt:lpstr>Office-téma</vt:lpstr>
      <vt:lpstr>Magasszintű programozási nyelvek II.</vt:lpstr>
      <vt:lpstr>Öröklődés (inheritance) alapgondolata</vt:lpstr>
      <vt:lpstr>Öröklődés példa</vt:lpstr>
      <vt:lpstr>Öröklődés példa</vt:lpstr>
      <vt:lpstr>Öröklés különböző nyelvekben</vt:lpstr>
      <vt:lpstr>Öröklés deklarálása</vt:lpstr>
      <vt:lpstr>Védelmi szintek és az öröklődés</vt:lpstr>
      <vt:lpstr>Object</vt:lpstr>
      <vt:lpstr>Mezők öröklése</vt:lpstr>
      <vt:lpstr>Mezők öröklése</vt:lpstr>
      <vt:lpstr>new = korai kötés</vt:lpstr>
      <vt:lpstr>new = korai kötés</vt:lpstr>
      <vt:lpstr>Osztályszintű mezők öröklése</vt:lpstr>
      <vt:lpstr>Osztályszintű mezők öröklése</vt:lpstr>
      <vt:lpstr>Metódus öröklése – Overloading</vt:lpstr>
      <vt:lpstr>Metódusok öröklése – Korai kötés</vt:lpstr>
      <vt:lpstr>Metódusok öröklése – Korai kötés</vt:lpstr>
      <vt:lpstr>new = korai kötés</vt:lpstr>
      <vt:lpstr>Metódusok öröklése – Késői kötés</vt:lpstr>
      <vt:lpstr>Virtuális metódusok</vt:lpstr>
      <vt:lpstr>virtual+override = késői kötés</vt:lpstr>
      <vt:lpstr>Késői kötés szabályai</vt:lpstr>
      <vt:lpstr>Property-k öröklése</vt:lpstr>
      <vt:lpstr>Példa virtuális property-re</vt:lpstr>
      <vt:lpstr>Virtuális metódus tábla (VMT)</vt:lpstr>
      <vt:lpstr>Virtuális metódus tábla (VMT)</vt:lpstr>
      <vt:lpstr>VMT készítésének algoritmusa</vt:lpstr>
      <vt:lpstr>VMT problémája</vt:lpstr>
      <vt:lpstr>Dinamikus metódus tábla (DMT)</vt:lpstr>
      <vt:lpstr>DMT készítésének algoritmusa</vt:lpstr>
      <vt:lpstr>DMT használata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258</cp:revision>
  <dcterms:created xsi:type="dcterms:W3CDTF">2014-03-03T11:13:53Z</dcterms:created>
  <dcterms:modified xsi:type="dcterms:W3CDTF">2015-03-02T12:46:17Z</dcterms:modified>
</cp:coreProperties>
</file>