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22" autoAdjust="0"/>
  </p:normalViewPr>
  <p:slideViewPr>
    <p:cSldViewPr snapToObjects="1">
      <p:cViewPr>
        <p:scale>
          <a:sx n="77" d="100"/>
          <a:sy n="77" d="100"/>
        </p:scale>
        <p:origin x="-21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59" d="100"/>
          <a:sy n="59" d="100"/>
        </p:scale>
        <p:origin x="-25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230F8-2015-46AC-9C15-B08EDE877F5D}" type="datetimeFigureOut">
              <a:rPr lang="hu-HU" smtClean="0"/>
              <a:pPr/>
              <a:t>2016.03.10.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5C11E-540C-488B-B718-84796C0B45F1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36585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A5C11E-540C-488B-B718-84796C0B45F1}" type="slidenum">
              <a:rPr lang="hu-HU" smtClean="0"/>
              <a:pPr/>
              <a:t>13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1819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772400" cy="1752600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052360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29614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141168"/>
          </a:xfrm>
          <a:gradFill flip="none" rotWithShape="1">
            <a:gsLst>
              <a:gs pos="0">
                <a:schemeClr val="bg1">
                  <a:alpha val="2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0" scaled="1"/>
            <a:tileRect/>
          </a:gradFill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4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dirty="0" smtClean="0"/>
              <a:t>Mintaszöveg szerkesztése</a:t>
            </a:r>
          </a:p>
          <a:p>
            <a:pPr lvl="1"/>
            <a:r>
              <a:rPr lang="hu-HU" dirty="0" smtClean="0"/>
              <a:t>Második szint</a:t>
            </a:r>
          </a:p>
          <a:p>
            <a:pPr lvl="2"/>
            <a:r>
              <a:rPr lang="hu-HU" dirty="0" smtClean="0"/>
              <a:t>Harmadik szint</a:t>
            </a:r>
          </a:p>
          <a:p>
            <a:pPr lvl="3"/>
            <a:r>
              <a:rPr lang="hu-HU" dirty="0" smtClean="0"/>
              <a:t>Negyedik szint</a:t>
            </a:r>
          </a:p>
          <a:p>
            <a:pPr lvl="4"/>
            <a:r>
              <a:rPr lang="hu-HU" dirty="0" smtClean="0"/>
              <a:t>Ötödik szint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345614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D05FFA-4383-4574-9830-A5FF25BE8406}" type="datetimeFigureOut">
              <a:rPr lang="hu-HU" smtClean="0"/>
              <a:pPr/>
              <a:t>2016.03.10.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CFDF-B4B8-4D79-9C23-DD008FAF0A0B}" type="slidenum">
              <a:rPr lang="hu-HU" smtClean="0"/>
              <a:pPr/>
              <a:t>‹#›</a:t>
            </a:fld>
            <a:endParaRPr lang="hu-HU"/>
          </a:p>
        </p:txBody>
      </p:sp>
      <p:pic>
        <p:nvPicPr>
          <p:cNvPr id="7" name="Picture 8" descr="prezentacio_2020_beliv_bg_ME.jp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15" y="0"/>
            <a:ext cx="9142569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08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Magasszintű</a:t>
            </a:r>
            <a:r>
              <a:rPr lang="hu-HU" dirty="0" smtClean="0"/>
              <a:t> programozási nyelvek</a:t>
            </a:r>
            <a:r>
              <a:rPr lang="en-US" dirty="0" smtClean="0"/>
              <a:t> I</a:t>
            </a:r>
            <a:r>
              <a:rPr lang="hu-HU" dirty="0" smtClean="0"/>
              <a:t>I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Konstruktor</a:t>
            </a:r>
          </a:p>
        </p:txBody>
      </p:sp>
      <p:sp>
        <p:nvSpPr>
          <p:cNvPr id="4" name="Alcím 2"/>
          <p:cNvSpPr txBox="1">
            <a:spLocks/>
          </p:cNvSpPr>
          <p:nvPr/>
        </p:nvSpPr>
        <p:spPr>
          <a:xfrm>
            <a:off x="1979712" y="5877272"/>
            <a:ext cx="5245968" cy="758552"/>
          </a:xfrm>
          <a:prstGeom prst="rect">
            <a:avLst/>
          </a:prstGeom>
          <a:gradFill>
            <a:gsLst>
              <a:gs pos="0">
                <a:schemeClr val="tx2">
                  <a:alpha val="70000"/>
                </a:schemeClr>
              </a:gs>
              <a:gs pos="50000">
                <a:schemeClr val="tx2">
                  <a:alpha val="50000"/>
                </a:schemeClr>
              </a:gs>
              <a:gs pos="100000">
                <a:schemeClr val="tx2"/>
              </a:gs>
            </a:gsLst>
            <a:lin ang="5400000" scaled="0"/>
          </a:gra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i="1" dirty="0" err="1" smtClean="0"/>
              <a:t>Kovásznai</a:t>
            </a:r>
            <a:r>
              <a:rPr lang="hu-HU" i="1" dirty="0" smtClean="0"/>
              <a:t> Gergely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97693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Konstruktor hívása konstruktorból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Mivel nem sima metódus, nem hívható egyszerűen a konstruktor törzséből.</a:t>
            </a:r>
          </a:p>
          <a:p>
            <a:r>
              <a:rPr lang="hu-HU" dirty="0" smtClean="0"/>
              <a:t>Speciális szintaxisra van szükség.</a:t>
            </a:r>
          </a:p>
          <a:p>
            <a:r>
              <a:rPr lang="hu-HU" dirty="0" smtClean="0"/>
              <a:t>A konstruktor fejléce </a:t>
            </a:r>
            <a:r>
              <a:rPr lang="hu-HU" smtClean="0"/>
              <a:t>mögé </a:t>
            </a:r>
            <a:r>
              <a:rPr lang="hu-HU" b="1" smtClean="0"/>
              <a:t>kettőspontot</a:t>
            </a:r>
            <a:r>
              <a:rPr lang="hu-HU" smtClean="0"/>
              <a:t> </a:t>
            </a:r>
            <a:r>
              <a:rPr lang="hu-HU" dirty="0" smtClean="0"/>
              <a:t>kell írni, majd a </a:t>
            </a:r>
            <a:r>
              <a:rPr lang="hu-HU" b="1" dirty="0" err="1" smtClean="0"/>
              <a:t>this</a:t>
            </a:r>
            <a:r>
              <a:rPr lang="hu-HU" dirty="0" smtClean="0"/>
              <a:t> kulcsszó segítségével lehet másik konstruktorra hivatkozni.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42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Konstruktor hívása konstruktorból</a:t>
            </a:r>
            <a:endParaRPr lang="hu-H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11560" y="1988840"/>
            <a:ext cx="7920038" cy="43924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hu-HU" sz="1600" dirty="0" err="1"/>
              <a:t>class</a:t>
            </a:r>
            <a:r>
              <a:rPr lang="hu-HU" sz="1600" dirty="0"/>
              <a:t> </a:t>
            </a:r>
            <a:r>
              <a:rPr lang="hu-HU" sz="1600" dirty="0" err="1"/>
              <a:t>Teglalap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/>
              <a:t>{</a:t>
            </a:r>
            <a:br>
              <a:rPr lang="hu-HU" sz="1600" dirty="0"/>
            </a:br>
            <a:r>
              <a:rPr lang="hu-HU" sz="1600" dirty="0"/>
              <a:t> </a:t>
            </a:r>
            <a:r>
              <a:rPr lang="hu-HU" sz="1600" dirty="0" smtClean="0"/>
              <a:t> int x, y, szeles, magas;</a:t>
            </a:r>
            <a:r>
              <a:rPr lang="hu-HU" sz="1600" dirty="0"/>
              <a:t/>
            </a:r>
            <a:br>
              <a:rPr lang="hu-HU" sz="1600" dirty="0"/>
            </a:br>
            <a:endParaRPr lang="hu-HU" altLang="hu-HU" sz="1600" dirty="0"/>
          </a:p>
          <a:p>
            <a:pPr eaLnBrk="1" hangingPunct="1"/>
            <a:r>
              <a:rPr lang="hu-HU" sz="1600" dirty="0"/>
              <a:t>  </a:t>
            </a:r>
            <a:r>
              <a:rPr lang="hu-HU" sz="1600" dirty="0" err="1"/>
              <a:t>public</a:t>
            </a:r>
            <a:r>
              <a:rPr lang="hu-HU" sz="1600" dirty="0"/>
              <a:t> </a:t>
            </a:r>
            <a:r>
              <a:rPr lang="hu-HU" sz="1600" dirty="0" err="1"/>
              <a:t>Teglalap</a:t>
            </a:r>
            <a:r>
              <a:rPr lang="hu-HU" sz="1600" dirty="0"/>
              <a:t>(int x, int y, int szeles, int magas) {</a:t>
            </a:r>
            <a:br>
              <a:rPr lang="hu-HU" sz="1600" dirty="0"/>
            </a:br>
            <a:r>
              <a:rPr lang="hu-HU" sz="1600" dirty="0"/>
              <a:t>     </a:t>
            </a:r>
            <a:r>
              <a:rPr lang="hu-HU" sz="1600" dirty="0" err="1"/>
              <a:t>this.x</a:t>
            </a:r>
            <a:r>
              <a:rPr lang="hu-HU" sz="1600" dirty="0"/>
              <a:t> = x;</a:t>
            </a:r>
            <a:br>
              <a:rPr lang="hu-HU" sz="1600" dirty="0"/>
            </a:br>
            <a:r>
              <a:rPr lang="hu-HU" sz="1600" dirty="0"/>
              <a:t>     </a:t>
            </a:r>
            <a:r>
              <a:rPr lang="hu-HU" sz="1600" dirty="0" err="1"/>
              <a:t>this.y</a:t>
            </a:r>
            <a:r>
              <a:rPr lang="hu-HU" sz="1600" dirty="0"/>
              <a:t> = </a:t>
            </a:r>
            <a:r>
              <a:rPr lang="hu-HU" sz="1600" dirty="0" err="1"/>
              <a:t>x</a:t>
            </a:r>
            <a:r>
              <a:rPr lang="hu-HU" sz="1600" dirty="0"/>
              <a:t>;</a:t>
            </a:r>
            <a:br>
              <a:rPr lang="hu-HU" sz="1600" dirty="0"/>
            </a:br>
            <a:r>
              <a:rPr lang="hu-HU" sz="1600" dirty="0"/>
              <a:t>     </a:t>
            </a:r>
            <a:r>
              <a:rPr lang="hu-HU" sz="1600" dirty="0" err="1"/>
              <a:t>this.szeles</a:t>
            </a:r>
            <a:r>
              <a:rPr lang="hu-HU" sz="1600" dirty="0"/>
              <a:t> = szeles;</a:t>
            </a:r>
            <a:br>
              <a:rPr lang="hu-HU" sz="1600" dirty="0"/>
            </a:br>
            <a:r>
              <a:rPr lang="hu-HU" sz="1600" dirty="0"/>
              <a:t>     </a:t>
            </a:r>
            <a:r>
              <a:rPr lang="hu-HU" sz="1600" dirty="0" err="1"/>
              <a:t>this.magas</a:t>
            </a:r>
            <a:r>
              <a:rPr lang="hu-HU" sz="1600" dirty="0"/>
              <a:t> = magas;</a:t>
            </a:r>
            <a:br>
              <a:rPr lang="hu-HU" sz="1600" dirty="0"/>
            </a:br>
            <a:r>
              <a:rPr lang="hu-HU" sz="1600" dirty="0"/>
              <a:t>  }</a:t>
            </a:r>
          </a:p>
          <a:p>
            <a:pPr eaLnBrk="1" hangingPunct="1"/>
            <a:endParaRPr lang="hu-HU" altLang="hu-HU" sz="1600" dirty="0"/>
          </a:p>
          <a:p>
            <a:pPr eaLnBrk="1" hangingPunct="1"/>
            <a:r>
              <a:rPr lang="hu-HU" sz="1600" dirty="0"/>
              <a:t>  </a:t>
            </a:r>
            <a:r>
              <a:rPr lang="hu-HU" sz="1600" dirty="0" err="1"/>
              <a:t>public</a:t>
            </a:r>
            <a:r>
              <a:rPr lang="hu-HU" sz="1600" dirty="0"/>
              <a:t> </a:t>
            </a:r>
            <a:r>
              <a:rPr lang="hu-HU" sz="1600" dirty="0" err="1"/>
              <a:t>Teglalap</a:t>
            </a:r>
            <a:r>
              <a:rPr lang="hu-HU" sz="1600" dirty="0"/>
              <a:t>(int a</a:t>
            </a:r>
            <a:r>
              <a:rPr lang="hu-HU" sz="1600" dirty="0" smtClean="0"/>
              <a:t>) </a:t>
            </a:r>
            <a:r>
              <a:rPr lang="hu-HU" sz="1600" dirty="0" smtClean="0">
                <a:solidFill>
                  <a:srgbClr val="C00000"/>
                </a:solidFill>
              </a:rPr>
              <a:t>: </a:t>
            </a:r>
            <a:r>
              <a:rPr lang="hu-HU" sz="1600" dirty="0" err="1" smtClean="0">
                <a:solidFill>
                  <a:srgbClr val="C00000"/>
                </a:solidFill>
              </a:rPr>
              <a:t>this</a:t>
            </a:r>
            <a:r>
              <a:rPr lang="hu-HU" sz="1600" dirty="0" smtClean="0">
                <a:solidFill>
                  <a:srgbClr val="C00000"/>
                </a:solidFill>
              </a:rPr>
              <a:t>(0, </a:t>
            </a:r>
            <a:r>
              <a:rPr lang="hu-HU" sz="1600" dirty="0" err="1" smtClean="0">
                <a:solidFill>
                  <a:srgbClr val="C00000"/>
                </a:solidFill>
              </a:rPr>
              <a:t>0</a:t>
            </a:r>
            <a:r>
              <a:rPr lang="hu-HU" sz="1600" dirty="0" smtClean="0">
                <a:solidFill>
                  <a:srgbClr val="C00000"/>
                </a:solidFill>
              </a:rPr>
              <a:t>, a, </a:t>
            </a:r>
            <a:r>
              <a:rPr lang="hu-HU" sz="1600" dirty="0" err="1" smtClean="0">
                <a:solidFill>
                  <a:srgbClr val="C00000"/>
                </a:solidFill>
              </a:rPr>
              <a:t>a</a:t>
            </a:r>
            <a:r>
              <a:rPr lang="hu-HU" sz="1600" dirty="0" smtClean="0">
                <a:solidFill>
                  <a:srgbClr val="C00000"/>
                </a:solidFill>
              </a:rPr>
              <a:t>) </a:t>
            </a:r>
            <a:r>
              <a:rPr lang="hu-HU" sz="1600" dirty="0"/>
              <a:t>{</a:t>
            </a:r>
            <a:br>
              <a:rPr lang="hu-HU" sz="1600" dirty="0"/>
            </a:br>
            <a:r>
              <a:rPr lang="hu-HU" sz="1600" dirty="0"/>
              <a:t>  </a:t>
            </a:r>
            <a:r>
              <a:rPr lang="hu-HU" sz="1600" dirty="0" smtClean="0"/>
              <a:t>  // itt már más dolgunk nincs is</a:t>
            </a:r>
          </a:p>
          <a:p>
            <a:pPr eaLnBrk="1" hangingPunct="1"/>
            <a:r>
              <a:rPr lang="hu-HU" sz="1600" dirty="0"/>
              <a:t> </a:t>
            </a:r>
            <a:r>
              <a:rPr lang="hu-HU" sz="1600" dirty="0" smtClean="0"/>
              <a:t> }</a:t>
            </a:r>
          </a:p>
          <a:p>
            <a:pPr eaLnBrk="1" hangingPunct="1"/>
            <a:endParaRPr lang="hu-HU" sz="1600" dirty="0" smtClean="0"/>
          </a:p>
          <a:p>
            <a:pPr eaLnBrk="1" hangingPunct="1"/>
            <a:r>
              <a:rPr lang="hu-HU" sz="1600" dirty="0" smtClean="0"/>
              <a:t>  </a:t>
            </a:r>
            <a:r>
              <a:rPr lang="hu-HU" sz="1600" dirty="0" err="1" smtClean="0"/>
              <a:t>public</a:t>
            </a:r>
            <a:r>
              <a:rPr lang="hu-HU" sz="1600" dirty="0" smtClean="0"/>
              <a:t> </a:t>
            </a:r>
            <a:r>
              <a:rPr lang="hu-HU" sz="1600" dirty="0" err="1"/>
              <a:t>Teglalap</a:t>
            </a:r>
            <a:r>
              <a:rPr lang="hu-HU" sz="1600" dirty="0" smtClean="0"/>
              <a:t>() </a:t>
            </a:r>
            <a:r>
              <a:rPr lang="hu-HU" sz="1600" dirty="0" smtClean="0">
                <a:solidFill>
                  <a:srgbClr val="C00000"/>
                </a:solidFill>
              </a:rPr>
              <a:t>: </a:t>
            </a:r>
            <a:r>
              <a:rPr lang="hu-HU" sz="1600" dirty="0" err="1" smtClean="0">
                <a:solidFill>
                  <a:srgbClr val="C00000"/>
                </a:solidFill>
              </a:rPr>
              <a:t>this</a:t>
            </a:r>
            <a:r>
              <a:rPr lang="hu-HU" sz="1600" dirty="0" smtClean="0">
                <a:solidFill>
                  <a:srgbClr val="C00000"/>
                </a:solidFill>
              </a:rPr>
              <a:t>(10) </a:t>
            </a:r>
            <a:r>
              <a:rPr lang="hu-HU" sz="1600" dirty="0" smtClean="0"/>
              <a:t>{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/>
              <a:t> </a:t>
            </a:r>
            <a:r>
              <a:rPr lang="hu-HU" sz="1600" dirty="0" smtClean="0"/>
              <a:t> }</a:t>
            </a:r>
          </a:p>
          <a:p>
            <a:pPr eaLnBrk="1" hangingPunct="1"/>
            <a:r>
              <a:rPr lang="hu-HU" altLang="hu-HU" sz="1600" dirty="0"/>
              <a:t>}</a:t>
            </a:r>
          </a:p>
        </p:txBody>
      </p:sp>
      <p:sp>
        <p:nvSpPr>
          <p:cNvPr id="7" name="Kanyar felfelé 6"/>
          <p:cNvSpPr/>
          <p:nvPr/>
        </p:nvSpPr>
        <p:spPr>
          <a:xfrm>
            <a:off x="6300192" y="3140968"/>
            <a:ext cx="864096" cy="1728192"/>
          </a:xfrm>
          <a:prstGeom prst="bentUpArrow">
            <a:avLst>
              <a:gd name="adj1" fmla="val 7707"/>
              <a:gd name="adj2" fmla="val 8891"/>
              <a:gd name="adj3" fmla="val 14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Kanyar felfelé 7"/>
          <p:cNvSpPr/>
          <p:nvPr/>
        </p:nvSpPr>
        <p:spPr>
          <a:xfrm flipH="1">
            <a:off x="1907704" y="5017162"/>
            <a:ext cx="1440160" cy="644086"/>
          </a:xfrm>
          <a:prstGeom prst="bentUpArrow">
            <a:avLst>
              <a:gd name="adj1" fmla="val 8875"/>
              <a:gd name="adj2" fmla="val 11716"/>
              <a:gd name="adj3" fmla="val 193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11296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Konstruktor hívási lánc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smtClean="0"/>
              <a:t>Általában nem csak 1 db. konstruktor fut le példányosításkor.</a:t>
            </a:r>
          </a:p>
          <a:p>
            <a:r>
              <a:rPr lang="hu-HU" dirty="0" smtClean="0"/>
              <a:t>A kulcs: </a:t>
            </a:r>
            <a:r>
              <a:rPr lang="hu-HU" b="1" dirty="0" smtClean="0"/>
              <a:t>öröklés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Legyen az O1 osztály az ősosztály, O2 pedig az ő gyerekosztálya. Azaz O2 örökli O1 mezőit.</a:t>
            </a:r>
          </a:p>
          <a:p>
            <a:pPr lvl="1"/>
            <a:r>
              <a:rPr lang="hu-HU" dirty="0" smtClean="0"/>
              <a:t>O1 konstruktora inicializálja az O1-ben deklarált mezőket, O2 konstruktora az O2-ben deklaráltakat.</a:t>
            </a:r>
          </a:p>
          <a:p>
            <a:pPr lvl="1"/>
            <a:r>
              <a:rPr lang="hu-HU" dirty="0" smtClean="0"/>
              <a:t>Mi történik, ha O2-t példányosítjuk? Nem csak O2 konstruktorának, hanem O1-ének is le kell futnia!</a:t>
            </a:r>
          </a:p>
          <a:p>
            <a:pPr lvl="1"/>
            <a:r>
              <a:rPr lang="hu-HU" dirty="0" smtClean="0"/>
              <a:t>Különösen fontos, hogy O1 privát mezőit csak O1 konstruktora tudja elérni!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1769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Konstruktor hívási lánc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23528" y="1600200"/>
            <a:ext cx="4172272" cy="5141168"/>
          </a:xfrm>
        </p:spPr>
        <p:txBody>
          <a:bodyPr>
            <a:normAutofit/>
          </a:bodyPr>
          <a:lstStyle/>
          <a:p>
            <a:r>
              <a:rPr lang="hu-HU" dirty="0"/>
              <a:t>Konstruktorhíváskor először </a:t>
            </a:r>
            <a:r>
              <a:rPr lang="hu-HU" dirty="0" smtClean="0"/>
              <a:t>az </a:t>
            </a:r>
            <a:r>
              <a:rPr lang="hu-HU" b="1" dirty="0" smtClean="0"/>
              <a:t>ősosztály</a:t>
            </a:r>
            <a:r>
              <a:rPr lang="hu-HU" dirty="0" smtClean="0"/>
              <a:t> konstruktora fut le, csak utána a gyerekosztályé.</a:t>
            </a:r>
          </a:p>
          <a:p>
            <a:r>
              <a:rPr lang="hu-HU" dirty="0" smtClean="0"/>
              <a:t>Ez így fut végig az </a:t>
            </a:r>
            <a:r>
              <a:rPr lang="hu-HU" b="1" dirty="0" smtClean="0"/>
              <a:t>összes </a:t>
            </a:r>
            <a:r>
              <a:rPr lang="hu-HU" dirty="0" smtClean="0"/>
              <a:t>ősosztályon, az </a:t>
            </a:r>
            <a:r>
              <a:rPr lang="hu-HU" dirty="0" err="1" smtClean="0"/>
              <a:t>Object-ig</a:t>
            </a:r>
            <a:r>
              <a:rPr lang="hu-HU" dirty="0" smtClean="0"/>
              <a:t>.</a:t>
            </a:r>
          </a:p>
          <a:p>
            <a:r>
              <a:rPr lang="hu-HU" dirty="0" smtClean="0"/>
              <a:t>Tehát az ősosztályok konstruktorai </a:t>
            </a:r>
            <a:r>
              <a:rPr lang="hu-HU" b="1" dirty="0" smtClean="0"/>
              <a:t>fentről lefelé </a:t>
            </a:r>
            <a:r>
              <a:rPr lang="hu-HU" dirty="0" smtClean="0"/>
              <a:t>futnak le.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860032" y="1600200"/>
            <a:ext cx="4104456" cy="4493096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hu-HU" sz="1800" dirty="0" err="1" smtClean="0"/>
              <a:t>class</a:t>
            </a:r>
            <a:r>
              <a:rPr lang="hu-HU" sz="1800" dirty="0" smtClean="0"/>
              <a:t> </a:t>
            </a:r>
            <a:r>
              <a:rPr lang="hu-HU" sz="1800" dirty="0" err="1" smtClean="0"/>
              <a:t>Object</a:t>
            </a:r>
            <a:r>
              <a:rPr lang="hu-HU" sz="1800" dirty="0" smtClean="0"/>
              <a:t> {</a:t>
            </a:r>
          </a:p>
          <a:p>
            <a:pPr eaLnBrk="1" hangingPunct="1"/>
            <a:r>
              <a:rPr lang="hu-HU" sz="1800" dirty="0"/>
              <a:t> </a:t>
            </a:r>
            <a:r>
              <a:rPr lang="hu-HU" sz="1800" dirty="0" err="1"/>
              <a:t>public</a:t>
            </a:r>
            <a:r>
              <a:rPr lang="hu-HU" sz="1800" dirty="0"/>
              <a:t> </a:t>
            </a:r>
            <a:r>
              <a:rPr lang="hu-HU" sz="1800" dirty="0" err="1" smtClean="0"/>
              <a:t>Object</a:t>
            </a:r>
            <a:r>
              <a:rPr lang="hu-HU" sz="1800" dirty="0" smtClean="0"/>
              <a:t>() </a:t>
            </a:r>
            <a:r>
              <a:rPr lang="hu-HU" sz="1800" dirty="0"/>
              <a:t>{ … </a:t>
            </a:r>
            <a:r>
              <a:rPr lang="hu-HU" sz="1800" dirty="0" smtClean="0"/>
              <a:t>}</a:t>
            </a:r>
          </a:p>
          <a:p>
            <a:pPr eaLnBrk="1" hangingPunct="1"/>
            <a:r>
              <a:rPr lang="hu-HU" sz="1800" dirty="0"/>
              <a:t>}</a:t>
            </a:r>
            <a:endParaRPr lang="hu-HU" sz="1800" dirty="0" smtClean="0"/>
          </a:p>
          <a:p>
            <a:pPr eaLnBrk="1" hangingPunct="1"/>
            <a:endParaRPr lang="hu-HU" sz="1800" dirty="0"/>
          </a:p>
          <a:p>
            <a:pPr eaLnBrk="1" hangingPunct="1"/>
            <a:r>
              <a:rPr lang="hu-HU" sz="1800" dirty="0" err="1" smtClean="0"/>
              <a:t>class</a:t>
            </a:r>
            <a:r>
              <a:rPr lang="hu-HU" sz="1800" dirty="0" smtClean="0"/>
              <a:t> O1 {</a:t>
            </a:r>
          </a:p>
          <a:p>
            <a:pPr eaLnBrk="1" hangingPunct="1"/>
            <a:r>
              <a:rPr lang="hu-HU" sz="1800" dirty="0"/>
              <a:t> </a:t>
            </a:r>
            <a:r>
              <a:rPr lang="hu-HU" sz="1800" dirty="0" smtClean="0"/>
              <a:t> </a:t>
            </a:r>
            <a:r>
              <a:rPr lang="hu-HU" sz="1800" dirty="0" err="1" smtClean="0"/>
              <a:t>public</a:t>
            </a:r>
            <a:r>
              <a:rPr lang="hu-HU" sz="1800" dirty="0" smtClean="0"/>
              <a:t> O1() { … }</a:t>
            </a:r>
          </a:p>
          <a:p>
            <a:pPr eaLnBrk="1" hangingPunct="1"/>
            <a:r>
              <a:rPr lang="hu-HU" sz="1800" dirty="0" smtClean="0"/>
              <a:t>}</a:t>
            </a:r>
          </a:p>
          <a:p>
            <a:pPr eaLnBrk="1" hangingPunct="1"/>
            <a:endParaRPr lang="hu-HU" altLang="hu-HU" sz="1800" dirty="0"/>
          </a:p>
          <a:p>
            <a:pPr eaLnBrk="1" hangingPunct="1"/>
            <a:r>
              <a:rPr lang="hu-HU" altLang="hu-HU" sz="1800" dirty="0" err="1" smtClean="0"/>
              <a:t>class</a:t>
            </a:r>
            <a:r>
              <a:rPr lang="hu-HU" altLang="hu-HU" sz="1800" dirty="0" smtClean="0"/>
              <a:t> O2 : O1 {</a:t>
            </a:r>
          </a:p>
          <a:p>
            <a:pPr eaLnBrk="1" hangingPunct="1"/>
            <a:r>
              <a:rPr lang="hu-HU" sz="1800" dirty="0"/>
              <a:t> </a:t>
            </a:r>
            <a:r>
              <a:rPr lang="hu-HU" sz="1800" dirty="0" err="1"/>
              <a:t>public</a:t>
            </a:r>
            <a:r>
              <a:rPr lang="hu-HU" sz="1800" dirty="0"/>
              <a:t> </a:t>
            </a:r>
            <a:r>
              <a:rPr lang="hu-HU" sz="1800" dirty="0" smtClean="0"/>
              <a:t>O2() </a:t>
            </a:r>
            <a:r>
              <a:rPr lang="hu-HU" sz="1800" dirty="0"/>
              <a:t>{ … </a:t>
            </a:r>
            <a:r>
              <a:rPr lang="hu-HU" sz="1800" dirty="0" smtClean="0"/>
              <a:t>}</a:t>
            </a:r>
          </a:p>
          <a:p>
            <a:pPr eaLnBrk="1" hangingPunct="1"/>
            <a:r>
              <a:rPr lang="hu-HU" altLang="hu-HU" sz="1800" dirty="0"/>
              <a:t>}</a:t>
            </a:r>
            <a:endParaRPr lang="hu-HU" altLang="hu-HU" sz="1800" dirty="0" smtClean="0"/>
          </a:p>
          <a:p>
            <a:pPr eaLnBrk="1" hangingPunct="1"/>
            <a:endParaRPr lang="hu-HU" altLang="hu-HU" sz="1800" dirty="0"/>
          </a:p>
          <a:p>
            <a:pPr eaLnBrk="1" hangingPunct="1"/>
            <a:r>
              <a:rPr lang="hu-HU" altLang="hu-HU" sz="1800" dirty="0" err="1" smtClean="0"/>
              <a:t>class</a:t>
            </a:r>
            <a:r>
              <a:rPr lang="hu-HU" altLang="hu-HU" sz="1800" dirty="0" smtClean="0"/>
              <a:t> O3 : O2 {</a:t>
            </a:r>
          </a:p>
          <a:p>
            <a:pPr eaLnBrk="1" hangingPunct="1"/>
            <a:r>
              <a:rPr lang="hu-HU" sz="1800" dirty="0" smtClean="0"/>
              <a:t> </a:t>
            </a:r>
            <a:r>
              <a:rPr lang="hu-HU" sz="1800" dirty="0" err="1"/>
              <a:t>public</a:t>
            </a:r>
            <a:r>
              <a:rPr lang="hu-HU" sz="1800" dirty="0"/>
              <a:t> </a:t>
            </a:r>
            <a:r>
              <a:rPr lang="hu-HU" sz="1800" dirty="0" smtClean="0"/>
              <a:t>O3() </a:t>
            </a:r>
            <a:r>
              <a:rPr lang="hu-HU" sz="1800" dirty="0"/>
              <a:t>{ … </a:t>
            </a:r>
            <a:r>
              <a:rPr lang="hu-HU" sz="1800" dirty="0" smtClean="0"/>
              <a:t>}</a:t>
            </a:r>
          </a:p>
          <a:p>
            <a:pPr eaLnBrk="1" hangingPunct="1"/>
            <a:r>
              <a:rPr lang="hu-HU" altLang="hu-HU" sz="1800" dirty="0" smtClean="0"/>
              <a:t>}</a:t>
            </a:r>
            <a:endParaRPr lang="hu-HU" altLang="hu-HU" sz="1800" dirty="0"/>
          </a:p>
        </p:txBody>
      </p:sp>
      <p:sp>
        <p:nvSpPr>
          <p:cNvPr id="10" name="Szalagnyíl balra 9"/>
          <p:cNvSpPr/>
          <p:nvPr/>
        </p:nvSpPr>
        <p:spPr>
          <a:xfrm flipV="1">
            <a:off x="7956376" y="2105472"/>
            <a:ext cx="360040" cy="123782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1" name="Szalagnyíl balra 10"/>
          <p:cNvSpPr/>
          <p:nvPr/>
        </p:nvSpPr>
        <p:spPr>
          <a:xfrm flipV="1">
            <a:off x="7956376" y="3343300"/>
            <a:ext cx="360040" cy="100874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2" name="Szalagnyíl balra 11"/>
          <p:cNvSpPr/>
          <p:nvPr/>
        </p:nvSpPr>
        <p:spPr>
          <a:xfrm flipV="1">
            <a:off x="7956376" y="4352049"/>
            <a:ext cx="360040" cy="122413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3" name="Rectangle 7"/>
          <p:cNvSpPr>
            <a:spLocks noChangeArrowheads="1"/>
          </p:cNvSpPr>
          <p:nvPr/>
        </p:nvSpPr>
        <p:spPr bwMode="auto">
          <a:xfrm>
            <a:off x="5166037" y="5805264"/>
            <a:ext cx="3870459" cy="936104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 sz="1600" dirty="0">
                <a:latin typeface="Arial" charset="0"/>
              </a:rPr>
              <a:t>  </a:t>
            </a:r>
            <a:r>
              <a:rPr lang="hu-HU" altLang="hu-HU" sz="1600" dirty="0" smtClean="0">
                <a:latin typeface="Arial" charset="0"/>
              </a:rPr>
              <a:t>O3 </a:t>
            </a:r>
            <a:r>
              <a:rPr lang="hu-HU" altLang="hu-HU" sz="1600" dirty="0">
                <a:latin typeface="Arial" charset="0"/>
              </a:rPr>
              <a:t>x</a:t>
            </a:r>
            <a:r>
              <a:rPr lang="hu-HU" altLang="hu-HU" sz="1600" dirty="0" smtClean="0">
                <a:latin typeface="Arial" charset="0"/>
              </a:rPr>
              <a:t> </a:t>
            </a:r>
            <a:r>
              <a:rPr lang="hu-HU" altLang="hu-HU" sz="1600" dirty="0">
                <a:latin typeface="Arial" charset="0"/>
              </a:rPr>
              <a:t>= </a:t>
            </a:r>
            <a:r>
              <a:rPr lang="hu-HU" altLang="hu-HU" sz="1600" dirty="0" err="1">
                <a:latin typeface="Arial" charset="0"/>
              </a:rPr>
              <a:t>new</a:t>
            </a:r>
            <a:r>
              <a:rPr lang="hu-HU" altLang="hu-HU" sz="1600" dirty="0">
                <a:latin typeface="Arial" charset="0"/>
              </a:rPr>
              <a:t> </a:t>
            </a:r>
            <a:r>
              <a:rPr lang="hu-HU" altLang="hu-HU" sz="1600" dirty="0" smtClean="0">
                <a:latin typeface="Arial" charset="0"/>
              </a:rPr>
              <a:t>O3();</a:t>
            </a:r>
            <a:endParaRPr lang="hu-HU" altLang="hu-HU" sz="1600" dirty="0">
              <a:latin typeface="Arial" charset="0"/>
            </a:endParaRPr>
          </a:p>
        </p:txBody>
      </p:sp>
      <p:sp>
        <p:nvSpPr>
          <p:cNvPr id="14" name="Lefelé nyíl 13"/>
          <p:cNvSpPr/>
          <p:nvPr/>
        </p:nvSpPr>
        <p:spPr>
          <a:xfrm>
            <a:off x="8388424" y="1988840"/>
            <a:ext cx="576064" cy="367240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 smtClean="0">
                <a:solidFill>
                  <a:schemeClr val="tx1"/>
                </a:solidFill>
              </a:rPr>
              <a:t>végrehajtás</a:t>
            </a:r>
            <a:endParaRPr lang="hu-HU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55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Konstruktor hívási </a:t>
            </a:r>
            <a:r>
              <a:rPr lang="hu-HU" dirty="0" smtClean="0"/>
              <a:t>lánc - </a:t>
            </a:r>
            <a:r>
              <a:rPr lang="hu-HU" dirty="0" err="1" smtClean="0"/>
              <a:t>Demo</a:t>
            </a:r>
            <a:endParaRPr lang="hu-HU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3528" y="1412776"/>
            <a:ext cx="6408712" cy="432048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hu-HU" sz="1600" dirty="0" err="1" smtClean="0"/>
              <a:t>class</a:t>
            </a:r>
            <a:r>
              <a:rPr lang="hu-HU" sz="1600" dirty="0" smtClean="0"/>
              <a:t> </a:t>
            </a:r>
            <a:r>
              <a:rPr lang="hu-HU" sz="1600" dirty="0" err="1"/>
              <a:t>N</a:t>
            </a:r>
            <a:r>
              <a:rPr lang="hu-HU" sz="1600" dirty="0" err="1" smtClean="0"/>
              <a:t>egyzet</a:t>
            </a:r>
            <a:r>
              <a:rPr lang="hu-HU" sz="1600" dirty="0" smtClean="0"/>
              <a:t> {</a:t>
            </a:r>
            <a:endParaRPr lang="hu-HU" sz="1600" dirty="0"/>
          </a:p>
          <a:p>
            <a:r>
              <a:rPr lang="hu-HU" sz="1600" dirty="0" smtClean="0"/>
              <a:t>  </a:t>
            </a:r>
            <a:r>
              <a:rPr lang="hu-HU" sz="1600" dirty="0" err="1" smtClean="0"/>
              <a:t>public</a:t>
            </a:r>
            <a:r>
              <a:rPr lang="hu-HU" sz="1600" dirty="0" smtClean="0"/>
              <a:t> </a:t>
            </a:r>
            <a:r>
              <a:rPr lang="hu-HU" sz="1600" dirty="0" err="1"/>
              <a:t>N</a:t>
            </a:r>
            <a:r>
              <a:rPr lang="hu-HU" sz="1600" dirty="0" err="1" smtClean="0"/>
              <a:t>egyzet</a:t>
            </a:r>
            <a:r>
              <a:rPr lang="hu-HU" sz="1600" dirty="0" smtClean="0"/>
              <a:t>() {</a:t>
            </a:r>
            <a:endParaRPr lang="hu-HU" sz="1600" dirty="0"/>
          </a:p>
          <a:p>
            <a:r>
              <a:rPr lang="hu-HU" sz="1600" dirty="0" smtClean="0"/>
              <a:t>    </a:t>
            </a:r>
            <a:r>
              <a:rPr lang="hu-HU" sz="1600" dirty="0" err="1" smtClean="0"/>
              <a:t>Console.WriteLine</a:t>
            </a:r>
            <a:r>
              <a:rPr lang="hu-HU" sz="1600" dirty="0" smtClean="0"/>
              <a:t>("</a:t>
            </a:r>
            <a:r>
              <a:rPr lang="hu-HU" sz="1600" dirty="0"/>
              <a:t>a </a:t>
            </a:r>
            <a:r>
              <a:rPr lang="hu-HU" sz="1600" dirty="0" err="1"/>
              <a:t>negyzet</a:t>
            </a:r>
            <a:r>
              <a:rPr lang="hu-HU" sz="1600" dirty="0"/>
              <a:t> konstruktora</a:t>
            </a:r>
            <a:r>
              <a:rPr lang="hu-HU" sz="1600" dirty="0" smtClean="0"/>
              <a:t>");</a:t>
            </a:r>
            <a:endParaRPr lang="hu-HU" sz="1600" dirty="0"/>
          </a:p>
          <a:p>
            <a:r>
              <a:rPr lang="hu-HU" sz="1600" dirty="0" smtClean="0"/>
              <a:t>  }</a:t>
            </a:r>
          </a:p>
          <a:p>
            <a:r>
              <a:rPr lang="hu-HU" sz="1600" dirty="0" smtClean="0"/>
              <a:t>}</a:t>
            </a:r>
          </a:p>
          <a:p>
            <a:endParaRPr lang="hu-HU" sz="1600" dirty="0"/>
          </a:p>
          <a:p>
            <a:r>
              <a:rPr lang="hu-HU" sz="1600" dirty="0" err="1"/>
              <a:t>class</a:t>
            </a:r>
            <a:r>
              <a:rPr lang="hu-HU" sz="1600" dirty="0"/>
              <a:t> </a:t>
            </a:r>
            <a:r>
              <a:rPr lang="hu-HU" sz="1600" dirty="0" err="1"/>
              <a:t>T</a:t>
            </a:r>
            <a:r>
              <a:rPr lang="hu-HU" sz="1600" dirty="0" err="1" smtClean="0"/>
              <a:t>eglalap</a:t>
            </a:r>
            <a:r>
              <a:rPr lang="hu-HU" sz="1600" dirty="0" smtClean="0"/>
              <a:t> : </a:t>
            </a:r>
            <a:r>
              <a:rPr lang="hu-HU" sz="1600" dirty="0" err="1"/>
              <a:t>N</a:t>
            </a:r>
            <a:r>
              <a:rPr lang="hu-HU" sz="1600" dirty="0" err="1" smtClean="0"/>
              <a:t>egyzet</a:t>
            </a:r>
            <a:r>
              <a:rPr lang="hu-HU" sz="1600" dirty="0" smtClean="0"/>
              <a:t> </a:t>
            </a:r>
            <a:r>
              <a:rPr lang="hu-HU" sz="1600" dirty="0"/>
              <a:t>{</a:t>
            </a:r>
          </a:p>
          <a:p>
            <a:r>
              <a:rPr lang="hu-HU" sz="1600" dirty="0"/>
              <a:t>  </a:t>
            </a:r>
            <a:r>
              <a:rPr lang="hu-HU" sz="1600" dirty="0" err="1"/>
              <a:t>public</a:t>
            </a:r>
            <a:r>
              <a:rPr lang="hu-HU" sz="1600" dirty="0"/>
              <a:t> </a:t>
            </a:r>
            <a:r>
              <a:rPr lang="hu-HU" sz="1600" dirty="0" err="1" smtClean="0"/>
              <a:t>Teglalap</a:t>
            </a:r>
            <a:r>
              <a:rPr lang="hu-HU" sz="1600" dirty="0" smtClean="0"/>
              <a:t>() </a:t>
            </a:r>
            <a:r>
              <a:rPr lang="hu-HU" sz="1600" dirty="0"/>
              <a:t>{</a:t>
            </a:r>
          </a:p>
          <a:p>
            <a:r>
              <a:rPr lang="hu-HU" sz="1600" dirty="0"/>
              <a:t>    </a:t>
            </a:r>
            <a:r>
              <a:rPr lang="hu-HU" sz="1600" dirty="0" err="1"/>
              <a:t>Console.WriteLine</a:t>
            </a:r>
            <a:r>
              <a:rPr lang="hu-HU" sz="1600" dirty="0"/>
              <a:t>("a </a:t>
            </a:r>
            <a:r>
              <a:rPr lang="hu-HU" sz="1600" dirty="0" err="1"/>
              <a:t>teglalap</a:t>
            </a:r>
            <a:r>
              <a:rPr lang="hu-HU" sz="1600" dirty="0" smtClean="0"/>
              <a:t> </a:t>
            </a:r>
            <a:r>
              <a:rPr lang="hu-HU" sz="1600" dirty="0"/>
              <a:t>konstruktora");</a:t>
            </a:r>
          </a:p>
          <a:p>
            <a:r>
              <a:rPr lang="hu-HU" sz="1600" dirty="0"/>
              <a:t>  }</a:t>
            </a:r>
          </a:p>
          <a:p>
            <a:r>
              <a:rPr lang="hu-HU" sz="1600" dirty="0"/>
              <a:t>}</a:t>
            </a:r>
          </a:p>
          <a:p>
            <a:endParaRPr lang="hu-HU" sz="1600" dirty="0"/>
          </a:p>
          <a:p>
            <a:r>
              <a:rPr lang="hu-HU" sz="1600" dirty="0" err="1"/>
              <a:t>class</a:t>
            </a:r>
            <a:r>
              <a:rPr lang="hu-HU" sz="1600" dirty="0"/>
              <a:t> </a:t>
            </a:r>
            <a:r>
              <a:rPr lang="hu-HU" sz="1600" dirty="0" err="1"/>
              <a:t>T</a:t>
            </a:r>
            <a:r>
              <a:rPr lang="hu-HU" sz="1600" dirty="0" err="1" smtClean="0"/>
              <a:t>rapez</a:t>
            </a:r>
            <a:r>
              <a:rPr lang="hu-HU" sz="1600" dirty="0" smtClean="0"/>
              <a:t> : </a:t>
            </a:r>
            <a:r>
              <a:rPr lang="hu-HU" sz="1600" dirty="0" err="1"/>
              <a:t>T</a:t>
            </a:r>
            <a:r>
              <a:rPr lang="hu-HU" sz="1600" dirty="0" err="1" smtClean="0"/>
              <a:t>eglalap</a:t>
            </a:r>
            <a:r>
              <a:rPr lang="hu-HU" sz="1600" dirty="0" smtClean="0"/>
              <a:t> </a:t>
            </a:r>
            <a:r>
              <a:rPr lang="hu-HU" sz="1600" dirty="0"/>
              <a:t>{</a:t>
            </a:r>
          </a:p>
          <a:p>
            <a:r>
              <a:rPr lang="hu-HU" sz="1600" dirty="0"/>
              <a:t>  </a:t>
            </a:r>
            <a:r>
              <a:rPr lang="hu-HU" sz="1600" dirty="0" err="1"/>
              <a:t>public</a:t>
            </a:r>
            <a:r>
              <a:rPr lang="hu-HU" sz="1600" dirty="0"/>
              <a:t> </a:t>
            </a:r>
            <a:r>
              <a:rPr lang="hu-HU" sz="1600" dirty="0" err="1"/>
              <a:t>T</a:t>
            </a:r>
            <a:r>
              <a:rPr lang="hu-HU" sz="1600" dirty="0" err="1" smtClean="0"/>
              <a:t>rapez</a:t>
            </a:r>
            <a:r>
              <a:rPr lang="hu-HU" sz="1600" dirty="0" smtClean="0"/>
              <a:t>() </a:t>
            </a:r>
            <a:r>
              <a:rPr lang="hu-HU" sz="1600" dirty="0"/>
              <a:t>{</a:t>
            </a:r>
          </a:p>
          <a:p>
            <a:r>
              <a:rPr lang="hu-HU" sz="1600" dirty="0"/>
              <a:t>    </a:t>
            </a:r>
            <a:r>
              <a:rPr lang="hu-HU" sz="1600" dirty="0" err="1"/>
              <a:t>Console.WriteLine</a:t>
            </a:r>
            <a:r>
              <a:rPr lang="hu-HU" sz="1600" dirty="0"/>
              <a:t>("a </a:t>
            </a:r>
            <a:r>
              <a:rPr lang="hu-HU" sz="1600" dirty="0" err="1" smtClean="0"/>
              <a:t>trapez</a:t>
            </a:r>
            <a:r>
              <a:rPr lang="hu-HU" sz="1600" dirty="0" smtClean="0"/>
              <a:t> </a:t>
            </a:r>
            <a:r>
              <a:rPr lang="hu-HU" sz="1600" dirty="0"/>
              <a:t>konstruktora");</a:t>
            </a:r>
          </a:p>
          <a:p>
            <a:r>
              <a:rPr lang="hu-HU" sz="1600" dirty="0"/>
              <a:t>  }</a:t>
            </a:r>
          </a:p>
          <a:p>
            <a:r>
              <a:rPr lang="hu-HU" sz="1600" dirty="0" smtClean="0"/>
              <a:t>}</a:t>
            </a:r>
            <a:endParaRPr lang="hu-HU" sz="1600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5724128" y="3861048"/>
            <a:ext cx="2808312" cy="936104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 sz="1600" dirty="0">
                <a:latin typeface="Arial" charset="0"/>
              </a:rPr>
              <a:t>  </a:t>
            </a:r>
            <a:r>
              <a:rPr lang="hu-HU" altLang="hu-HU" sz="1600" dirty="0" err="1" smtClean="0">
                <a:latin typeface="Arial" charset="0"/>
              </a:rPr>
              <a:t>Trapez</a:t>
            </a:r>
            <a:r>
              <a:rPr lang="hu-HU" altLang="hu-HU" sz="1600" dirty="0" smtClean="0">
                <a:latin typeface="Arial" charset="0"/>
              </a:rPr>
              <a:t> t </a:t>
            </a:r>
            <a:r>
              <a:rPr lang="hu-HU" altLang="hu-HU" sz="1600" dirty="0">
                <a:latin typeface="Arial" charset="0"/>
              </a:rPr>
              <a:t>= </a:t>
            </a:r>
            <a:r>
              <a:rPr lang="hu-HU" altLang="hu-HU" sz="1600" dirty="0" err="1">
                <a:latin typeface="Arial" charset="0"/>
              </a:rPr>
              <a:t>new</a:t>
            </a:r>
            <a:r>
              <a:rPr lang="hu-HU" altLang="hu-HU" sz="1600" dirty="0">
                <a:latin typeface="Arial" charset="0"/>
              </a:rPr>
              <a:t> </a:t>
            </a:r>
            <a:r>
              <a:rPr lang="hu-HU" altLang="hu-HU" sz="1600" dirty="0" err="1" smtClean="0">
                <a:latin typeface="Arial" charset="0"/>
              </a:rPr>
              <a:t>Trapez</a:t>
            </a:r>
            <a:r>
              <a:rPr lang="hu-HU" altLang="hu-HU" sz="1600" dirty="0" smtClean="0">
                <a:latin typeface="Arial" charset="0"/>
              </a:rPr>
              <a:t>();</a:t>
            </a:r>
            <a:endParaRPr lang="hu-HU" altLang="hu-HU" sz="1600" dirty="0">
              <a:latin typeface="Arial" charset="0"/>
            </a:endParaRP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856" y="5229200"/>
            <a:ext cx="5312613" cy="145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87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Konstruktor hívási </a:t>
            </a:r>
            <a:r>
              <a:rPr lang="hu-HU" dirty="0" smtClean="0"/>
              <a:t>lánc - Problémák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Ha az ősnek van paraméter nélküli konstruktora, a fordító automatikusan azt futtatja.</a:t>
            </a:r>
          </a:p>
          <a:p>
            <a:r>
              <a:rPr lang="hu-HU" dirty="0" smtClean="0"/>
              <a:t>És ha nincs az ősnek ilyen konstruktora?</a:t>
            </a:r>
          </a:p>
          <a:p>
            <a:r>
              <a:rPr lang="hu-HU" dirty="0" smtClean="0"/>
              <a:t>És ha mi azt szeretnénk, hogy másikat futtasson le?</a:t>
            </a:r>
          </a:p>
          <a:p>
            <a:r>
              <a:rPr lang="hu-HU" dirty="0" smtClean="0"/>
              <a:t>Hogyan legyen az paraméterezve?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21685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Konstruktor hívási </a:t>
            </a:r>
            <a:r>
              <a:rPr lang="hu-HU" dirty="0" smtClean="0"/>
              <a:t>lánc - Problémák</a:t>
            </a:r>
            <a:endParaRPr lang="hu-H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23528" y="1412776"/>
            <a:ext cx="6408712" cy="36004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hu-HU" sz="1600" dirty="0" err="1" smtClean="0"/>
              <a:t>class</a:t>
            </a:r>
            <a:r>
              <a:rPr lang="hu-HU" sz="1600" dirty="0" smtClean="0"/>
              <a:t> </a:t>
            </a:r>
            <a:r>
              <a:rPr lang="hu-HU" sz="1600" dirty="0" err="1"/>
              <a:t>N</a:t>
            </a:r>
            <a:r>
              <a:rPr lang="hu-HU" sz="1600" dirty="0" err="1" smtClean="0"/>
              <a:t>egyzet</a:t>
            </a:r>
            <a:r>
              <a:rPr lang="hu-HU" sz="1600" dirty="0" smtClean="0"/>
              <a:t> {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int a;</a:t>
            </a:r>
          </a:p>
          <a:p>
            <a:r>
              <a:rPr lang="hu-HU" sz="1600" dirty="0" smtClean="0"/>
              <a:t>  </a:t>
            </a:r>
            <a:r>
              <a:rPr lang="hu-HU" sz="1600" dirty="0" err="1" smtClean="0"/>
              <a:t>public</a:t>
            </a:r>
            <a:r>
              <a:rPr lang="hu-HU" sz="1600" dirty="0" smtClean="0"/>
              <a:t> </a:t>
            </a:r>
            <a:r>
              <a:rPr lang="hu-HU" sz="1600" dirty="0" err="1"/>
              <a:t>N</a:t>
            </a:r>
            <a:r>
              <a:rPr lang="hu-HU" sz="1600" dirty="0" err="1" smtClean="0"/>
              <a:t>egyzet</a:t>
            </a:r>
            <a:r>
              <a:rPr lang="hu-HU" sz="1600" dirty="0" smtClean="0"/>
              <a:t>(int </a:t>
            </a:r>
            <a:r>
              <a:rPr lang="hu-HU" sz="1600" dirty="0" err="1" smtClean="0"/>
              <a:t>aOldal</a:t>
            </a:r>
            <a:r>
              <a:rPr lang="hu-HU" sz="1600" dirty="0" smtClean="0"/>
              <a:t>) {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a = </a:t>
            </a:r>
            <a:r>
              <a:rPr lang="hu-HU" sz="1600" dirty="0" err="1" smtClean="0"/>
              <a:t>aOldal</a:t>
            </a:r>
            <a:r>
              <a:rPr lang="hu-HU" sz="1600" dirty="0" smtClean="0"/>
              <a:t>;</a:t>
            </a:r>
          </a:p>
          <a:p>
            <a:r>
              <a:rPr lang="hu-HU" sz="1600" dirty="0" smtClean="0"/>
              <a:t>  }</a:t>
            </a:r>
          </a:p>
          <a:p>
            <a:r>
              <a:rPr lang="hu-HU" sz="1600" dirty="0" smtClean="0"/>
              <a:t>}</a:t>
            </a:r>
          </a:p>
          <a:p>
            <a:endParaRPr lang="hu-HU" sz="1600" dirty="0" smtClean="0"/>
          </a:p>
          <a:p>
            <a:r>
              <a:rPr lang="hu-HU" sz="1600" dirty="0" err="1" smtClean="0"/>
              <a:t>class</a:t>
            </a:r>
            <a:r>
              <a:rPr lang="hu-HU" sz="1600" dirty="0" smtClean="0"/>
              <a:t> </a:t>
            </a:r>
            <a:r>
              <a:rPr lang="hu-HU" sz="1600" dirty="0" err="1"/>
              <a:t>T</a:t>
            </a:r>
            <a:r>
              <a:rPr lang="hu-HU" sz="1600" dirty="0" err="1" smtClean="0"/>
              <a:t>eglalap</a:t>
            </a:r>
            <a:r>
              <a:rPr lang="hu-HU" sz="1600" dirty="0" smtClean="0"/>
              <a:t> : </a:t>
            </a:r>
            <a:r>
              <a:rPr lang="hu-HU" sz="1600" dirty="0" err="1"/>
              <a:t>N</a:t>
            </a:r>
            <a:r>
              <a:rPr lang="hu-HU" sz="1600" dirty="0" err="1" smtClean="0"/>
              <a:t>egyzet</a:t>
            </a:r>
            <a:r>
              <a:rPr lang="hu-HU" sz="1600" dirty="0" smtClean="0"/>
              <a:t> {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int b;</a:t>
            </a:r>
            <a:endParaRPr lang="hu-HU" sz="1600" dirty="0"/>
          </a:p>
          <a:p>
            <a:r>
              <a:rPr lang="hu-HU" sz="1600" dirty="0"/>
              <a:t>  </a:t>
            </a:r>
            <a:r>
              <a:rPr lang="hu-HU" sz="1600" dirty="0" err="1"/>
              <a:t>public</a:t>
            </a:r>
            <a:r>
              <a:rPr lang="hu-HU" sz="1600" dirty="0"/>
              <a:t> </a:t>
            </a:r>
            <a:r>
              <a:rPr lang="hu-HU" sz="1600" dirty="0" err="1"/>
              <a:t>T</a:t>
            </a:r>
            <a:r>
              <a:rPr lang="hu-HU" sz="1600" dirty="0" err="1" smtClean="0"/>
              <a:t>eglalap</a:t>
            </a:r>
            <a:r>
              <a:rPr lang="hu-HU" sz="1600" dirty="0" smtClean="0"/>
              <a:t>(int </a:t>
            </a:r>
            <a:r>
              <a:rPr lang="hu-HU" sz="1600" dirty="0" err="1" smtClean="0"/>
              <a:t>aOldal</a:t>
            </a:r>
            <a:r>
              <a:rPr lang="hu-HU" sz="1600" dirty="0" smtClean="0"/>
              <a:t>, </a:t>
            </a:r>
            <a:r>
              <a:rPr lang="hu-HU" sz="1600" dirty="0" err="1" smtClean="0"/>
              <a:t>int</a:t>
            </a:r>
            <a:r>
              <a:rPr lang="hu-HU" sz="1600" dirty="0" smtClean="0"/>
              <a:t> </a:t>
            </a:r>
            <a:r>
              <a:rPr lang="hu-HU" sz="1600" dirty="0" err="1" smtClean="0"/>
              <a:t>bOldal</a:t>
            </a:r>
            <a:r>
              <a:rPr lang="hu-HU" sz="1600" dirty="0" smtClean="0"/>
              <a:t>) </a:t>
            </a:r>
            <a:r>
              <a:rPr lang="hu-HU" sz="1600" dirty="0"/>
              <a:t>{</a:t>
            </a:r>
          </a:p>
          <a:p>
            <a:r>
              <a:rPr lang="hu-HU" sz="1600" dirty="0"/>
              <a:t>    </a:t>
            </a:r>
            <a:r>
              <a:rPr lang="hu-HU" sz="1600" dirty="0" smtClean="0"/>
              <a:t>b = </a:t>
            </a:r>
            <a:r>
              <a:rPr lang="hu-HU" sz="1600" dirty="0" err="1" smtClean="0"/>
              <a:t>bOldal</a:t>
            </a:r>
            <a:r>
              <a:rPr lang="hu-HU" sz="1600" dirty="0" smtClean="0"/>
              <a:t>;</a:t>
            </a:r>
            <a:endParaRPr lang="hu-HU" sz="1600" dirty="0"/>
          </a:p>
          <a:p>
            <a:r>
              <a:rPr lang="hu-HU" sz="1600" dirty="0"/>
              <a:t>  }</a:t>
            </a:r>
          </a:p>
          <a:p>
            <a:r>
              <a:rPr lang="hu-HU" sz="1600" dirty="0" smtClean="0"/>
              <a:t>}</a:t>
            </a:r>
            <a:endParaRPr lang="hu-HU" sz="1600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139952" y="4293096"/>
            <a:ext cx="3672408" cy="936104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 sz="1600" dirty="0">
                <a:latin typeface="Arial" charset="0"/>
              </a:rPr>
              <a:t>  </a:t>
            </a:r>
            <a:r>
              <a:rPr lang="hu-HU" altLang="hu-HU" sz="1600" dirty="0" err="1" smtClean="0">
                <a:latin typeface="Arial" charset="0"/>
              </a:rPr>
              <a:t>Teglalap</a:t>
            </a:r>
            <a:r>
              <a:rPr lang="hu-HU" altLang="hu-HU" sz="1600" dirty="0" smtClean="0">
                <a:latin typeface="Arial" charset="0"/>
              </a:rPr>
              <a:t> t </a:t>
            </a:r>
            <a:r>
              <a:rPr lang="hu-HU" altLang="hu-HU" sz="1600" dirty="0">
                <a:latin typeface="Arial" charset="0"/>
              </a:rPr>
              <a:t>= </a:t>
            </a:r>
            <a:r>
              <a:rPr lang="hu-HU" altLang="hu-HU" sz="1600" dirty="0" err="1">
                <a:latin typeface="Arial" charset="0"/>
              </a:rPr>
              <a:t>new</a:t>
            </a:r>
            <a:r>
              <a:rPr lang="hu-HU" altLang="hu-HU" sz="1600" dirty="0">
                <a:latin typeface="Arial" charset="0"/>
              </a:rPr>
              <a:t> </a:t>
            </a:r>
            <a:r>
              <a:rPr lang="hu-HU" altLang="hu-HU" sz="1600" dirty="0" err="1" smtClean="0">
                <a:latin typeface="Arial" charset="0"/>
              </a:rPr>
              <a:t>Teglalap</a:t>
            </a:r>
            <a:r>
              <a:rPr lang="hu-HU" altLang="hu-HU" sz="1600" dirty="0" smtClean="0">
                <a:latin typeface="Arial" charset="0"/>
              </a:rPr>
              <a:t>(10, 20);</a:t>
            </a:r>
            <a:endParaRPr lang="hu-HU" altLang="hu-HU" sz="1600" dirty="0">
              <a:latin typeface="Arial" charset="0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635896" y="5589240"/>
            <a:ext cx="4680520" cy="830997"/>
          </a:xfrm>
          <a:prstGeom prst="rect">
            <a:avLst/>
          </a:prstGeom>
          <a:gradFill rotWithShape="1">
            <a:gsLst>
              <a:gs pos="0">
                <a:srgbClr val="CCFF99"/>
              </a:gs>
              <a:gs pos="100000">
                <a:srgbClr val="43ED27"/>
              </a:gs>
            </a:gsLst>
            <a:lin ang="5400000" scaled="1"/>
          </a:gradFill>
          <a:ln w="222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algn="ctr" eaLnBrk="1" hangingPunct="1">
              <a:spcBef>
                <a:spcPct val="0"/>
              </a:spcBef>
            </a:pPr>
            <a:r>
              <a:rPr lang="hu-HU" altLang="hu-HU" sz="1600" i="1" dirty="0" smtClean="0">
                <a:latin typeface="Arial" charset="0"/>
              </a:rPr>
              <a:t>HIBA! A fordító nem tudja kiválasztani és felparaméterezni az ősosztály futtatandó konstruktorát!</a:t>
            </a:r>
            <a:endParaRPr lang="hu-HU" altLang="hu-HU" sz="1600" i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34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Konstruktor hívási </a:t>
            </a:r>
            <a:r>
              <a:rPr lang="hu-HU" dirty="0" smtClean="0"/>
              <a:t>lánc - </a:t>
            </a:r>
            <a:r>
              <a:rPr lang="hu-HU" b="1" dirty="0" err="1" smtClean="0"/>
              <a:t>base</a:t>
            </a:r>
            <a:endParaRPr lang="hu-HU" b="1" dirty="0"/>
          </a:p>
        </p:txBody>
      </p:sp>
      <p:sp>
        <p:nvSpPr>
          <p:cNvPr id="8" name="Tartalom helye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52736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b="1" dirty="0" err="1" smtClean="0"/>
              <a:t>base</a:t>
            </a:r>
            <a:r>
              <a:rPr lang="hu-HU" dirty="0" smtClean="0"/>
              <a:t> kulcsszó: az ősosztály konstruktorának explicit kiválasztására és </a:t>
            </a:r>
            <a:r>
              <a:rPr lang="hu-HU" dirty="0" err="1" smtClean="0"/>
              <a:t>felparaméterezésére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2996952"/>
            <a:ext cx="8208912" cy="36004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hu-HU" sz="1600" dirty="0" err="1" smtClean="0"/>
              <a:t>class</a:t>
            </a:r>
            <a:r>
              <a:rPr lang="hu-HU" sz="1600" dirty="0" smtClean="0"/>
              <a:t> </a:t>
            </a:r>
            <a:r>
              <a:rPr lang="hu-HU" sz="1600" dirty="0" err="1"/>
              <a:t>N</a:t>
            </a:r>
            <a:r>
              <a:rPr lang="hu-HU" sz="1600" dirty="0" err="1" smtClean="0"/>
              <a:t>egyzet</a:t>
            </a:r>
            <a:r>
              <a:rPr lang="hu-HU" sz="1600" dirty="0" smtClean="0"/>
              <a:t> {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int a;</a:t>
            </a:r>
          </a:p>
          <a:p>
            <a:r>
              <a:rPr lang="hu-HU" sz="1600" dirty="0" smtClean="0"/>
              <a:t>  </a:t>
            </a:r>
            <a:r>
              <a:rPr lang="hu-HU" sz="1600" dirty="0" err="1" smtClean="0"/>
              <a:t>public</a:t>
            </a:r>
            <a:r>
              <a:rPr lang="hu-HU" sz="1600" dirty="0" smtClean="0"/>
              <a:t> </a:t>
            </a:r>
            <a:r>
              <a:rPr lang="hu-HU" sz="1600" dirty="0" err="1"/>
              <a:t>N</a:t>
            </a:r>
            <a:r>
              <a:rPr lang="hu-HU" sz="1600" dirty="0" err="1" smtClean="0"/>
              <a:t>egyzet</a:t>
            </a:r>
            <a:r>
              <a:rPr lang="hu-HU" sz="1600" dirty="0" smtClean="0"/>
              <a:t>(int </a:t>
            </a:r>
            <a:r>
              <a:rPr lang="hu-HU" sz="1600" dirty="0" err="1" smtClean="0"/>
              <a:t>aOldal</a:t>
            </a:r>
            <a:r>
              <a:rPr lang="hu-HU" sz="1600" dirty="0" smtClean="0"/>
              <a:t>) {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a = </a:t>
            </a:r>
            <a:r>
              <a:rPr lang="hu-HU" sz="1600" dirty="0" err="1" smtClean="0"/>
              <a:t>aOldal</a:t>
            </a:r>
            <a:r>
              <a:rPr lang="hu-HU" sz="1600" dirty="0" smtClean="0"/>
              <a:t>;</a:t>
            </a:r>
          </a:p>
          <a:p>
            <a:r>
              <a:rPr lang="hu-HU" sz="1600" dirty="0" smtClean="0"/>
              <a:t>  }</a:t>
            </a:r>
          </a:p>
          <a:p>
            <a:r>
              <a:rPr lang="hu-HU" sz="1600" dirty="0" smtClean="0"/>
              <a:t>}</a:t>
            </a:r>
          </a:p>
          <a:p>
            <a:endParaRPr lang="hu-HU" sz="1600" dirty="0" smtClean="0"/>
          </a:p>
          <a:p>
            <a:r>
              <a:rPr lang="hu-HU" sz="1600" dirty="0" err="1" smtClean="0"/>
              <a:t>class</a:t>
            </a:r>
            <a:r>
              <a:rPr lang="hu-HU" sz="1600" dirty="0" smtClean="0"/>
              <a:t> </a:t>
            </a:r>
            <a:r>
              <a:rPr lang="hu-HU" sz="1600" dirty="0" err="1"/>
              <a:t>T</a:t>
            </a:r>
            <a:r>
              <a:rPr lang="hu-HU" sz="1600" dirty="0" err="1" smtClean="0"/>
              <a:t>eglalap</a:t>
            </a:r>
            <a:r>
              <a:rPr lang="hu-HU" sz="1600" dirty="0" smtClean="0"/>
              <a:t> : </a:t>
            </a:r>
            <a:r>
              <a:rPr lang="hu-HU" sz="1600" dirty="0" err="1"/>
              <a:t>N</a:t>
            </a:r>
            <a:r>
              <a:rPr lang="hu-HU" sz="1600" dirty="0" err="1" smtClean="0"/>
              <a:t>egyzet</a:t>
            </a:r>
            <a:r>
              <a:rPr lang="hu-HU" sz="1600" dirty="0" smtClean="0"/>
              <a:t> {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int b;</a:t>
            </a:r>
            <a:endParaRPr lang="hu-HU" sz="1600" dirty="0"/>
          </a:p>
          <a:p>
            <a:r>
              <a:rPr lang="hu-HU" sz="1600" dirty="0"/>
              <a:t>  </a:t>
            </a:r>
            <a:r>
              <a:rPr lang="hu-HU" sz="1600" dirty="0" err="1"/>
              <a:t>public</a:t>
            </a:r>
            <a:r>
              <a:rPr lang="hu-HU" sz="1600" dirty="0"/>
              <a:t> </a:t>
            </a:r>
            <a:r>
              <a:rPr lang="hu-HU" sz="1600" dirty="0" err="1"/>
              <a:t>T</a:t>
            </a:r>
            <a:r>
              <a:rPr lang="hu-HU" sz="1600" dirty="0" err="1" smtClean="0"/>
              <a:t>eglalap</a:t>
            </a:r>
            <a:r>
              <a:rPr lang="hu-HU" sz="1600" dirty="0" smtClean="0"/>
              <a:t>(int </a:t>
            </a:r>
            <a:r>
              <a:rPr lang="hu-HU" sz="1600" dirty="0" err="1" smtClean="0"/>
              <a:t>aOldal</a:t>
            </a:r>
            <a:r>
              <a:rPr lang="hu-HU" sz="1600" dirty="0" smtClean="0"/>
              <a:t>, </a:t>
            </a:r>
            <a:r>
              <a:rPr lang="hu-HU" sz="1600" dirty="0" err="1" smtClean="0"/>
              <a:t>int</a:t>
            </a:r>
            <a:r>
              <a:rPr lang="hu-HU" sz="1600" dirty="0" smtClean="0"/>
              <a:t> </a:t>
            </a:r>
            <a:r>
              <a:rPr lang="hu-HU" sz="1600" dirty="0" err="1" smtClean="0"/>
              <a:t>bOldal</a:t>
            </a:r>
            <a:r>
              <a:rPr lang="hu-HU" sz="1600" dirty="0" smtClean="0"/>
              <a:t>)</a:t>
            </a:r>
            <a:r>
              <a:rPr lang="hu-HU" sz="1600" dirty="0" smtClean="0">
                <a:solidFill>
                  <a:srgbClr val="C00000"/>
                </a:solidFill>
              </a:rPr>
              <a:t> : </a:t>
            </a:r>
            <a:r>
              <a:rPr lang="hu-HU" sz="1600" dirty="0" err="1" smtClean="0">
                <a:solidFill>
                  <a:srgbClr val="C00000"/>
                </a:solidFill>
              </a:rPr>
              <a:t>base</a:t>
            </a:r>
            <a:r>
              <a:rPr lang="hu-HU" sz="1600" dirty="0" smtClean="0">
                <a:solidFill>
                  <a:srgbClr val="C00000"/>
                </a:solidFill>
              </a:rPr>
              <a:t>(</a:t>
            </a:r>
            <a:r>
              <a:rPr lang="hu-HU" sz="1600" dirty="0" err="1" smtClean="0">
                <a:solidFill>
                  <a:srgbClr val="C00000"/>
                </a:solidFill>
              </a:rPr>
              <a:t>aOldal</a:t>
            </a:r>
            <a:r>
              <a:rPr lang="hu-HU" sz="1600" dirty="0" smtClean="0">
                <a:solidFill>
                  <a:srgbClr val="C00000"/>
                </a:solidFill>
              </a:rPr>
              <a:t>)</a:t>
            </a:r>
            <a:r>
              <a:rPr lang="hu-HU" sz="1600" dirty="0" smtClean="0"/>
              <a:t> </a:t>
            </a:r>
            <a:r>
              <a:rPr lang="hu-HU" sz="1600" dirty="0"/>
              <a:t>{</a:t>
            </a:r>
          </a:p>
          <a:p>
            <a:r>
              <a:rPr lang="hu-HU" sz="1600" dirty="0"/>
              <a:t>    </a:t>
            </a:r>
            <a:r>
              <a:rPr lang="hu-HU" sz="1600" dirty="0" smtClean="0"/>
              <a:t>b = </a:t>
            </a:r>
            <a:r>
              <a:rPr lang="hu-HU" sz="1600" dirty="0" err="1" smtClean="0"/>
              <a:t>bOldal</a:t>
            </a:r>
            <a:r>
              <a:rPr lang="hu-HU" sz="1600" dirty="0" smtClean="0"/>
              <a:t>;</a:t>
            </a:r>
            <a:endParaRPr lang="hu-HU" sz="1600" dirty="0"/>
          </a:p>
          <a:p>
            <a:r>
              <a:rPr lang="hu-HU" sz="1600" dirty="0"/>
              <a:t>  }</a:t>
            </a:r>
          </a:p>
          <a:p>
            <a:r>
              <a:rPr lang="hu-HU" sz="1600" dirty="0" smtClean="0"/>
              <a:t>}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2049045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base</a:t>
            </a:r>
            <a:r>
              <a:rPr lang="hu-HU" dirty="0" smtClean="0"/>
              <a:t> és </a:t>
            </a:r>
            <a:r>
              <a:rPr lang="hu-HU" b="1" dirty="0" err="1" smtClean="0"/>
              <a:t>this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Ugyanolyan szintaxissal használhatóak.</a:t>
            </a:r>
          </a:p>
          <a:p>
            <a:r>
              <a:rPr lang="hu-HU" dirty="0" smtClean="0"/>
              <a:t>Mindketten a konstruktorhívási láncot befolyásolják.</a:t>
            </a:r>
          </a:p>
          <a:p>
            <a:r>
              <a:rPr lang="hu-HU" b="1" dirty="0" err="1" smtClean="0"/>
              <a:t>this</a:t>
            </a:r>
            <a:r>
              <a:rPr lang="hu-HU" b="1" dirty="0" smtClean="0"/>
              <a:t>(…)</a:t>
            </a:r>
            <a:r>
              <a:rPr lang="hu-HU" dirty="0" smtClean="0"/>
              <a:t>: az aktuális osztály konstruktora</a:t>
            </a:r>
          </a:p>
          <a:p>
            <a:r>
              <a:rPr lang="hu-HU" b="1" dirty="0" err="1" smtClean="0"/>
              <a:t>base</a:t>
            </a:r>
            <a:r>
              <a:rPr lang="hu-HU" b="1" dirty="0" smtClean="0"/>
              <a:t>(</a:t>
            </a:r>
            <a:r>
              <a:rPr lang="hu-HU" b="1" dirty="0"/>
              <a:t>…</a:t>
            </a:r>
            <a:r>
              <a:rPr lang="hu-HU" b="1" dirty="0" smtClean="0"/>
              <a:t>)</a:t>
            </a:r>
            <a:r>
              <a:rPr lang="hu-HU" dirty="0" smtClean="0"/>
              <a:t>: az ősosztály konstruktora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16528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 smtClean="0"/>
              <a:t>base</a:t>
            </a:r>
            <a:r>
              <a:rPr lang="hu-HU" dirty="0" smtClean="0"/>
              <a:t> és </a:t>
            </a:r>
            <a:r>
              <a:rPr lang="hu-HU" b="1" dirty="0" err="1" smtClean="0"/>
              <a:t>this</a:t>
            </a:r>
            <a:r>
              <a:rPr lang="hu-HU" dirty="0" smtClean="0"/>
              <a:t> - Példa</a:t>
            </a:r>
            <a:endParaRPr lang="hu-H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1268760"/>
            <a:ext cx="8208912" cy="547260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hu-HU" sz="1600" dirty="0" err="1" smtClean="0"/>
              <a:t>class</a:t>
            </a:r>
            <a:r>
              <a:rPr lang="hu-HU" sz="1600" dirty="0" smtClean="0"/>
              <a:t> </a:t>
            </a:r>
            <a:r>
              <a:rPr lang="hu-HU" sz="1600" dirty="0" err="1"/>
              <a:t>N</a:t>
            </a:r>
            <a:r>
              <a:rPr lang="hu-HU" sz="1600" dirty="0" err="1" smtClean="0"/>
              <a:t>egyzet</a:t>
            </a:r>
            <a:r>
              <a:rPr lang="hu-HU" sz="1600" dirty="0" smtClean="0"/>
              <a:t> {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int a;</a:t>
            </a:r>
          </a:p>
          <a:p>
            <a:r>
              <a:rPr lang="hu-HU" sz="1600" dirty="0" smtClean="0"/>
              <a:t>  </a:t>
            </a:r>
            <a:r>
              <a:rPr lang="hu-HU" sz="1600" dirty="0" err="1" smtClean="0"/>
              <a:t>public</a:t>
            </a:r>
            <a:r>
              <a:rPr lang="hu-HU" sz="1600" dirty="0" smtClean="0"/>
              <a:t> </a:t>
            </a:r>
            <a:r>
              <a:rPr lang="hu-HU" sz="1600" dirty="0" err="1"/>
              <a:t>N</a:t>
            </a:r>
            <a:r>
              <a:rPr lang="hu-HU" sz="1600" dirty="0" err="1" smtClean="0"/>
              <a:t>egyzet</a:t>
            </a:r>
            <a:r>
              <a:rPr lang="hu-HU" sz="1600" dirty="0" smtClean="0"/>
              <a:t>(int </a:t>
            </a:r>
            <a:r>
              <a:rPr lang="hu-HU" sz="1600" dirty="0" err="1" smtClean="0"/>
              <a:t>aOldal</a:t>
            </a:r>
            <a:r>
              <a:rPr lang="hu-HU" sz="1600" dirty="0" smtClean="0"/>
              <a:t>) {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a = </a:t>
            </a:r>
            <a:r>
              <a:rPr lang="hu-HU" sz="1600" dirty="0" err="1" smtClean="0"/>
              <a:t>aOldal</a:t>
            </a:r>
            <a:r>
              <a:rPr lang="hu-HU" sz="1600" dirty="0" smtClean="0"/>
              <a:t>;</a:t>
            </a:r>
          </a:p>
          <a:p>
            <a:r>
              <a:rPr lang="hu-HU" sz="1600" dirty="0" smtClean="0"/>
              <a:t>  }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</a:t>
            </a:r>
            <a:r>
              <a:rPr lang="hu-HU" sz="1600" dirty="0" err="1" smtClean="0"/>
              <a:t>public</a:t>
            </a:r>
            <a:r>
              <a:rPr lang="hu-HU" sz="1600" dirty="0" smtClean="0"/>
              <a:t> </a:t>
            </a:r>
            <a:r>
              <a:rPr lang="hu-HU" sz="1600" dirty="0" err="1" smtClean="0"/>
              <a:t>Negyzet</a:t>
            </a:r>
            <a:r>
              <a:rPr lang="hu-HU" sz="1600" dirty="0" smtClean="0"/>
              <a:t>()</a:t>
            </a:r>
            <a:r>
              <a:rPr lang="hu-HU" sz="1600" dirty="0" smtClean="0">
                <a:solidFill>
                  <a:srgbClr val="C00000"/>
                </a:solidFill>
              </a:rPr>
              <a:t> : </a:t>
            </a:r>
            <a:r>
              <a:rPr lang="hu-HU" sz="1600" dirty="0" err="1" smtClean="0">
                <a:solidFill>
                  <a:srgbClr val="C00000"/>
                </a:solidFill>
              </a:rPr>
              <a:t>this</a:t>
            </a:r>
            <a:r>
              <a:rPr lang="hu-HU" sz="1600" dirty="0" smtClean="0">
                <a:solidFill>
                  <a:srgbClr val="C00000"/>
                </a:solidFill>
              </a:rPr>
              <a:t>(10)</a:t>
            </a:r>
            <a:r>
              <a:rPr lang="hu-HU" sz="1600" dirty="0" smtClean="0"/>
              <a:t> { }</a:t>
            </a:r>
          </a:p>
          <a:p>
            <a:r>
              <a:rPr lang="hu-HU" sz="1600" dirty="0" smtClean="0"/>
              <a:t>}</a:t>
            </a:r>
          </a:p>
          <a:p>
            <a:endParaRPr lang="hu-HU" sz="1600" dirty="0" smtClean="0"/>
          </a:p>
          <a:p>
            <a:r>
              <a:rPr lang="hu-HU" sz="1600" dirty="0" err="1" smtClean="0"/>
              <a:t>class</a:t>
            </a:r>
            <a:r>
              <a:rPr lang="hu-HU" sz="1600" dirty="0" smtClean="0"/>
              <a:t> </a:t>
            </a:r>
            <a:r>
              <a:rPr lang="hu-HU" sz="1600" dirty="0" err="1"/>
              <a:t>T</a:t>
            </a:r>
            <a:r>
              <a:rPr lang="hu-HU" sz="1600" dirty="0" err="1" smtClean="0"/>
              <a:t>eglalap</a:t>
            </a:r>
            <a:r>
              <a:rPr lang="hu-HU" sz="1600" dirty="0" smtClean="0"/>
              <a:t> : </a:t>
            </a:r>
            <a:r>
              <a:rPr lang="hu-HU" sz="1600" dirty="0" err="1"/>
              <a:t>N</a:t>
            </a:r>
            <a:r>
              <a:rPr lang="hu-HU" sz="1600" dirty="0" err="1" smtClean="0"/>
              <a:t>egyzet</a:t>
            </a:r>
            <a:r>
              <a:rPr lang="hu-HU" sz="1600" dirty="0" smtClean="0"/>
              <a:t> {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int b;</a:t>
            </a:r>
            <a:endParaRPr lang="hu-HU" sz="1600" dirty="0"/>
          </a:p>
          <a:p>
            <a:r>
              <a:rPr lang="hu-HU" sz="1600" dirty="0"/>
              <a:t>  </a:t>
            </a:r>
            <a:r>
              <a:rPr lang="hu-HU" sz="1600" dirty="0" err="1"/>
              <a:t>public</a:t>
            </a:r>
            <a:r>
              <a:rPr lang="hu-HU" sz="1600" dirty="0"/>
              <a:t> </a:t>
            </a:r>
            <a:r>
              <a:rPr lang="hu-HU" sz="1600" dirty="0" err="1"/>
              <a:t>T</a:t>
            </a:r>
            <a:r>
              <a:rPr lang="hu-HU" sz="1600" dirty="0" err="1" smtClean="0"/>
              <a:t>eglalap</a:t>
            </a:r>
            <a:r>
              <a:rPr lang="hu-HU" sz="1600" dirty="0" smtClean="0"/>
              <a:t>(int </a:t>
            </a:r>
            <a:r>
              <a:rPr lang="hu-HU" sz="1600" dirty="0" err="1" smtClean="0"/>
              <a:t>aOldal</a:t>
            </a:r>
            <a:r>
              <a:rPr lang="hu-HU" sz="1600" dirty="0" smtClean="0"/>
              <a:t>, </a:t>
            </a:r>
            <a:r>
              <a:rPr lang="hu-HU" sz="1600" dirty="0" err="1" smtClean="0"/>
              <a:t>int</a:t>
            </a:r>
            <a:r>
              <a:rPr lang="hu-HU" sz="1600" dirty="0" smtClean="0"/>
              <a:t> </a:t>
            </a:r>
            <a:r>
              <a:rPr lang="hu-HU" sz="1600" dirty="0" err="1" smtClean="0"/>
              <a:t>bOldal</a:t>
            </a:r>
            <a:r>
              <a:rPr lang="hu-HU" sz="1600" dirty="0" smtClean="0"/>
              <a:t>)</a:t>
            </a:r>
            <a:r>
              <a:rPr lang="hu-HU" sz="1600" dirty="0" smtClean="0">
                <a:solidFill>
                  <a:srgbClr val="C00000"/>
                </a:solidFill>
              </a:rPr>
              <a:t> : </a:t>
            </a:r>
            <a:r>
              <a:rPr lang="hu-HU" sz="1600" dirty="0" err="1" smtClean="0">
                <a:solidFill>
                  <a:srgbClr val="C00000"/>
                </a:solidFill>
              </a:rPr>
              <a:t>base</a:t>
            </a:r>
            <a:r>
              <a:rPr lang="hu-HU" sz="1600" dirty="0" smtClean="0">
                <a:solidFill>
                  <a:srgbClr val="C00000"/>
                </a:solidFill>
              </a:rPr>
              <a:t>(</a:t>
            </a:r>
            <a:r>
              <a:rPr lang="hu-HU" sz="1600" dirty="0" err="1" smtClean="0">
                <a:solidFill>
                  <a:srgbClr val="C00000"/>
                </a:solidFill>
              </a:rPr>
              <a:t>aOldal</a:t>
            </a:r>
            <a:r>
              <a:rPr lang="hu-HU" sz="1600" dirty="0" smtClean="0">
                <a:solidFill>
                  <a:srgbClr val="C00000"/>
                </a:solidFill>
              </a:rPr>
              <a:t>)</a:t>
            </a:r>
            <a:r>
              <a:rPr lang="hu-HU" sz="1600" dirty="0" smtClean="0"/>
              <a:t> </a:t>
            </a:r>
            <a:r>
              <a:rPr lang="hu-HU" sz="1600" dirty="0"/>
              <a:t>{</a:t>
            </a:r>
          </a:p>
          <a:p>
            <a:r>
              <a:rPr lang="hu-HU" sz="1600" dirty="0"/>
              <a:t>    </a:t>
            </a:r>
            <a:r>
              <a:rPr lang="hu-HU" sz="1600" dirty="0" smtClean="0"/>
              <a:t>b = </a:t>
            </a:r>
            <a:r>
              <a:rPr lang="hu-HU" sz="1600" dirty="0" err="1" smtClean="0"/>
              <a:t>bOldal</a:t>
            </a:r>
            <a:r>
              <a:rPr lang="hu-HU" sz="1600" dirty="0" smtClean="0"/>
              <a:t>;</a:t>
            </a:r>
            <a:endParaRPr lang="hu-HU" sz="1600" dirty="0"/>
          </a:p>
          <a:p>
            <a:r>
              <a:rPr lang="hu-HU" sz="1600" dirty="0"/>
              <a:t>  }</a:t>
            </a:r>
          </a:p>
          <a:p>
            <a:r>
              <a:rPr lang="hu-HU" sz="1600" dirty="0" smtClean="0"/>
              <a:t>}</a:t>
            </a:r>
          </a:p>
          <a:p>
            <a:endParaRPr lang="hu-HU" sz="1600" dirty="0"/>
          </a:p>
          <a:p>
            <a:r>
              <a:rPr lang="hu-HU" sz="1600" dirty="0" err="1"/>
              <a:t>class</a:t>
            </a:r>
            <a:r>
              <a:rPr lang="hu-HU" sz="1600" dirty="0"/>
              <a:t> </a:t>
            </a:r>
            <a:r>
              <a:rPr lang="hu-HU" sz="1600" dirty="0" err="1"/>
              <a:t>Trapez</a:t>
            </a:r>
            <a:r>
              <a:rPr lang="hu-HU" sz="1600" dirty="0"/>
              <a:t> : </a:t>
            </a:r>
            <a:r>
              <a:rPr lang="hu-HU" sz="1600" dirty="0" err="1"/>
              <a:t>Teglalap</a:t>
            </a:r>
            <a:r>
              <a:rPr lang="hu-HU" sz="1600" dirty="0"/>
              <a:t> </a:t>
            </a:r>
            <a:r>
              <a:rPr lang="hu-HU" sz="1600" dirty="0" smtClean="0"/>
              <a:t>{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int c, d;</a:t>
            </a:r>
            <a:endParaRPr lang="hu-HU" sz="1600" dirty="0"/>
          </a:p>
          <a:p>
            <a:r>
              <a:rPr lang="hu-HU" sz="1600" dirty="0"/>
              <a:t>  </a:t>
            </a:r>
            <a:r>
              <a:rPr lang="hu-HU" sz="1600" dirty="0" err="1"/>
              <a:t>public</a:t>
            </a:r>
            <a:r>
              <a:rPr lang="hu-HU" sz="1600" dirty="0"/>
              <a:t> </a:t>
            </a:r>
            <a:r>
              <a:rPr lang="hu-HU" sz="1600" dirty="0" err="1" smtClean="0"/>
              <a:t>Trapez</a:t>
            </a:r>
            <a:r>
              <a:rPr lang="hu-HU" sz="1600" dirty="0" smtClean="0"/>
              <a:t>(int a, int b, int c, int d)</a:t>
            </a:r>
            <a:r>
              <a:rPr lang="hu-HU" sz="1600" dirty="0" smtClean="0">
                <a:solidFill>
                  <a:srgbClr val="C00000"/>
                </a:solidFill>
              </a:rPr>
              <a:t> : </a:t>
            </a:r>
            <a:r>
              <a:rPr lang="hu-HU" sz="1600" dirty="0" err="1" smtClean="0">
                <a:solidFill>
                  <a:srgbClr val="C00000"/>
                </a:solidFill>
              </a:rPr>
              <a:t>base</a:t>
            </a:r>
            <a:r>
              <a:rPr lang="hu-HU" sz="1600" dirty="0" smtClean="0">
                <a:solidFill>
                  <a:srgbClr val="C00000"/>
                </a:solidFill>
              </a:rPr>
              <a:t>(a, b)</a:t>
            </a:r>
            <a:r>
              <a:rPr lang="hu-HU" sz="1600" dirty="0" smtClean="0"/>
              <a:t> </a:t>
            </a:r>
            <a:r>
              <a:rPr lang="hu-HU" sz="1600" dirty="0"/>
              <a:t>{</a:t>
            </a:r>
          </a:p>
          <a:p>
            <a:r>
              <a:rPr lang="hu-HU" sz="1600" dirty="0"/>
              <a:t>    </a:t>
            </a:r>
            <a:r>
              <a:rPr lang="hu-HU" sz="1600" dirty="0" err="1" smtClean="0"/>
              <a:t>this.c</a:t>
            </a:r>
            <a:r>
              <a:rPr lang="hu-HU" sz="1600" dirty="0" smtClean="0"/>
              <a:t> = c;</a:t>
            </a:r>
          </a:p>
          <a:p>
            <a:r>
              <a:rPr lang="hu-HU" sz="1600" dirty="0" smtClean="0"/>
              <a:t>    </a:t>
            </a:r>
            <a:r>
              <a:rPr lang="hu-HU" sz="1600" dirty="0" err="1" smtClean="0"/>
              <a:t>this.d</a:t>
            </a:r>
            <a:r>
              <a:rPr lang="hu-HU" sz="1600" dirty="0" smtClean="0"/>
              <a:t> = d;</a:t>
            </a:r>
            <a:endParaRPr lang="hu-HU" sz="1600" dirty="0"/>
          </a:p>
          <a:p>
            <a:r>
              <a:rPr lang="hu-HU" sz="1600" dirty="0"/>
              <a:t>  }</a:t>
            </a:r>
          </a:p>
          <a:p>
            <a:r>
              <a:rPr lang="hu-HU" sz="1600" dirty="0" smtClean="0"/>
              <a:t>}</a:t>
            </a:r>
            <a:endParaRPr lang="hu-HU" sz="1600" dirty="0"/>
          </a:p>
        </p:txBody>
      </p:sp>
    </p:spTree>
    <p:extLst>
      <p:ext uri="{BB962C8B-B14F-4D97-AF65-F5344CB8AC3E}">
        <p14:creationId xmlns:p14="http://schemas.microsoft.com/office/powerpoint/2010/main" val="19410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Mi a konstruktor?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Az osztály speciális metódusa.</a:t>
            </a:r>
          </a:p>
          <a:p>
            <a:r>
              <a:rPr lang="hu-HU" dirty="0" smtClean="0"/>
              <a:t>Az új példány (mezői) számára memóriát foglal.</a:t>
            </a:r>
          </a:p>
          <a:p>
            <a:r>
              <a:rPr lang="hu-HU" u="sng" dirty="0" smtClean="0"/>
              <a:t>Feladata:</a:t>
            </a:r>
            <a:r>
              <a:rPr lang="hu-HU" dirty="0" smtClean="0"/>
              <a:t> példányosításkor az új objektumot konzisztens belső állapotba helyezi</a:t>
            </a:r>
          </a:p>
          <a:p>
            <a:pPr lvl="1"/>
            <a:r>
              <a:rPr lang="hu-HU" dirty="0"/>
              <a:t>A</a:t>
            </a:r>
            <a:r>
              <a:rPr lang="hu-HU" dirty="0" smtClean="0"/>
              <a:t> mezők inicializálásakor ellenőrzéseket végez.</a:t>
            </a:r>
          </a:p>
          <a:p>
            <a:pPr lvl="1"/>
            <a:r>
              <a:rPr lang="hu-HU" dirty="0" smtClean="0"/>
              <a:t>Az objektum későbbi konzisztens állapotban tartását a </a:t>
            </a:r>
            <a:r>
              <a:rPr lang="hu-HU" dirty="0" err="1" smtClean="0"/>
              <a:t>property-kkel</a:t>
            </a:r>
            <a:r>
              <a:rPr lang="hu-HU" dirty="0" smtClean="0"/>
              <a:t> és metódusokkal kell biztosítani.</a:t>
            </a:r>
          </a:p>
          <a:p>
            <a:r>
              <a:rPr lang="hu-HU" dirty="0" smtClean="0"/>
              <a:t>Kötelező példányosításkor konstruktort hívni!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8261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Osztályszintű konstruktor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Osztály osztályszintű (</a:t>
            </a:r>
            <a:r>
              <a:rPr lang="hu-HU" dirty="0" err="1" smtClean="0"/>
              <a:t>static</a:t>
            </a:r>
            <a:r>
              <a:rPr lang="hu-HU" dirty="0" smtClean="0"/>
              <a:t>) mezőinek inicializálására is szükség van.</a:t>
            </a:r>
          </a:p>
          <a:p>
            <a:r>
              <a:rPr lang="hu-HU" dirty="0" smtClean="0"/>
              <a:t>Ezt végzi el az osztályszintű konstruktor.</a:t>
            </a:r>
          </a:p>
          <a:p>
            <a:pPr lvl="1"/>
            <a:r>
              <a:rPr lang="hu-HU" dirty="0"/>
              <a:t>Neve kötött: ugyanaz, mint az osztály neve</a:t>
            </a:r>
          </a:p>
          <a:p>
            <a:pPr lvl="1"/>
            <a:r>
              <a:rPr lang="hu-HU" dirty="0"/>
              <a:t>Nincs visszatérési típusa (még </a:t>
            </a:r>
            <a:r>
              <a:rPr lang="hu-HU" dirty="0" err="1"/>
              <a:t>void</a:t>
            </a:r>
            <a:r>
              <a:rPr lang="hu-HU" dirty="0"/>
              <a:t> </a:t>
            </a:r>
            <a:r>
              <a:rPr lang="hu-HU" dirty="0" smtClean="0"/>
              <a:t>sem!)</a:t>
            </a:r>
            <a:endParaRPr lang="hu-HU" dirty="0"/>
          </a:p>
          <a:p>
            <a:pPr lvl="1"/>
            <a:r>
              <a:rPr lang="hu-HU" dirty="0" smtClean="0"/>
              <a:t>Nincs paramétere</a:t>
            </a:r>
          </a:p>
          <a:p>
            <a:pPr lvl="1"/>
            <a:r>
              <a:rPr lang="hu-HU" dirty="0" err="1" smtClean="0"/>
              <a:t>static</a:t>
            </a:r>
            <a:endParaRPr lang="hu-HU" dirty="0" smtClean="0"/>
          </a:p>
          <a:p>
            <a:pPr lvl="1"/>
            <a:r>
              <a:rPr lang="hu-HU" dirty="0" smtClean="0"/>
              <a:t>Kötelezően </a:t>
            </a:r>
            <a:r>
              <a:rPr lang="hu-HU" dirty="0" err="1" smtClean="0"/>
              <a:t>private</a:t>
            </a:r>
            <a:r>
              <a:rPr lang="hu-HU" dirty="0" smtClean="0"/>
              <a:t>, ezért nem is kell a láthatóságát megadni</a:t>
            </a:r>
          </a:p>
          <a:p>
            <a:pPr lvl="1"/>
            <a:r>
              <a:rPr lang="hu-HU" dirty="0" smtClean="0"/>
              <a:t>Csak 1 db. lehet belőle egy osztályban (következik a fentiekből)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120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Osztályszintű konstruktor</a:t>
            </a:r>
            <a:endParaRPr lang="hu-HU" dirty="0"/>
          </a:p>
        </p:txBody>
      </p:sp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323528" y="4170784"/>
            <a:ext cx="8229600" cy="2570584"/>
          </a:xfrm>
        </p:spPr>
        <p:txBody>
          <a:bodyPr>
            <a:normAutofit lnSpcReduction="10000"/>
          </a:bodyPr>
          <a:lstStyle/>
          <a:p>
            <a:r>
              <a:rPr lang="hu-HU" dirty="0" smtClean="0"/>
              <a:t>Egyszerűbb </a:t>
            </a:r>
            <a:r>
              <a:rPr lang="hu-HU" dirty="0" err="1" smtClean="0"/>
              <a:t>static</a:t>
            </a:r>
            <a:r>
              <a:rPr lang="hu-HU" dirty="0" smtClean="0"/>
              <a:t> mezők kezdőértékét a deklarációval egy sorban hozzájuk tudjuk rendelni.</a:t>
            </a:r>
          </a:p>
          <a:p>
            <a:r>
              <a:rPr lang="hu-HU" dirty="0" smtClean="0"/>
              <a:t>Egyes </a:t>
            </a:r>
            <a:r>
              <a:rPr lang="hu-HU" dirty="0" err="1" smtClean="0"/>
              <a:t>static</a:t>
            </a:r>
            <a:r>
              <a:rPr lang="hu-HU" dirty="0" smtClean="0"/>
              <a:t> mezőknél viszont bonyolultabb kód alapján megy a </a:t>
            </a:r>
            <a:r>
              <a:rPr lang="hu-HU" dirty="0" err="1" smtClean="0"/>
              <a:t>kezdőértékadás</a:t>
            </a:r>
            <a:r>
              <a:rPr lang="hu-HU" dirty="0" smtClean="0"/>
              <a:t>.</a:t>
            </a:r>
            <a:endParaRPr lang="hu-HU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7544" y="1268760"/>
            <a:ext cx="8208912" cy="25922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hu-HU" sz="1600" dirty="0" err="1" smtClean="0"/>
              <a:t>class</a:t>
            </a:r>
            <a:r>
              <a:rPr lang="hu-HU" sz="1600" dirty="0" smtClean="0"/>
              <a:t> </a:t>
            </a:r>
            <a:r>
              <a:rPr lang="hu-HU" sz="1600" dirty="0" err="1" smtClean="0"/>
              <a:t>Student</a:t>
            </a:r>
            <a:r>
              <a:rPr lang="hu-HU" sz="1600" dirty="0" smtClean="0"/>
              <a:t> {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</a:t>
            </a:r>
            <a:r>
              <a:rPr lang="hu-HU" sz="1600" dirty="0" err="1" smtClean="0"/>
              <a:t>static</a:t>
            </a:r>
            <a:r>
              <a:rPr lang="hu-HU" sz="1600" dirty="0" smtClean="0"/>
              <a:t> </a:t>
            </a:r>
            <a:r>
              <a:rPr lang="hu-HU" sz="1600" dirty="0" err="1" smtClean="0"/>
              <a:t>uint</a:t>
            </a:r>
            <a:r>
              <a:rPr lang="hu-HU" sz="1600" dirty="0" smtClean="0"/>
              <a:t> </a:t>
            </a:r>
            <a:r>
              <a:rPr lang="hu-HU" sz="1600" dirty="0" err="1" smtClean="0"/>
              <a:t>numberOfStudents</a:t>
            </a:r>
            <a:r>
              <a:rPr lang="hu-HU" sz="1600" dirty="0" smtClean="0"/>
              <a:t> = 0;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</a:t>
            </a:r>
            <a:r>
              <a:rPr lang="hu-HU" sz="1600" dirty="0" err="1" smtClean="0"/>
              <a:t>static</a:t>
            </a:r>
            <a:r>
              <a:rPr lang="hu-HU" sz="1600" dirty="0" smtClean="0"/>
              <a:t> </a:t>
            </a:r>
            <a:r>
              <a:rPr lang="hu-HU" sz="1600" dirty="0" err="1" smtClean="0"/>
              <a:t>uint</a:t>
            </a:r>
            <a:r>
              <a:rPr lang="hu-HU" sz="1600" dirty="0" smtClean="0"/>
              <a:t> </a:t>
            </a:r>
            <a:r>
              <a:rPr lang="hu-HU" sz="1600" dirty="0" err="1" smtClean="0"/>
              <a:t>maxNumberOfStudents</a:t>
            </a:r>
            <a:r>
              <a:rPr lang="hu-HU" sz="1600" dirty="0" smtClean="0"/>
              <a:t>;</a:t>
            </a:r>
          </a:p>
          <a:p>
            <a:endParaRPr lang="hu-HU" sz="1600" dirty="0" smtClean="0"/>
          </a:p>
          <a:p>
            <a:r>
              <a:rPr lang="hu-HU" sz="1600" dirty="0" smtClean="0"/>
              <a:t>  </a:t>
            </a:r>
            <a:r>
              <a:rPr lang="hu-HU" sz="1600" dirty="0" err="1" smtClean="0">
                <a:solidFill>
                  <a:srgbClr val="C00000"/>
                </a:solidFill>
              </a:rPr>
              <a:t>static</a:t>
            </a:r>
            <a:r>
              <a:rPr lang="hu-HU" sz="1600" dirty="0" smtClean="0">
                <a:solidFill>
                  <a:srgbClr val="C00000"/>
                </a:solidFill>
              </a:rPr>
              <a:t> </a:t>
            </a:r>
            <a:r>
              <a:rPr lang="hu-HU" sz="1600" dirty="0" err="1" smtClean="0">
                <a:solidFill>
                  <a:srgbClr val="C00000"/>
                </a:solidFill>
              </a:rPr>
              <a:t>Student</a:t>
            </a:r>
            <a:r>
              <a:rPr lang="hu-HU" sz="1600" dirty="0" smtClean="0">
                <a:solidFill>
                  <a:srgbClr val="C00000"/>
                </a:solidFill>
              </a:rPr>
              <a:t>() </a:t>
            </a:r>
            <a:r>
              <a:rPr lang="hu-HU" sz="1600" dirty="0" smtClean="0"/>
              <a:t>{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</a:t>
            </a:r>
            <a:r>
              <a:rPr lang="hu-HU" sz="1600" dirty="0" err="1" smtClean="0"/>
              <a:t>Console.WriteLine</a:t>
            </a:r>
            <a:r>
              <a:rPr lang="hu-HU" sz="1600" dirty="0" smtClean="0"/>
              <a:t>(</a:t>
            </a:r>
            <a:r>
              <a:rPr lang="hu-HU" sz="1600" dirty="0"/>
              <a:t>”</a:t>
            </a:r>
            <a:r>
              <a:rPr lang="hu-HU" sz="1600" dirty="0" smtClean="0"/>
              <a:t>Add meg a hallgatók </a:t>
            </a:r>
            <a:r>
              <a:rPr lang="hu-HU" sz="1600" dirty="0" err="1" smtClean="0"/>
              <a:t>max</a:t>
            </a:r>
            <a:r>
              <a:rPr lang="hu-HU" sz="1600" dirty="0" smtClean="0"/>
              <a:t>. számát!”);</a:t>
            </a:r>
          </a:p>
          <a:p>
            <a:r>
              <a:rPr lang="hu-HU" sz="1600" dirty="0" smtClean="0"/>
              <a:t>    </a:t>
            </a:r>
            <a:r>
              <a:rPr lang="hu-HU" sz="1600" dirty="0" err="1" smtClean="0"/>
              <a:t>maxNumberOfStudents</a:t>
            </a:r>
            <a:r>
              <a:rPr lang="hu-HU" sz="1600" dirty="0" smtClean="0"/>
              <a:t> </a:t>
            </a:r>
            <a:r>
              <a:rPr lang="hu-HU" sz="1600" dirty="0"/>
              <a:t>= </a:t>
            </a:r>
            <a:r>
              <a:rPr lang="hu-HU" sz="1600" dirty="0" err="1" smtClean="0"/>
              <a:t>uint.Parse</a:t>
            </a:r>
            <a:r>
              <a:rPr lang="hu-HU" sz="1600" dirty="0" smtClean="0"/>
              <a:t>(</a:t>
            </a:r>
            <a:r>
              <a:rPr lang="hu-HU" sz="1600" dirty="0" err="1" smtClean="0"/>
              <a:t>Console.ReadLine</a:t>
            </a:r>
            <a:r>
              <a:rPr lang="hu-HU" sz="1600" dirty="0" smtClean="0"/>
              <a:t>());</a:t>
            </a:r>
          </a:p>
          <a:p>
            <a:r>
              <a:rPr lang="hu-HU" sz="1600" dirty="0" smtClean="0"/>
              <a:t>  }</a:t>
            </a:r>
          </a:p>
          <a:p>
            <a:r>
              <a:rPr lang="hu-HU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608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Osztályszintű konstruktor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Hogyan lehet lefuttatni?</a:t>
            </a:r>
          </a:p>
          <a:p>
            <a:pPr lvl="1"/>
            <a:r>
              <a:rPr lang="hu-HU" dirty="0" smtClean="0"/>
              <a:t>Kódból (explicit módon) nem. Nem is tudnánk, hiszen </a:t>
            </a:r>
            <a:r>
              <a:rPr lang="hu-HU" dirty="0" err="1" smtClean="0"/>
              <a:t>private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A futtatórendszer hívja meg automatikusan.</a:t>
            </a:r>
          </a:p>
          <a:p>
            <a:r>
              <a:rPr lang="hu-HU" dirty="0" smtClean="0"/>
              <a:t>Mikor fut le?</a:t>
            </a:r>
          </a:p>
          <a:p>
            <a:pPr lvl="1"/>
            <a:r>
              <a:rPr lang="hu-HU" dirty="0" smtClean="0"/>
              <a:t>Nem tudjuk előre megmondani, a futtatórendszer dönti el.</a:t>
            </a:r>
          </a:p>
          <a:p>
            <a:pPr lvl="1"/>
            <a:r>
              <a:rPr lang="hu-HU" dirty="0" smtClean="0"/>
              <a:t>A rendszer garantálja, hogy azelőtt, </a:t>
            </a:r>
            <a:r>
              <a:rPr lang="hu-HU" b="1" dirty="0" smtClean="0"/>
              <a:t>mielőtt</a:t>
            </a:r>
            <a:r>
              <a:rPr lang="hu-HU" dirty="0" smtClean="0"/>
              <a:t> az osztályra az első hivatkozás történne.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7264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Factory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 történik, ha az osztályunknak csak </a:t>
            </a:r>
            <a:r>
              <a:rPr lang="hu-HU" b="1" dirty="0" smtClean="0"/>
              <a:t>privát konstruktora</a:t>
            </a:r>
            <a:r>
              <a:rPr lang="hu-HU" dirty="0" smtClean="0"/>
              <a:t> van?</a:t>
            </a:r>
          </a:p>
          <a:p>
            <a:pPr lvl="1"/>
            <a:r>
              <a:rPr lang="hu-HU" dirty="0" smtClean="0"/>
              <a:t>Nem tudja a külvilág meghívni =&gt; nem tudja példányosítani!</a:t>
            </a:r>
          </a:p>
          <a:p>
            <a:r>
              <a:rPr lang="hu-HU" dirty="0" smtClean="0"/>
              <a:t>Mi az értelme a privát konstruktornak?</a:t>
            </a:r>
          </a:p>
          <a:p>
            <a:pPr lvl="1"/>
            <a:r>
              <a:rPr lang="hu-HU" dirty="0" smtClean="0"/>
              <a:t>Nem tesszük lehetővé, hogy bárki ellenőrizetlen módon példányokat készítsen az osztályból.</a:t>
            </a:r>
          </a:p>
          <a:p>
            <a:pPr lvl="1"/>
            <a:r>
              <a:rPr lang="hu-HU" dirty="0" smtClean="0"/>
              <a:t>Készítünk egy </a:t>
            </a:r>
            <a:r>
              <a:rPr lang="hu-HU" b="1" dirty="0" err="1" smtClean="0"/>
              <a:t>public</a:t>
            </a:r>
            <a:r>
              <a:rPr lang="hu-HU" b="1" dirty="0" smtClean="0"/>
              <a:t> </a:t>
            </a:r>
            <a:r>
              <a:rPr lang="hu-HU" b="1" dirty="0" err="1" smtClean="0"/>
              <a:t>static</a:t>
            </a:r>
            <a:r>
              <a:rPr lang="hu-HU" b="1" dirty="0" smtClean="0"/>
              <a:t> metódust</a:t>
            </a:r>
            <a:r>
              <a:rPr lang="hu-HU" dirty="0" smtClean="0"/>
              <a:t>, mellyel </a:t>
            </a:r>
            <a:r>
              <a:rPr lang="hu-HU" b="1" dirty="0" smtClean="0"/>
              <a:t>ellenőrzött módon</a:t>
            </a:r>
            <a:r>
              <a:rPr lang="hu-HU" dirty="0" smtClean="0"/>
              <a:t> készíthetünk példányt.</a:t>
            </a:r>
          </a:p>
          <a:p>
            <a:pPr lvl="1"/>
            <a:r>
              <a:rPr lang="hu-HU" dirty="0" smtClean="0"/>
              <a:t>Az ilyen megoldás neve: </a:t>
            </a:r>
            <a:r>
              <a:rPr lang="hu-HU" b="1" dirty="0" err="1" smtClean="0"/>
              <a:t>object</a:t>
            </a:r>
            <a:r>
              <a:rPr lang="hu-HU" b="1" dirty="0" smtClean="0"/>
              <a:t> </a:t>
            </a:r>
            <a:r>
              <a:rPr lang="hu-HU" b="1" dirty="0" err="1" smtClean="0"/>
              <a:t>factory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726147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Factory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12776"/>
          </a:xfrm>
        </p:spPr>
        <p:txBody>
          <a:bodyPr/>
          <a:lstStyle/>
          <a:p>
            <a:pPr marL="0" indent="0">
              <a:buNone/>
            </a:pPr>
            <a:r>
              <a:rPr lang="hu-HU" dirty="0" smtClean="0"/>
              <a:t>Az </a:t>
            </a:r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factory</a:t>
            </a:r>
            <a:r>
              <a:rPr lang="hu-HU" dirty="0" smtClean="0"/>
              <a:t> ellenőrzéseket végezhet el, mielőtt új példányt hozunk létre. Meg is tagadhatja a példány létrehozását.</a:t>
            </a:r>
            <a:endParaRPr lang="hu-HU" b="1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467544" y="3212976"/>
            <a:ext cx="8219256" cy="3528391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hu-HU" altLang="hu-HU" sz="1600" dirty="0" err="1" smtClean="0"/>
              <a:t>class</a:t>
            </a:r>
            <a:r>
              <a:rPr lang="hu-HU" altLang="hu-HU" sz="1600" dirty="0" smtClean="0"/>
              <a:t> </a:t>
            </a:r>
            <a:r>
              <a:rPr lang="hu-HU" altLang="hu-HU" sz="1600" dirty="0" err="1" smtClean="0"/>
              <a:t>User</a:t>
            </a:r>
            <a:r>
              <a:rPr lang="hu-HU" altLang="hu-HU" sz="1600" dirty="0" smtClean="0"/>
              <a:t> {</a:t>
            </a:r>
          </a:p>
          <a:p>
            <a:pPr eaLnBrk="1" hangingPunct="1"/>
            <a:r>
              <a:rPr lang="hu-HU" altLang="hu-HU" sz="1600" dirty="0"/>
              <a:t> </a:t>
            </a:r>
            <a:r>
              <a:rPr lang="hu-HU" altLang="hu-HU" sz="1600" dirty="0" smtClean="0"/>
              <a:t> </a:t>
            </a:r>
            <a:r>
              <a:rPr lang="hu-HU" altLang="hu-HU" sz="1600" dirty="0" err="1" smtClean="0"/>
              <a:t>string</a:t>
            </a:r>
            <a:r>
              <a:rPr lang="hu-HU" altLang="hu-HU" sz="1600" dirty="0" smtClean="0"/>
              <a:t> </a:t>
            </a:r>
            <a:r>
              <a:rPr lang="hu-HU" altLang="hu-HU" sz="1600" dirty="0" err="1" smtClean="0"/>
              <a:t>name</a:t>
            </a:r>
            <a:r>
              <a:rPr lang="hu-HU" altLang="hu-HU" sz="1600" dirty="0" smtClean="0"/>
              <a:t>, </a:t>
            </a:r>
            <a:r>
              <a:rPr lang="hu-HU" altLang="hu-HU" sz="1600" dirty="0" err="1" smtClean="0"/>
              <a:t>passwd</a:t>
            </a:r>
            <a:r>
              <a:rPr lang="hu-HU" altLang="hu-HU" sz="1600" dirty="0" smtClean="0"/>
              <a:t>;</a:t>
            </a:r>
          </a:p>
          <a:p>
            <a:pPr eaLnBrk="1" hangingPunct="1"/>
            <a:endParaRPr lang="hu-HU" altLang="hu-HU" sz="1600" dirty="0"/>
          </a:p>
          <a:p>
            <a:pPr eaLnBrk="1" hangingPunct="1"/>
            <a:r>
              <a:rPr lang="hu-HU" altLang="hu-HU" sz="1600" dirty="0" smtClean="0"/>
              <a:t>  </a:t>
            </a:r>
            <a:r>
              <a:rPr lang="hu-HU" altLang="hu-HU" sz="1600" dirty="0" err="1" smtClean="0">
                <a:solidFill>
                  <a:srgbClr val="C00000"/>
                </a:solidFill>
              </a:rPr>
              <a:t>private</a:t>
            </a:r>
            <a:r>
              <a:rPr lang="hu-HU" altLang="hu-HU" sz="1600" dirty="0" smtClean="0"/>
              <a:t> </a:t>
            </a:r>
            <a:r>
              <a:rPr lang="hu-HU" altLang="hu-HU" sz="1600" dirty="0" err="1" smtClean="0"/>
              <a:t>User</a:t>
            </a:r>
            <a:r>
              <a:rPr lang="hu-HU" altLang="hu-HU" sz="1600" dirty="0" smtClean="0"/>
              <a:t>(</a:t>
            </a:r>
            <a:r>
              <a:rPr lang="hu-HU" altLang="hu-HU" sz="1600" dirty="0" err="1" smtClean="0"/>
              <a:t>string</a:t>
            </a:r>
            <a:r>
              <a:rPr lang="hu-HU" altLang="hu-HU" sz="1600" dirty="0" smtClean="0"/>
              <a:t> </a:t>
            </a:r>
            <a:r>
              <a:rPr lang="hu-HU" altLang="hu-HU" sz="1600" dirty="0" err="1" smtClean="0"/>
              <a:t>name</a:t>
            </a:r>
            <a:r>
              <a:rPr lang="hu-HU" altLang="hu-HU" sz="1600" dirty="0" smtClean="0"/>
              <a:t>, </a:t>
            </a:r>
            <a:r>
              <a:rPr lang="hu-HU" altLang="hu-HU" sz="1600" dirty="0" err="1" smtClean="0"/>
              <a:t>string</a:t>
            </a:r>
            <a:r>
              <a:rPr lang="hu-HU" altLang="hu-HU" sz="1600" dirty="0" smtClean="0"/>
              <a:t> </a:t>
            </a:r>
            <a:r>
              <a:rPr lang="hu-HU" altLang="hu-HU" sz="1600" dirty="0" err="1" smtClean="0"/>
              <a:t>passwd</a:t>
            </a:r>
            <a:r>
              <a:rPr lang="hu-HU" altLang="hu-HU" sz="1600" dirty="0" smtClean="0"/>
              <a:t>) {</a:t>
            </a:r>
          </a:p>
          <a:p>
            <a:pPr eaLnBrk="1" hangingPunct="1"/>
            <a:r>
              <a:rPr lang="hu-HU" altLang="hu-HU" sz="1600" dirty="0"/>
              <a:t> </a:t>
            </a:r>
            <a:r>
              <a:rPr lang="hu-HU" altLang="hu-HU" sz="1600" dirty="0" smtClean="0"/>
              <a:t>   </a:t>
            </a:r>
            <a:r>
              <a:rPr lang="hu-HU" altLang="hu-HU" sz="1600" dirty="0" err="1" smtClean="0"/>
              <a:t>this.name</a:t>
            </a:r>
            <a:r>
              <a:rPr lang="hu-HU" altLang="hu-HU" sz="1600" dirty="0" smtClean="0"/>
              <a:t> = </a:t>
            </a:r>
            <a:r>
              <a:rPr lang="hu-HU" altLang="hu-HU" sz="1600" dirty="0" err="1" smtClean="0"/>
              <a:t>name</a:t>
            </a:r>
            <a:r>
              <a:rPr lang="hu-HU" altLang="hu-HU" sz="1600" dirty="0" smtClean="0"/>
              <a:t>;</a:t>
            </a:r>
          </a:p>
          <a:p>
            <a:pPr eaLnBrk="1" hangingPunct="1"/>
            <a:r>
              <a:rPr lang="hu-HU" altLang="hu-HU" sz="1600" dirty="0"/>
              <a:t> </a:t>
            </a:r>
            <a:r>
              <a:rPr lang="hu-HU" altLang="hu-HU" sz="1600" dirty="0" smtClean="0"/>
              <a:t>   </a:t>
            </a:r>
            <a:r>
              <a:rPr lang="hu-HU" altLang="hu-HU" sz="1600" dirty="0" err="1" smtClean="0"/>
              <a:t>this.passwd</a:t>
            </a:r>
            <a:r>
              <a:rPr lang="hu-HU" altLang="hu-HU" sz="1600" dirty="0" smtClean="0"/>
              <a:t> = </a:t>
            </a:r>
            <a:r>
              <a:rPr lang="hu-HU" altLang="hu-HU" sz="1600" dirty="0" err="1" smtClean="0"/>
              <a:t>passwd</a:t>
            </a:r>
            <a:r>
              <a:rPr lang="hu-HU" altLang="hu-HU" sz="1600" dirty="0" smtClean="0"/>
              <a:t>;</a:t>
            </a:r>
          </a:p>
          <a:p>
            <a:pPr eaLnBrk="1" hangingPunct="1"/>
            <a:r>
              <a:rPr lang="hu-HU" altLang="hu-HU" sz="1600" dirty="0"/>
              <a:t> </a:t>
            </a:r>
            <a:r>
              <a:rPr lang="hu-HU" altLang="hu-HU" sz="1600" dirty="0" smtClean="0"/>
              <a:t> }</a:t>
            </a:r>
          </a:p>
          <a:p>
            <a:pPr eaLnBrk="1" hangingPunct="1"/>
            <a:endParaRPr lang="hu-HU" altLang="hu-HU" sz="1600" dirty="0"/>
          </a:p>
          <a:p>
            <a:pPr eaLnBrk="1" hangingPunct="1"/>
            <a:r>
              <a:rPr lang="hu-HU" altLang="hu-HU" sz="1600" dirty="0" smtClean="0"/>
              <a:t>  </a:t>
            </a:r>
            <a:r>
              <a:rPr lang="hu-HU" altLang="hu-HU" sz="1600" dirty="0" err="1" smtClean="0">
                <a:solidFill>
                  <a:srgbClr val="C00000"/>
                </a:solidFill>
              </a:rPr>
              <a:t>public</a:t>
            </a:r>
            <a:r>
              <a:rPr lang="hu-HU" altLang="hu-HU" sz="1600" dirty="0" smtClean="0">
                <a:solidFill>
                  <a:srgbClr val="C00000"/>
                </a:solidFill>
              </a:rPr>
              <a:t> </a:t>
            </a:r>
            <a:r>
              <a:rPr lang="hu-HU" altLang="hu-HU" sz="1600" dirty="0" err="1" smtClean="0">
                <a:solidFill>
                  <a:srgbClr val="C00000"/>
                </a:solidFill>
              </a:rPr>
              <a:t>static</a:t>
            </a:r>
            <a:r>
              <a:rPr lang="hu-HU" altLang="hu-HU" sz="1600" dirty="0" smtClean="0"/>
              <a:t> </a:t>
            </a:r>
            <a:r>
              <a:rPr lang="hu-HU" altLang="hu-HU" sz="1600" dirty="0" err="1" smtClean="0"/>
              <a:t>User</a:t>
            </a:r>
            <a:r>
              <a:rPr lang="hu-HU" altLang="hu-HU" sz="1600" dirty="0" smtClean="0"/>
              <a:t> </a:t>
            </a:r>
            <a:r>
              <a:rPr lang="hu-HU" altLang="hu-HU" sz="1600" dirty="0" err="1" smtClean="0"/>
              <a:t>CreateUser</a:t>
            </a:r>
            <a:r>
              <a:rPr lang="hu-HU" altLang="hu-HU" sz="1600" dirty="0" smtClean="0"/>
              <a:t>(</a:t>
            </a:r>
            <a:r>
              <a:rPr lang="hu-HU" altLang="hu-HU" sz="1600" dirty="0" err="1" smtClean="0"/>
              <a:t>string</a:t>
            </a:r>
            <a:r>
              <a:rPr lang="hu-HU" altLang="hu-HU" sz="1600" dirty="0" smtClean="0"/>
              <a:t> </a:t>
            </a:r>
            <a:r>
              <a:rPr lang="hu-HU" altLang="hu-HU" sz="1600" dirty="0" err="1" smtClean="0"/>
              <a:t>name</a:t>
            </a:r>
            <a:r>
              <a:rPr lang="hu-HU" altLang="hu-HU" sz="1600" dirty="0" smtClean="0"/>
              <a:t>, </a:t>
            </a:r>
            <a:r>
              <a:rPr lang="hu-HU" altLang="hu-HU" sz="1600" dirty="0" err="1"/>
              <a:t>string</a:t>
            </a:r>
            <a:r>
              <a:rPr lang="hu-HU" altLang="hu-HU" sz="1600" dirty="0"/>
              <a:t> </a:t>
            </a:r>
            <a:r>
              <a:rPr lang="hu-HU" altLang="hu-HU" sz="1600" dirty="0" err="1" smtClean="0"/>
              <a:t>passwd</a:t>
            </a:r>
            <a:r>
              <a:rPr lang="hu-HU" altLang="hu-HU" sz="1600" dirty="0" smtClean="0"/>
              <a:t>) {</a:t>
            </a:r>
            <a:endParaRPr lang="hu-HU" altLang="hu-HU" sz="1600" dirty="0"/>
          </a:p>
          <a:p>
            <a:pPr eaLnBrk="1" hangingPunct="1"/>
            <a:r>
              <a:rPr lang="hu-HU" altLang="hu-HU" sz="1600" dirty="0"/>
              <a:t>  </a:t>
            </a:r>
            <a:r>
              <a:rPr lang="hu-HU" altLang="hu-HU" sz="1600" dirty="0" smtClean="0"/>
              <a:t>  </a:t>
            </a:r>
            <a:r>
              <a:rPr lang="hu-HU" altLang="hu-HU" sz="1600" dirty="0" err="1" smtClean="0"/>
              <a:t>if</a:t>
            </a:r>
            <a:r>
              <a:rPr lang="hu-HU" altLang="hu-HU" sz="1600" dirty="0" smtClean="0"/>
              <a:t> (</a:t>
            </a:r>
            <a:r>
              <a:rPr lang="hu-HU" altLang="hu-HU" sz="1600" dirty="0" err="1" smtClean="0"/>
              <a:t>IsPasswdOK</a:t>
            </a:r>
            <a:r>
              <a:rPr lang="hu-HU" altLang="hu-HU" sz="1600" dirty="0" smtClean="0"/>
              <a:t>(</a:t>
            </a:r>
            <a:r>
              <a:rPr lang="hu-HU" altLang="hu-HU" sz="1600" dirty="0" err="1" smtClean="0"/>
              <a:t>passwd</a:t>
            </a:r>
            <a:r>
              <a:rPr lang="hu-HU" altLang="hu-HU" sz="1600" dirty="0" smtClean="0"/>
              <a:t>)) </a:t>
            </a:r>
            <a:endParaRPr lang="hu-HU" altLang="hu-HU" sz="1600" dirty="0"/>
          </a:p>
          <a:p>
            <a:pPr eaLnBrk="1" hangingPunct="1"/>
            <a:r>
              <a:rPr lang="hu-HU" altLang="hu-HU" sz="1600" dirty="0"/>
              <a:t>	</a:t>
            </a:r>
            <a:r>
              <a:rPr lang="hu-HU" altLang="hu-HU" sz="1600" dirty="0" smtClean="0"/>
              <a:t>  </a:t>
            </a:r>
            <a:r>
              <a:rPr lang="hu-HU" altLang="hu-HU" sz="1600" dirty="0" err="1" smtClean="0"/>
              <a:t>return</a:t>
            </a:r>
            <a:r>
              <a:rPr lang="hu-HU" altLang="hu-HU" sz="1600" dirty="0" smtClean="0"/>
              <a:t> </a:t>
            </a:r>
            <a:r>
              <a:rPr lang="hu-HU" altLang="hu-HU" sz="1600" dirty="0" err="1"/>
              <a:t>new</a:t>
            </a:r>
            <a:r>
              <a:rPr lang="hu-HU" altLang="hu-HU" sz="1600" dirty="0"/>
              <a:t> </a:t>
            </a:r>
            <a:r>
              <a:rPr lang="hu-HU" altLang="hu-HU" sz="1600" dirty="0" err="1" smtClean="0"/>
              <a:t>User</a:t>
            </a:r>
            <a:r>
              <a:rPr lang="hu-HU" altLang="hu-HU" sz="1600" dirty="0" smtClean="0"/>
              <a:t>(</a:t>
            </a:r>
            <a:r>
              <a:rPr lang="hu-HU" altLang="hu-HU" sz="1600" dirty="0" err="1" smtClean="0"/>
              <a:t>name</a:t>
            </a:r>
            <a:r>
              <a:rPr lang="hu-HU" altLang="hu-HU" sz="1600" dirty="0" smtClean="0"/>
              <a:t>, </a:t>
            </a:r>
            <a:r>
              <a:rPr lang="hu-HU" altLang="hu-HU" sz="1600" dirty="0" err="1" smtClean="0"/>
              <a:t>passwd</a:t>
            </a:r>
            <a:r>
              <a:rPr lang="hu-HU" altLang="hu-HU" sz="1600" dirty="0" smtClean="0"/>
              <a:t>);</a:t>
            </a:r>
            <a:endParaRPr lang="hu-HU" altLang="hu-HU" sz="1600" dirty="0"/>
          </a:p>
          <a:p>
            <a:pPr eaLnBrk="1" hangingPunct="1"/>
            <a:r>
              <a:rPr lang="hu-HU" altLang="hu-HU" sz="1600" dirty="0"/>
              <a:t>  </a:t>
            </a:r>
            <a:r>
              <a:rPr lang="hu-HU" altLang="hu-HU" sz="1600" dirty="0" smtClean="0"/>
              <a:t>  </a:t>
            </a:r>
            <a:r>
              <a:rPr lang="hu-HU" altLang="hu-HU" sz="1600" dirty="0" err="1" smtClean="0"/>
              <a:t>else</a:t>
            </a:r>
            <a:r>
              <a:rPr lang="hu-HU" altLang="hu-HU" sz="1600" dirty="0" smtClean="0"/>
              <a:t> </a:t>
            </a:r>
            <a:r>
              <a:rPr lang="hu-HU" altLang="hu-HU" sz="1600" dirty="0" err="1" smtClean="0"/>
              <a:t>return</a:t>
            </a:r>
            <a:r>
              <a:rPr lang="hu-HU" altLang="hu-HU" sz="1600" dirty="0" smtClean="0"/>
              <a:t> </a:t>
            </a:r>
            <a:r>
              <a:rPr lang="hu-HU" altLang="hu-HU" sz="1600" dirty="0"/>
              <a:t>null</a:t>
            </a:r>
            <a:r>
              <a:rPr lang="hu-HU" altLang="hu-HU" sz="1600" dirty="0" smtClean="0"/>
              <a:t>;</a:t>
            </a:r>
          </a:p>
          <a:p>
            <a:pPr eaLnBrk="1" hangingPunct="1"/>
            <a:r>
              <a:rPr lang="hu-HU" altLang="hu-HU" sz="1600" dirty="0"/>
              <a:t> </a:t>
            </a:r>
            <a:r>
              <a:rPr lang="hu-HU" altLang="hu-HU" sz="1600" dirty="0" smtClean="0"/>
              <a:t> }</a:t>
            </a:r>
            <a:endParaRPr lang="hu-HU" altLang="hu-HU" sz="1600" dirty="0"/>
          </a:p>
          <a:p>
            <a:pPr eaLnBrk="1" hangingPunct="1"/>
            <a:r>
              <a:rPr lang="hu-HU" altLang="hu-HU" sz="1600" dirty="0"/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140026" y="4329871"/>
            <a:ext cx="4896470" cy="827321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 sz="1600" dirty="0">
                <a:latin typeface="Arial" charset="0"/>
              </a:rPr>
              <a:t>  </a:t>
            </a:r>
            <a:r>
              <a:rPr lang="hu-HU" altLang="hu-HU" sz="1600" dirty="0" err="1" smtClean="0">
                <a:latin typeface="Arial" charset="0"/>
              </a:rPr>
              <a:t>User</a:t>
            </a:r>
            <a:r>
              <a:rPr lang="hu-HU" altLang="hu-HU" sz="1600" dirty="0" smtClean="0">
                <a:latin typeface="Arial" charset="0"/>
              </a:rPr>
              <a:t> u </a:t>
            </a:r>
            <a:r>
              <a:rPr lang="hu-HU" altLang="hu-HU" sz="1600" dirty="0">
                <a:latin typeface="Arial" charset="0"/>
              </a:rPr>
              <a:t>= </a:t>
            </a:r>
            <a:r>
              <a:rPr lang="hu-HU" altLang="hu-HU" sz="1600" dirty="0" err="1" smtClean="0">
                <a:latin typeface="Arial" charset="0"/>
              </a:rPr>
              <a:t>User.CreateUser</a:t>
            </a:r>
            <a:r>
              <a:rPr lang="hu-HU" altLang="hu-HU" sz="1600" dirty="0" smtClean="0">
                <a:latin typeface="Arial" charset="0"/>
              </a:rPr>
              <a:t>(”</a:t>
            </a:r>
            <a:r>
              <a:rPr lang="hu-HU" altLang="hu-HU" sz="1600" dirty="0" err="1">
                <a:latin typeface="Arial" charset="0"/>
              </a:rPr>
              <a:t>pisti</a:t>
            </a:r>
            <a:r>
              <a:rPr lang="hu-HU" altLang="hu-HU" sz="1600" dirty="0">
                <a:latin typeface="Arial" charset="0"/>
              </a:rPr>
              <a:t>”,”jelszo123”);</a:t>
            </a:r>
          </a:p>
          <a:p>
            <a:pPr eaLnBrk="1" hangingPunct="1">
              <a:spcBef>
                <a:spcPct val="0"/>
              </a:spcBef>
            </a:pPr>
            <a:r>
              <a:rPr lang="hu-HU" altLang="hu-HU" sz="1600" dirty="0">
                <a:latin typeface="Arial" charset="0"/>
              </a:rPr>
              <a:t>  </a:t>
            </a:r>
            <a:r>
              <a:rPr lang="hu-HU" altLang="hu-HU" sz="1600" dirty="0" err="1">
                <a:latin typeface="Arial" charset="0"/>
              </a:rPr>
              <a:t>if</a:t>
            </a:r>
            <a:r>
              <a:rPr lang="hu-HU" altLang="hu-HU" sz="1600" dirty="0">
                <a:latin typeface="Arial" charset="0"/>
              </a:rPr>
              <a:t> </a:t>
            </a:r>
            <a:r>
              <a:rPr lang="hu-HU" altLang="hu-HU" sz="1600" dirty="0" smtClean="0">
                <a:latin typeface="Arial" charset="0"/>
              </a:rPr>
              <a:t>(u == null</a:t>
            </a:r>
            <a:r>
              <a:rPr lang="hu-HU" altLang="hu-HU" sz="1600" dirty="0">
                <a:latin typeface="Arial" charset="0"/>
              </a:rPr>
              <a:t>)  { … nem jó a </a:t>
            </a:r>
            <a:r>
              <a:rPr lang="hu-HU" altLang="hu-HU" sz="1600" dirty="0" smtClean="0">
                <a:latin typeface="Arial" charset="0"/>
              </a:rPr>
              <a:t>jelszavam </a:t>
            </a:r>
            <a:r>
              <a:rPr lang="hu-HU" altLang="hu-HU" sz="1600" dirty="0">
                <a:latin typeface="Arial" charset="0"/>
              </a:rPr>
              <a:t>… }</a:t>
            </a:r>
          </a:p>
          <a:p>
            <a:pPr eaLnBrk="1" hangingPunct="1">
              <a:spcBef>
                <a:spcPct val="0"/>
              </a:spcBef>
            </a:pPr>
            <a:r>
              <a:rPr lang="hu-HU" altLang="hu-HU" sz="1600" dirty="0">
                <a:latin typeface="Arial" charset="0"/>
              </a:rPr>
              <a:t>  </a:t>
            </a:r>
            <a:r>
              <a:rPr lang="hu-HU" altLang="hu-HU" sz="1600" dirty="0" err="1">
                <a:latin typeface="Arial" charset="0"/>
              </a:rPr>
              <a:t>else</a:t>
            </a:r>
            <a:r>
              <a:rPr lang="hu-HU" altLang="hu-HU" sz="1600" dirty="0">
                <a:latin typeface="Arial" charset="0"/>
              </a:rPr>
              <a:t>             { … dolgozom a példánnyal … }</a:t>
            </a:r>
          </a:p>
        </p:txBody>
      </p:sp>
    </p:spTree>
    <p:extLst>
      <p:ext uri="{BB962C8B-B14F-4D97-AF65-F5344CB8AC3E}">
        <p14:creationId xmlns:p14="http://schemas.microsoft.com/office/powerpoint/2010/main" val="410455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Factory</a:t>
            </a:r>
            <a:r>
              <a:rPr lang="hu-HU" dirty="0" smtClean="0"/>
              <a:t> – Példa</a:t>
            </a:r>
            <a:endParaRPr lang="hu-HU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55650" y="1483791"/>
            <a:ext cx="7632700" cy="3025329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hu-HU" altLang="hu-HU" sz="1800" dirty="0" err="1"/>
              <a:t>private</a:t>
            </a:r>
            <a:r>
              <a:rPr lang="hu-HU" altLang="hu-HU" sz="1800" dirty="0"/>
              <a:t> </a:t>
            </a:r>
            <a:r>
              <a:rPr lang="hu-HU" altLang="hu-HU" sz="1800" dirty="0" err="1"/>
              <a:t>static</a:t>
            </a:r>
            <a:r>
              <a:rPr lang="hu-HU" altLang="hu-HU" sz="1800" dirty="0"/>
              <a:t> </a:t>
            </a:r>
            <a:r>
              <a:rPr lang="hu-HU" altLang="hu-HU" sz="1800" dirty="0" err="1"/>
              <a:t>dbSzam</a:t>
            </a:r>
            <a:r>
              <a:rPr lang="hu-HU" altLang="hu-HU" sz="1800" dirty="0"/>
              <a:t> = 0</a:t>
            </a:r>
            <a:r>
              <a:rPr lang="hu-HU" altLang="hu-HU" sz="1800" dirty="0" smtClean="0"/>
              <a:t>;</a:t>
            </a:r>
          </a:p>
          <a:p>
            <a:pPr eaLnBrk="1" hangingPunct="1"/>
            <a:endParaRPr lang="hu-HU" altLang="hu-HU" sz="1800" dirty="0"/>
          </a:p>
          <a:p>
            <a:pPr eaLnBrk="1" hangingPunct="1"/>
            <a:r>
              <a:rPr lang="hu-HU" altLang="hu-HU" sz="1800" dirty="0" err="1" smtClean="0"/>
              <a:t>public</a:t>
            </a:r>
            <a:r>
              <a:rPr lang="hu-HU" altLang="hu-HU" sz="1800" dirty="0" smtClean="0"/>
              <a:t> </a:t>
            </a:r>
            <a:r>
              <a:rPr lang="hu-HU" altLang="hu-HU" sz="1800" dirty="0" err="1"/>
              <a:t>static</a:t>
            </a:r>
            <a:r>
              <a:rPr lang="hu-HU" altLang="hu-HU" sz="1800" dirty="0"/>
              <a:t> </a:t>
            </a:r>
            <a:r>
              <a:rPr lang="hu-HU" altLang="hu-HU" sz="1800" dirty="0" err="1" smtClean="0"/>
              <a:t>SajatOsztaly</a:t>
            </a:r>
            <a:r>
              <a:rPr lang="hu-HU" altLang="hu-HU" sz="1800" dirty="0" smtClean="0"/>
              <a:t> </a:t>
            </a:r>
            <a:r>
              <a:rPr lang="hu-HU" altLang="hu-HU" sz="1800" dirty="0" err="1"/>
              <a:t>Letrehoz</a:t>
            </a:r>
            <a:r>
              <a:rPr lang="hu-HU" altLang="hu-HU" sz="1800" dirty="0"/>
              <a:t>()</a:t>
            </a:r>
          </a:p>
          <a:p>
            <a:pPr eaLnBrk="1" hangingPunct="1"/>
            <a:r>
              <a:rPr lang="hu-HU" altLang="hu-HU" sz="1800" dirty="0"/>
              <a:t>{</a:t>
            </a:r>
          </a:p>
          <a:p>
            <a:pPr eaLnBrk="1" hangingPunct="1"/>
            <a:r>
              <a:rPr lang="hu-HU" altLang="hu-HU" sz="1800" dirty="0"/>
              <a:t>  </a:t>
            </a:r>
            <a:r>
              <a:rPr lang="hu-HU" altLang="hu-HU" sz="1800" dirty="0" err="1"/>
              <a:t>if</a:t>
            </a:r>
            <a:r>
              <a:rPr lang="hu-HU" altLang="hu-HU" sz="1800" dirty="0"/>
              <a:t> (</a:t>
            </a:r>
            <a:r>
              <a:rPr lang="hu-HU" altLang="hu-HU" sz="1800" dirty="0" err="1" smtClean="0"/>
              <a:t>dbSzam</a:t>
            </a:r>
            <a:r>
              <a:rPr lang="hu-HU" altLang="hu-HU" sz="1800" dirty="0" smtClean="0"/>
              <a:t> &gt;= 10</a:t>
            </a:r>
            <a:r>
              <a:rPr lang="hu-HU" altLang="hu-HU" sz="1800" dirty="0"/>
              <a:t>) </a:t>
            </a:r>
            <a:r>
              <a:rPr lang="hu-HU" altLang="hu-HU" sz="1800" dirty="0" err="1"/>
              <a:t>return</a:t>
            </a:r>
            <a:r>
              <a:rPr lang="hu-HU" altLang="hu-HU" sz="1800" dirty="0"/>
              <a:t> null;</a:t>
            </a:r>
          </a:p>
          <a:p>
            <a:pPr eaLnBrk="1" hangingPunct="1"/>
            <a:r>
              <a:rPr lang="hu-HU" altLang="hu-HU" sz="1800" dirty="0"/>
              <a:t>  </a:t>
            </a:r>
            <a:r>
              <a:rPr lang="hu-HU" altLang="hu-HU" sz="1800" dirty="0" err="1"/>
              <a:t>else</a:t>
            </a:r>
            <a:r>
              <a:rPr lang="hu-HU" altLang="hu-HU" sz="1800" dirty="0"/>
              <a:t> </a:t>
            </a:r>
            <a:r>
              <a:rPr lang="hu-HU" altLang="hu-HU" sz="1800" dirty="0" smtClean="0"/>
              <a:t>{</a:t>
            </a:r>
          </a:p>
          <a:p>
            <a:pPr eaLnBrk="1" hangingPunct="1"/>
            <a:r>
              <a:rPr lang="hu-HU" altLang="hu-HU" sz="1800" dirty="0"/>
              <a:t> </a:t>
            </a:r>
            <a:r>
              <a:rPr lang="hu-HU" altLang="hu-HU" sz="1800" dirty="0" smtClean="0"/>
              <a:t>  </a:t>
            </a:r>
            <a:r>
              <a:rPr lang="hu-HU" altLang="hu-HU" sz="1800" dirty="0" err="1" smtClean="0"/>
              <a:t>dbSzam</a:t>
            </a:r>
            <a:r>
              <a:rPr lang="hu-HU" altLang="hu-HU" sz="1800" dirty="0"/>
              <a:t>++;</a:t>
            </a:r>
          </a:p>
          <a:p>
            <a:pPr eaLnBrk="1" hangingPunct="1"/>
            <a:r>
              <a:rPr lang="hu-HU" altLang="hu-HU" sz="1800" dirty="0"/>
              <a:t>	</a:t>
            </a:r>
            <a:r>
              <a:rPr lang="hu-HU" altLang="hu-HU" sz="1800" dirty="0" err="1"/>
              <a:t>return</a:t>
            </a:r>
            <a:r>
              <a:rPr lang="hu-HU" altLang="hu-HU" sz="1800" dirty="0"/>
              <a:t> </a:t>
            </a:r>
            <a:r>
              <a:rPr lang="hu-HU" altLang="hu-HU" sz="1800" dirty="0" err="1"/>
              <a:t>new</a:t>
            </a:r>
            <a:r>
              <a:rPr lang="hu-HU" altLang="hu-HU" sz="1800" dirty="0"/>
              <a:t> </a:t>
            </a:r>
            <a:r>
              <a:rPr lang="hu-HU" altLang="hu-HU" sz="1800" dirty="0" err="1" smtClean="0"/>
              <a:t>SajatOsztaly</a:t>
            </a:r>
            <a:r>
              <a:rPr lang="hu-HU" altLang="hu-HU" sz="1800" dirty="0" smtClean="0"/>
              <a:t>();</a:t>
            </a:r>
            <a:endParaRPr lang="hu-HU" altLang="hu-HU" sz="1800" dirty="0"/>
          </a:p>
          <a:p>
            <a:pPr eaLnBrk="1" hangingPunct="1"/>
            <a:r>
              <a:rPr lang="hu-HU" altLang="hu-HU" sz="1800" dirty="0"/>
              <a:t>  }</a:t>
            </a:r>
          </a:p>
          <a:p>
            <a:pPr eaLnBrk="1" hangingPunct="1"/>
            <a:r>
              <a:rPr lang="hu-HU" altLang="hu-HU" sz="1800" dirty="0"/>
              <a:t>}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55650" y="4833927"/>
            <a:ext cx="7632700" cy="1403385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 sz="1800" dirty="0">
                <a:latin typeface="Arial" charset="0"/>
              </a:rPr>
              <a:t>  </a:t>
            </a:r>
            <a:r>
              <a:rPr lang="hu-HU" altLang="hu-HU" sz="1800" dirty="0" err="1">
                <a:latin typeface="Arial" charset="0"/>
              </a:rPr>
              <a:t>SajatOsztaly</a:t>
            </a:r>
            <a:r>
              <a:rPr lang="hu-HU" altLang="hu-HU" sz="1800" dirty="0">
                <a:latin typeface="Arial" charset="0"/>
              </a:rPr>
              <a:t> x</a:t>
            </a:r>
            <a:r>
              <a:rPr lang="hu-HU" altLang="hu-HU" sz="1800" dirty="0" smtClean="0">
                <a:latin typeface="Arial" charset="0"/>
              </a:rPr>
              <a:t> </a:t>
            </a:r>
            <a:r>
              <a:rPr lang="hu-HU" altLang="hu-HU" sz="1800" dirty="0">
                <a:latin typeface="Arial" charset="0"/>
              </a:rPr>
              <a:t>= </a:t>
            </a:r>
            <a:r>
              <a:rPr lang="hu-HU" altLang="hu-HU" sz="1800" dirty="0" err="1" smtClean="0">
                <a:latin typeface="Arial" charset="0"/>
              </a:rPr>
              <a:t>SajatOsztaly.Letrehoz</a:t>
            </a:r>
            <a:r>
              <a:rPr lang="hu-HU" altLang="hu-HU" sz="1800" dirty="0" smtClean="0">
                <a:latin typeface="Arial" charset="0"/>
              </a:rPr>
              <a:t>();</a:t>
            </a:r>
            <a:endParaRPr lang="hu-HU" altLang="hu-HU" sz="1800" dirty="0"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hu-HU" altLang="hu-HU" sz="1800" dirty="0">
                <a:latin typeface="Arial" charset="0"/>
              </a:rPr>
              <a:t>  </a:t>
            </a:r>
            <a:r>
              <a:rPr lang="hu-HU" altLang="hu-HU" sz="1800" dirty="0" err="1">
                <a:latin typeface="Arial" charset="0"/>
              </a:rPr>
              <a:t>if</a:t>
            </a:r>
            <a:r>
              <a:rPr lang="hu-HU" altLang="hu-HU" sz="1800" dirty="0">
                <a:latin typeface="Arial" charset="0"/>
              </a:rPr>
              <a:t> </a:t>
            </a:r>
            <a:r>
              <a:rPr lang="hu-HU" altLang="hu-HU" sz="1800" dirty="0" smtClean="0">
                <a:latin typeface="Arial" charset="0"/>
              </a:rPr>
              <a:t>(x == null</a:t>
            </a:r>
            <a:r>
              <a:rPr lang="hu-HU" altLang="hu-HU" sz="1800" dirty="0">
                <a:latin typeface="Arial" charset="0"/>
              </a:rPr>
              <a:t>)  { … túl sok létrehozott példány</a:t>
            </a:r>
            <a:r>
              <a:rPr lang="hu-HU" altLang="hu-HU" sz="1800" dirty="0" smtClean="0">
                <a:latin typeface="Arial" charset="0"/>
              </a:rPr>
              <a:t> </a:t>
            </a:r>
            <a:r>
              <a:rPr lang="hu-HU" altLang="hu-HU" sz="1800" dirty="0">
                <a:latin typeface="Arial" charset="0"/>
              </a:rPr>
              <a:t>… }</a:t>
            </a:r>
          </a:p>
          <a:p>
            <a:pPr eaLnBrk="1" hangingPunct="1">
              <a:spcBef>
                <a:spcPct val="0"/>
              </a:spcBef>
            </a:pPr>
            <a:r>
              <a:rPr lang="hu-HU" altLang="hu-HU" sz="1800" dirty="0">
                <a:latin typeface="Arial" charset="0"/>
              </a:rPr>
              <a:t>  </a:t>
            </a:r>
            <a:r>
              <a:rPr lang="hu-HU" altLang="hu-HU" sz="1800" dirty="0" err="1">
                <a:latin typeface="Arial" charset="0"/>
              </a:rPr>
              <a:t>else</a:t>
            </a:r>
            <a:r>
              <a:rPr lang="hu-HU" altLang="hu-HU" sz="1800" dirty="0">
                <a:latin typeface="Arial" charset="0"/>
              </a:rPr>
              <a:t>             { … dolgozom a példánnyal … }</a:t>
            </a:r>
          </a:p>
        </p:txBody>
      </p:sp>
    </p:spTree>
    <p:extLst>
      <p:ext uri="{BB962C8B-B14F-4D97-AF65-F5344CB8AC3E}">
        <p14:creationId xmlns:p14="http://schemas.microsoft.com/office/powerpoint/2010/main" val="130674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Konstruktor C#</a:t>
            </a:r>
            <a:r>
              <a:rPr lang="hu-HU" dirty="0" err="1" smtClean="0"/>
              <a:t>-ban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Neve kötött: ugyanaz, mint az osztály neve</a:t>
            </a:r>
          </a:p>
          <a:p>
            <a:r>
              <a:rPr lang="hu-HU" dirty="0" smtClean="0"/>
              <a:t>Nincs visszatérési típusa (még </a:t>
            </a:r>
            <a:r>
              <a:rPr lang="hu-HU" dirty="0" err="1" smtClean="0"/>
              <a:t>void</a:t>
            </a:r>
            <a:r>
              <a:rPr lang="hu-HU" dirty="0" smtClean="0"/>
              <a:t> sem!)</a:t>
            </a:r>
          </a:p>
          <a:p>
            <a:r>
              <a:rPr lang="hu-HU" dirty="0" smtClean="0"/>
              <a:t>Lehet paramétere</a:t>
            </a:r>
          </a:p>
          <a:p>
            <a:r>
              <a:rPr lang="hu-HU" dirty="0" smtClean="0"/>
              <a:t>Egy osztálynak több konstruktora is lehet (</a:t>
            </a:r>
            <a:r>
              <a:rPr lang="hu-HU" dirty="0" err="1" smtClean="0"/>
              <a:t>overloading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Formális paraméterlistájuk különbözzön!</a:t>
            </a:r>
            <a:br>
              <a:rPr lang="hu-HU" dirty="0" smtClean="0"/>
            </a:br>
            <a:r>
              <a:rPr lang="hu-HU" dirty="0" smtClean="0"/>
              <a:t>(mivel a nevük azonos)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38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0" y="1340768"/>
            <a:ext cx="7920038" cy="525658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hu-HU" sz="1600" dirty="0" err="1"/>
              <a:t>class</a:t>
            </a:r>
            <a:r>
              <a:rPr lang="hu-HU" sz="1600" dirty="0"/>
              <a:t> </a:t>
            </a:r>
            <a:r>
              <a:rPr lang="hu-HU" sz="1600" dirty="0" err="1"/>
              <a:t>Teglalap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/>
              <a:t>{</a:t>
            </a:r>
            <a:br>
              <a:rPr lang="hu-HU" sz="1600" dirty="0"/>
            </a:br>
            <a:r>
              <a:rPr lang="hu-HU" sz="1600" dirty="0"/>
              <a:t> </a:t>
            </a:r>
            <a:r>
              <a:rPr lang="hu-HU" sz="1600" dirty="0" smtClean="0"/>
              <a:t> int x, y, szeles, magas;</a:t>
            </a:r>
            <a:r>
              <a:rPr lang="hu-HU" sz="1600" dirty="0"/>
              <a:t/>
            </a:r>
            <a:br>
              <a:rPr lang="hu-HU" sz="1600" dirty="0"/>
            </a:br>
            <a:endParaRPr lang="hu-HU" sz="1600" dirty="0" smtClean="0"/>
          </a:p>
          <a:p>
            <a:pPr eaLnBrk="1" hangingPunct="1"/>
            <a:r>
              <a:rPr lang="hu-HU" sz="1600" dirty="0" smtClean="0"/>
              <a:t>  </a:t>
            </a:r>
            <a:r>
              <a:rPr lang="hu-HU" sz="1600" dirty="0" err="1" smtClean="0"/>
              <a:t>public</a:t>
            </a:r>
            <a:r>
              <a:rPr lang="hu-HU" sz="1600" dirty="0" smtClean="0"/>
              <a:t> </a:t>
            </a:r>
            <a:r>
              <a:rPr lang="hu-HU" sz="1600" dirty="0" err="1"/>
              <a:t>Teglalap</a:t>
            </a:r>
            <a:r>
              <a:rPr lang="hu-HU" sz="1600" dirty="0" smtClean="0"/>
              <a:t>() </a:t>
            </a:r>
            <a:r>
              <a:rPr lang="hu-HU" sz="1600" dirty="0" smtClean="0"/>
              <a:t>{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 smtClean="0"/>
              <a:t>    x = y = 0;</a:t>
            </a:r>
            <a:br>
              <a:rPr lang="hu-HU" sz="1600" dirty="0" smtClean="0"/>
            </a:br>
            <a:r>
              <a:rPr lang="hu-HU" sz="1600" dirty="0" smtClean="0"/>
              <a:t>    szeles = magas = 10;</a:t>
            </a:r>
            <a:br>
              <a:rPr lang="hu-HU" sz="1600" dirty="0" smtClean="0"/>
            </a:br>
            <a:r>
              <a:rPr lang="hu-HU" sz="1600" dirty="0"/>
              <a:t> </a:t>
            </a:r>
            <a:r>
              <a:rPr lang="hu-HU" sz="1600" dirty="0" smtClean="0"/>
              <a:t> }</a:t>
            </a:r>
          </a:p>
          <a:p>
            <a:pPr eaLnBrk="1" hangingPunct="1"/>
            <a:endParaRPr lang="hu-HU" altLang="hu-HU" sz="1600" dirty="0"/>
          </a:p>
          <a:p>
            <a:pPr eaLnBrk="1" hangingPunct="1"/>
            <a:r>
              <a:rPr lang="hu-HU" sz="1600" dirty="0" smtClean="0"/>
              <a:t>  </a:t>
            </a:r>
            <a:r>
              <a:rPr lang="hu-HU" sz="1600" dirty="0" err="1" smtClean="0"/>
              <a:t>public</a:t>
            </a:r>
            <a:r>
              <a:rPr lang="hu-HU" sz="1600" dirty="0" smtClean="0"/>
              <a:t> </a:t>
            </a:r>
            <a:r>
              <a:rPr lang="hu-HU" sz="1600" dirty="0" err="1"/>
              <a:t>Teglalap</a:t>
            </a:r>
            <a:r>
              <a:rPr lang="hu-HU" sz="1600" dirty="0"/>
              <a:t>(int </a:t>
            </a:r>
            <a:r>
              <a:rPr lang="hu-HU" sz="1600" dirty="0" smtClean="0"/>
              <a:t>a</a:t>
            </a:r>
            <a:r>
              <a:rPr lang="hu-HU" sz="1600" dirty="0" smtClean="0"/>
              <a:t>) </a:t>
            </a:r>
            <a:r>
              <a:rPr lang="hu-HU" sz="1600" dirty="0" smtClean="0"/>
              <a:t>{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 smtClean="0"/>
              <a:t>     x = y = 0;</a:t>
            </a:r>
            <a:br>
              <a:rPr lang="hu-HU" sz="1600" dirty="0" smtClean="0"/>
            </a:br>
            <a:r>
              <a:rPr lang="hu-HU" sz="1600" dirty="0" smtClean="0"/>
              <a:t>     szeles = magas = a;</a:t>
            </a:r>
            <a:br>
              <a:rPr lang="hu-HU" sz="1600" dirty="0" smtClean="0"/>
            </a:br>
            <a:r>
              <a:rPr lang="hu-HU" sz="1600" dirty="0"/>
              <a:t> </a:t>
            </a:r>
            <a:r>
              <a:rPr lang="hu-HU" sz="1600" dirty="0" smtClean="0"/>
              <a:t> }</a:t>
            </a:r>
          </a:p>
          <a:p>
            <a:pPr eaLnBrk="1" hangingPunct="1"/>
            <a:endParaRPr lang="hu-HU" altLang="hu-HU" sz="1600" dirty="0"/>
          </a:p>
          <a:p>
            <a:pPr eaLnBrk="1" hangingPunct="1"/>
            <a:r>
              <a:rPr lang="hu-HU" sz="1600" dirty="0" smtClean="0"/>
              <a:t>  </a:t>
            </a:r>
            <a:r>
              <a:rPr lang="hu-HU" sz="1600" dirty="0" err="1" smtClean="0"/>
              <a:t>public</a:t>
            </a:r>
            <a:r>
              <a:rPr lang="hu-HU" sz="1600" dirty="0" smtClean="0"/>
              <a:t> </a:t>
            </a:r>
            <a:r>
              <a:rPr lang="hu-HU" sz="1600" dirty="0" err="1"/>
              <a:t>Teglalap</a:t>
            </a:r>
            <a:r>
              <a:rPr lang="hu-HU" sz="1600" dirty="0"/>
              <a:t>(int x</a:t>
            </a:r>
            <a:r>
              <a:rPr lang="hu-HU" sz="1600" dirty="0" smtClean="0"/>
              <a:t>, </a:t>
            </a:r>
            <a:r>
              <a:rPr lang="hu-HU" sz="1600" dirty="0"/>
              <a:t>int y</a:t>
            </a:r>
            <a:r>
              <a:rPr lang="hu-HU" sz="1600" dirty="0" smtClean="0"/>
              <a:t>, </a:t>
            </a:r>
            <a:r>
              <a:rPr lang="hu-HU" sz="1600" dirty="0"/>
              <a:t>int s</a:t>
            </a:r>
            <a:r>
              <a:rPr lang="hu-HU" sz="1600" dirty="0" smtClean="0"/>
              <a:t>zeles</a:t>
            </a:r>
            <a:r>
              <a:rPr lang="hu-HU" sz="1600" dirty="0"/>
              <a:t>, int m</a:t>
            </a:r>
            <a:r>
              <a:rPr lang="hu-HU" sz="1600" dirty="0" smtClean="0"/>
              <a:t>agas</a:t>
            </a:r>
            <a:r>
              <a:rPr lang="hu-HU" sz="1600" dirty="0" smtClean="0"/>
              <a:t>) </a:t>
            </a:r>
            <a:r>
              <a:rPr lang="hu-HU" sz="1600" dirty="0" smtClean="0"/>
              <a:t>{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/>
              <a:t>     </a:t>
            </a:r>
            <a:r>
              <a:rPr lang="hu-HU" sz="1600" dirty="0" err="1" smtClean="0"/>
              <a:t>this.x</a:t>
            </a:r>
            <a:r>
              <a:rPr lang="hu-HU" sz="1600" dirty="0" smtClean="0"/>
              <a:t> </a:t>
            </a:r>
            <a:r>
              <a:rPr lang="hu-HU" sz="1600" dirty="0"/>
              <a:t>= x</a:t>
            </a:r>
            <a:r>
              <a:rPr lang="hu-HU" sz="1600" dirty="0" smtClean="0"/>
              <a:t>;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/>
              <a:t>     </a:t>
            </a:r>
            <a:r>
              <a:rPr lang="hu-HU" sz="1600" dirty="0" err="1" smtClean="0"/>
              <a:t>this.y</a:t>
            </a:r>
            <a:r>
              <a:rPr lang="hu-HU" sz="1600" dirty="0" smtClean="0"/>
              <a:t> </a:t>
            </a:r>
            <a:r>
              <a:rPr lang="hu-HU" sz="1600" dirty="0"/>
              <a:t>= </a:t>
            </a:r>
            <a:r>
              <a:rPr lang="hu-HU" sz="1600" dirty="0" err="1"/>
              <a:t>x</a:t>
            </a:r>
            <a:r>
              <a:rPr lang="hu-HU" sz="1600" dirty="0"/>
              <a:t>;</a:t>
            </a:r>
            <a:br>
              <a:rPr lang="hu-HU" sz="1600" dirty="0"/>
            </a:br>
            <a:r>
              <a:rPr lang="hu-HU" sz="1600" dirty="0"/>
              <a:t>     </a:t>
            </a:r>
            <a:r>
              <a:rPr lang="hu-HU" sz="1600" dirty="0" err="1" smtClean="0"/>
              <a:t>this.szeles</a:t>
            </a:r>
            <a:r>
              <a:rPr lang="hu-HU" sz="1600" dirty="0" smtClean="0"/>
              <a:t> </a:t>
            </a:r>
            <a:r>
              <a:rPr lang="hu-HU" sz="1600" dirty="0"/>
              <a:t>= </a:t>
            </a:r>
            <a:r>
              <a:rPr lang="hu-HU" sz="1600" dirty="0" smtClean="0"/>
              <a:t>szeles;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/>
              <a:t>     </a:t>
            </a:r>
            <a:r>
              <a:rPr lang="hu-HU" sz="1600" dirty="0" err="1" smtClean="0"/>
              <a:t>this.magas</a:t>
            </a:r>
            <a:r>
              <a:rPr lang="hu-HU" sz="1600" dirty="0" smtClean="0"/>
              <a:t> </a:t>
            </a:r>
            <a:r>
              <a:rPr lang="hu-HU" sz="1600" dirty="0"/>
              <a:t>= </a:t>
            </a:r>
            <a:r>
              <a:rPr lang="hu-HU" sz="1600" dirty="0" smtClean="0"/>
              <a:t>magas;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/>
              <a:t> </a:t>
            </a:r>
            <a:r>
              <a:rPr lang="hu-HU" sz="1600" dirty="0" smtClean="0"/>
              <a:t> }</a:t>
            </a:r>
          </a:p>
          <a:p>
            <a:pPr eaLnBrk="1" hangingPunct="1"/>
            <a:r>
              <a:rPr lang="hu-HU" altLang="hu-HU" sz="1600" dirty="0"/>
              <a:t>}</a:t>
            </a:r>
          </a:p>
        </p:txBody>
      </p:sp>
      <p:sp>
        <p:nvSpPr>
          <p:cNvPr id="5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hu-HU" dirty="0" smtClean="0"/>
              <a:t>Konstruktor </a:t>
            </a:r>
            <a:r>
              <a:rPr lang="hu-HU" dirty="0" err="1" smtClean="0"/>
              <a:t>overloading</a:t>
            </a:r>
            <a:endParaRPr lang="hu-HU" dirty="0"/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4222750" y="2276872"/>
            <a:ext cx="4464050" cy="1584176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 sz="1600" dirty="0">
                <a:latin typeface="Arial" charset="0"/>
              </a:rPr>
              <a:t>  </a:t>
            </a:r>
            <a:r>
              <a:rPr lang="hu-HU" altLang="hu-HU" sz="1600" dirty="0" err="1" smtClean="0">
                <a:latin typeface="Arial" charset="0"/>
              </a:rPr>
              <a:t>Teglalap</a:t>
            </a:r>
            <a:r>
              <a:rPr lang="hu-HU" altLang="hu-HU" sz="1600" dirty="0" smtClean="0">
                <a:latin typeface="Arial" charset="0"/>
              </a:rPr>
              <a:t> t1 </a:t>
            </a:r>
            <a:r>
              <a:rPr lang="hu-HU" altLang="hu-HU" sz="1600" dirty="0">
                <a:latin typeface="Arial" charset="0"/>
              </a:rPr>
              <a:t>= </a:t>
            </a:r>
            <a:r>
              <a:rPr lang="hu-HU" altLang="hu-HU" sz="1600" dirty="0" err="1">
                <a:latin typeface="Arial" charset="0"/>
              </a:rPr>
              <a:t>new</a:t>
            </a:r>
            <a:r>
              <a:rPr lang="hu-HU" altLang="hu-HU" sz="1600" dirty="0">
                <a:latin typeface="Arial" charset="0"/>
              </a:rPr>
              <a:t> </a:t>
            </a:r>
            <a:r>
              <a:rPr lang="hu-HU" altLang="hu-HU" sz="1600" dirty="0" err="1" smtClean="0">
                <a:latin typeface="Arial" charset="0"/>
              </a:rPr>
              <a:t>Teglalap</a:t>
            </a:r>
            <a:r>
              <a:rPr lang="hu-HU" altLang="hu-HU" sz="1600" dirty="0" smtClean="0">
                <a:latin typeface="Arial" charset="0"/>
              </a:rPr>
              <a:t>();</a:t>
            </a:r>
            <a:endParaRPr lang="hu-HU" altLang="hu-HU" sz="1600" dirty="0"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endParaRPr lang="hu-HU" altLang="hu-HU" sz="1600" dirty="0"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hu-HU" altLang="hu-HU" sz="1600" dirty="0" smtClean="0">
                <a:latin typeface="Arial" charset="0"/>
              </a:rPr>
              <a:t>  </a:t>
            </a:r>
            <a:r>
              <a:rPr lang="hu-HU" altLang="hu-HU" sz="1600" dirty="0" err="1" smtClean="0">
                <a:latin typeface="Arial" charset="0"/>
              </a:rPr>
              <a:t>Teglalap</a:t>
            </a:r>
            <a:r>
              <a:rPr lang="hu-HU" altLang="hu-HU" sz="1600" dirty="0" smtClean="0">
                <a:latin typeface="Arial" charset="0"/>
              </a:rPr>
              <a:t> t2 </a:t>
            </a:r>
            <a:r>
              <a:rPr lang="hu-HU" altLang="hu-HU" sz="1600" dirty="0">
                <a:latin typeface="Arial" charset="0"/>
              </a:rPr>
              <a:t>= </a:t>
            </a:r>
            <a:r>
              <a:rPr lang="hu-HU" altLang="hu-HU" sz="1600" dirty="0" err="1">
                <a:latin typeface="Arial" charset="0"/>
              </a:rPr>
              <a:t>new</a:t>
            </a:r>
            <a:r>
              <a:rPr lang="hu-HU" altLang="hu-HU" sz="1600" dirty="0">
                <a:latin typeface="Arial" charset="0"/>
              </a:rPr>
              <a:t> </a:t>
            </a:r>
            <a:r>
              <a:rPr lang="hu-HU" altLang="hu-HU" sz="1600" dirty="0" err="1" smtClean="0">
                <a:latin typeface="Arial" charset="0"/>
              </a:rPr>
              <a:t>Teglalap</a:t>
            </a:r>
            <a:r>
              <a:rPr lang="hu-HU" altLang="hu-HU" sz="1600" dirty="0" smtClean="0">
                <a:latin typeface="Arial" charset="0"/>
              </a:rPr>
              <a:t>(18);</a:t>
            </a:r>
          </a:p>
          <a:p>
            <a:pPr eaLnBrk="1" hangingPunct="1">
              <a:spcBef>
                <a:spcPct val="0"/>
              </a:spcBef>
            </a:pPr>
            <a:endParaRPr lang="hu-HU" altLang="hu-HU" sz="1600" dirty="0">
              <a:latin typeface="Arial" charset="0"/>
            </a:endParaRPr>
          </a:p>
          <a:p>
            <a:pPr eaLnBrk="1" hangingPunct="1">
              <a:spcBef>
                <a:spcPct val="0"/>
              </a:spcBef>
            </a:pPr>
            <a:r>
              <a:rPr lang="hu-HU" altLang="hu-HU" sz="1600" dirty="0" smtClean="0">
                <a:latin typeface="Arial" charset="0"/>
              </a:rPr>
              <a:t>  </a:t>
            </a:r>
            <a:r>
              <a:rPr lang="hu-HU" altLang="hu-HU" sz="1600" dirty="0" err="1">
                <a:latin typeface="Arial" charset="0"/>
              </a:rPr>
              <a:t>Teglalap</a:t>
            </a:r>
            <a:r>
              <a:rPr lang="hu-HU" altLang="hu-HU" sz="1600" dirty="0">
                <a:latin typeface="Arial" charset="0"/>
              </a:rPr>
              <a:t> </a:t>
            </a:r>
            <a:r>
              <a:rPr lang="hu-HU" altLang="hu-HU" sz="1600" dirty="0" smtClean="0">
                <a:latin typeface="Arial" charset="0"/>
              </a:rPr>
              <a:t>t3 </a:t>
            </a:r>
            <a:r>
              <a:rPr lang="hu-HU" altLang="hu-HU" sz="1600" dirty="0">
                <a:latin typeface="Arial" charset="0"/>
              </a:rPr>
              <a:t>= </a:t>
            </a:r>
            <a:r>
              <a:rPr lang="hu-HU" altLang="hu-HU" sz="1600" dirty="0" err="1">
                <a:latin typeface="Arial" charset="0"/>
              </a:rPr>
              <a:t>new</a:t>
            </a:r>
            <a:r>
              <a:rPr lang="hu-HU" altLang="hu-HU" sz="1600" dirty="0">
                <a:latin typeface="Arial" charset="0"/>
              </a:rPr>
              <a:t> </a:t>
            </a:r>
            <a:r>
              <a:rPr lang="hu-HU" altLang="hu-HU" sz="1600" dirty="0" err="1" smtClean="0">
                <a:latin typeface="Arial" charset="0"/>
              </a:rPr>
              <a:t>Teglalap</a:t>
            </a:r>
            <a:r>
              <a:rPr lang="hu-HU" altLang="hu-HU" sz="1600" dirty="0" smtClean="0">
                <a:latin typeface="Arial" charset="0"/>
              </a:rPr>
              <a:t>(100, 50, 10, 20);</a:t>
            </a:r>
            <a:endParaRPr lang="hu-HU" altLang="hu-HU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834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Alapértelmezett konstruktor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 történik, ha egy osztályhoz nem adunk meg konstruktort?</a:t>
            </a:r>
          </a:p>
          <a:p>
            <a:pPr lvl="1"/>
            <a:r>
              <a:rPr lang="hu-HU" dirty="0" smtClean="0"/>
              <a:t>Tudjuk, hogy példányosításhoz muszáj legalább 1 </a:t>
            </a:r>
            <a:r>
              <a:rPr lang="hu-HU" dirty="0"/>
              <a:t>d</a:t>
            </a:r>
            <a:r>
              <a:rPr lang="hu-HU" dirty="0" smtClean="0"/>
              <a:t>b. konstruktornak lennie!</a:t>
            </a:r>
          </a:p>
          <a:p>
            <a:r>
              <a:rPr lang="hu-HU" dirty="0" smtClean="0"/>
              <a:t>Ilyenkor a fordító automatikusan létrehoz egy </a:t>
            </a:r>
            <a:r>
              <a:rPr lang="hu-HU" b="1" dirty="0" smtClean="0"/>
              <a:t>paraméter nélküli</a:t>
            </a:r>
            <a:r>
              <a:rPr lang="hu-HU" dirty="0" smtClean="0"/>
              <a:t> konstruktort.</a:t>
            </a:r>
            <a:endParaRPr lang="hu-H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11560" y="4797152"/>
            <a:ext cx="2448272" cy="1296144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hu-HU" sz="1600" dirty="0" err="1"/>
              <a:t>class</a:t>
            </a:r>
            <a:r>
              <a:rPr lang="hu-HU" sz="1600" dirty="0"/>
              <a:t> </a:t>
            </a:r>
            <a:r>
              <a:rPr lang="hu-HU" sz="1600" dirty="0" err="1"/>
              <a:t>Haromszog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/>
              <a:t>{</a:t>
            </a:r>
            <a:br>
              <a:rPr lang="hu-HU" sz="1600" dirty="0"/>
            </a:br>
            <a:r>
              <a:rPr lang="hu-HU" sz="1600" dirty="0"/>
              <a:t>  </a:t>
            </a:r>
            <a:r>
              <a:rPr lang="hu-HU" sz="1600" dirty="0" smtClean="0"/>
              <a:t>int a, b, c;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 smtClean="0"/>
              <a:t>}</a:t>
            </a:r>
            <a:endParaRPr lang="hu-HU" sz="1600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355976" y="4977172"/>
            <a:ext cx="3870459" cy="936104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 sz="1600" dirty="0">
                <a:latin typeface="Arial" charset="0"/>
              </a:rPr>
              <a:t>  </a:t>
            </a:r>
            <a:r>
              <a:rPr lang="hu-HU" altLang="hu-HU" sz="1600" dirty="0" err="1" smtClean="0">
                <a:latin typeface="Arial" charset="0"/>
              </a:rPr>
              <a:t>Haromszog</a:t>
            </a:r>
            <a:r>
              <a:rPr lang="hu-HU" altLang="hu-HU" sz="1600" dirty="0" smtClean="0">
                <a:latin typeface="Arial" charset="0"/>
              </a:rPr>
              <a:t> h </a:t>
            </a:r>
            <a:r>
              <a:rPr lang="hu-HU" altLang="hu-HU" sz="1600" dirty="0">
                <a:latin typeface="Arial" charset="0"/>
              </a:rPr>
              <a:t>= </a:t>
            </a:r>
            <a:r>
              <a:rPr lang="hu-HU" altLang="hu-HU" sz="1600" dirty="0" err="1">
                <a:latin typeface="Arial" charset="0"/>
              </a:rPr>
              <a:t>new</a:t>
            </a:r>
            <a:r>
              <a:rPr lang="hu-HU" altLang="hu-HU" sz="1600" dirty="0">
                <a:latin typeface="Arial" charset="0"/>
              </a:rPr>
              <a:t> </a:t>
            </a:r>
            <a:r>
              <a:rPr lang="hu-HU" altLang="hu-HU" sz="1600" dirty="0" err="1" smtClean="0">
                <a:latin typeface="Arial" charset="0"/>
              </a:rPr>
              <a:t>Haromszog</a:t>
            </a:r>
            <a:r>
              <a:rPr lang="hu-HU" altLang="hu-HU" sz="1600" dirty="0" smtClean="0">
                <a:latin typeface="Arial" charset="0"/>
              </a:rPr>
              <a:t>();</a:t>
            </a:r>
            <a:endParaRPr lang="hu-HU" altLang="hu-HU" sz="16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15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Alapértelmezett konstruktor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Ha írtunk konstruktort, akkor </a:t>
            </a:r>
            <a:r>
              <a:rPr lang="hu-HU" dirty="0" smtClean="0"/>
              <a:t>nem jön létre alapértelmezett konstruktor.</a:t>
            </a:r>
            <a:endParaRPr lang="hu-H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755576" y="2924944"/>
            <a:ext cx="5524108" cy="2880319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r>
              <a:rPr lang="hu-HU" sz="1600" dirty="0" err="1"/>
              <a:t>class</a:t>
            </a:r>
            <a:r>
              <a:rPr lang="hu-HU" sz="1600" dirty="0"/>
              <a:t> </a:t>
            </a:r>
            <a:r>
              <a:rPr lang="hu-HU" sz="1600" dirty="0" err="1"/>
              <a:t>Haromszog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/>
              <a:t>{</a:t>
            </a:r>
            <a:br>
              <a:rPr lang="hu-HU" sz="1600" dirty="0"/>
            </a:br>
            <a:r>
              <a:rPr lang="hu-HU" sz="1600" dirty="0"/>
              <a:t>  </a:t>
            </a:r>
            <a:r>
              <a:rPr lang="hu-HU" sz="1600" dirty="0" smtClean="0"/>
              <a:t>int a, b, c;</a:t>
            </a:r>
          </a:p>
          <a:p>
            <a:endParaRPr lang="hu-HU" sz="1600" dirty="0"/>
          </a:p>
          <a:p>
            <a:r>
              <a:rPr lang="hu-HU" sz="1600" dirty="0" smtClean="0"/>
              <a:t>  </a:t>
            </a:r>
            <a:r>
              <a:rPr lang="hu-HU" sz="1600" dirty="0" err="1" smtClean="0"/>
              <a:t>public</a:t>
            </a:r>
            <a:r>
              <a:rPr lang="hu-HU" sz="1600" dirty="0" smtClean="0"/>
              <a:t> </a:t>
            </a:r>
            <a:r>
              <a:rPr lang="hu-HU" sz="1600" dirty="0" err="1" smtClean="0"/>
              <a:t>Haromszog</a:t>
            </a:r>
            <a:r>
              <a:rPr lang="hu-HU" sz="1600" dirty="0" smtClean="0"/>
              <a:t>(int a, int b, int c) {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  </a:t>
            </a:r>
            <a:r>
              <a:rPr lang="hu-HU" sz="1600" dirty="0" err="1" smtClean="0"/>
              <a:t>this.a</a:t>
            </a:r>
            <a:r>
              <a:rPr lang="hu-HU" sz="1600" dirty="0" smtClean="0"/>
              <a:t> = a;</a:t>
            </a:r>
          </a:p>
          <a:p>
            <a:r>
              <a:rPr lang="hu-HU" sz="1600" dirty="0" smtClean="0"/>
              <a:t>    </a:t>
            </a:r>
            <a:r>
              <a:rPr lang="hu-HU" sz="1600" dirty="0" err="1" smtClean="0"/>
              <a:t>this.b</a:t>
            </a:r>
            <a:r>
              <a:rPr lang="hu-HU" sz="1600" dirty="0" smtClean="0"/>
              <a:t> </a:t>
            </a:r>
            <a:r>
              <a:rPr lang="hu-HU" sz="1600" dirty="0"/>
              <a:t>= </a:t>
            </a:r>
            <a:r>
              <a:rPr lang="hu-HU" sz="1600" dirty="0" smtClean="0"/>
              <a:t>b;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 smtClean="0"/>
              <a:t>    </a:t>
            </a:r>
            <a:r>
              <a:rPr lang="hu-HU" sz="1600" dirty="0" err="1" smtClean="0"/>
              <a:t>this.c</a:t>
            </a:r>
            <a:r>
              <a:rPr lang="hu-HU" sz="1600" dirty="0" smtClean="0"/>
              <a:t> </a:t>
            </a:r>
            <a:r>
              <a:rPr lang="hu-HU" sz="1600" dirty="0"/>
              <a:t>= </a:t>
            </a:r>
            <a:r>
              <a:rPr lang="hu-HU" sz="1600" dirty="0" smtClean="0"/>
              <a:t>c;</a:t>
            </a:r>
          </a:p>
          <a:p>
            <a:r>
              <a:rPr lang="hu-HU" sz="1600" dirty="0"/>
              <a:t> </a:t>
            </a:r>
            <a:r>
              <a:rPr lang="hu-HU" sz="1600" dirty="0" smtClean="0"/>
              <a:t> }</a:t>
            </a:r>
          </a:p>
          <a:p>
            <a:r>
              <a:rPr lang="hu-HU" sz="1600" dirty="0" smtClean="0"/>
              <a:t>}</a:t>
            </a:r>
            <a:endParaRPr lang="hu-HU" sz="1600" dirty="0"/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344454" y="5337211"/>
            <a:ext cx="3870459" cy="936104"/>
          </a:xfrm>
          <a:prstGeom prst="rect">
            <a:avLst/>
          </a:prstGeom>
          <a:gradFill rotWithShape="1">
            <a:gsLst>
              <a:gs pos="0">
                <a:srgbClr val="98D0D4"/>
              </a:gs>
              <a:gs pos="100000">
                <a:srgbClr val="4CADB4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u-HU" altLang="hu-HU" sz="1600" dirty="0">
                <a:latin typeface="Arial" charset="0"/>
              </a:rPr>
              <a:t>  </a:t>
            </a:r>
            <a:r>
              <a:rPr lang="hu-HU" altLang="hu-HU" sz="1600" dirty="0" err="1" smtClean="0">
                <a:latin typeface="Arial" charset="0"/>
              </a:rPr>
              <a:t>Haromszog</a:t>
            </a:r>
            <a:r>
              <a:rPr lang="hu-HU" altLang="hu-HU" sz="1600" dirty="0" smtClean="0">
                <a:latin typeface="Arial" charset="0"/>
              </a:rPr>
              <a:t> h </a:t>
            </a:r>
            <a:r>
              <a:rPr lang="hu-HU" altLang="hu-HU" sz="1600" dirty="0">
                <a:latin typeface="Arial" charset="0"/>
              </a:rPr>
              <a:t>= </a:t>
            </a:r>
            <a:r>
              <a:rPr lang="hu-HU" altLang="hu-HU" sz="1600" dirty="0" err="1">
                <a:latin typeface="Arial" charset="0"/>
              </a:rPr>
              <a:t>new</a:t>
            </a:r>
            <a:r>
              <a:rPr lang="hu-HU" altLang="hu-HU" sz="1600" dirty="0">
                <a:latin typeface="Arial" charset="0"/>
              </a:rPr>
              <a:t> </a:t>
            </a:r>
            <a:r>
              <a:rPr lang="hu-HU" altLang="hu-HU" sz="1600" dirty="0" err="1" smtClean="0">
                <a:latin typeface="Arial" charset="0"/>
              </a:rPr>
              <a:t>Haromszog</a:t>
            </a:r>
            <a:r>
              <a:rPr lang="hu-HU" altLang="hu-HU" sz="1600" dirty="0" smtClean="0">
                <a:latin typeface="Arial" charset="0"/>
              </a:rPr>
              <a:t>();</a:t>
            </a:r>
            <a:endParaRPr lang="hu-HU" altLang="hu-HU" sz="1600" dirty="0">
              <a:latin typeface="Arial" charset="0"/>
            </a:endParaRPr>
          </a:p>
        </p:txBody>
      </p:sp>
      <p:sp>
        <p:nvSpPr>
          <p:cNvPr id="6" name="Szorzás 5"/>
          <p:cNvSpPr/>
          <p:nvPr/>
        </p:nvSpPr>
        <p:spPr>
          <a:xfrm>
            <a:off x="3003319" y="5458915"/>
            <a:ext cx="6552727" cy="692696"/>
          </a:xfrm>
          <a:prstGeom prst="mathMultiply">
            <a:avLst/>
          </a:prstGeom>
          <a:solidFill>
            <a:srgbClr val="FF0000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403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 hívása konstruktorból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Konstruktorból másik metódus is hívható.</a:t>
            </a:r>
          </a:p>
          <a:p>
            <a:r>
              <a:rPr lang="hu-HU" dirty="0" smtClean="0"/>
              <a:t>Ilyenkor fontos, hogy </a:t>
            </a:r>
            <a:r>
              <a:rPr lang="hu-HU" b="1" dirty="0" smtClean="0"/>
              <a:t>ezelőtt</a:t>
            </a:r>
            <a:r>
              <a:rPr lang="hu-HU" dirty="0" smtClean="0"/>
              <a:t> már megtörténik a mezők számára a memóriafoglalás és inicializálás.</a:t>
            </a:r>
            <a:endParaRPr lang="hu-HU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260053" y="3788370"/>
            <a:ext cx="6264275" cy="288099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hu-HU" altLang="hu-HU" sz="1600" dirty="0" err="1"/>
              <a:t>class</a:t>
            </a:r>
            <a:r>
              <a:rPr lang="hu-HU" altLang="hu-HU" sz="1600" dirty="0"/>
              <a:t> </a:t>
            </a:r>
            <a:r>
              <a:rPr lang="hu-HU" altLang="hu-HU" sz="1600" dirty="0" smtClean="0"/>
              <a:t>Kor</a:t>
            </a:r>
            <a:endParaRPr lang="hu-HU" altLang="hu-HU" sz="1600" dirty="0"/>
          </a:p>
          <a:p>
            <a:pPr eaLnBrk="1" hangingPunct="1"/>
            <a:r>
              <a:rPr lang="hu-HU" altLang="hu-HU" sz="1600" dirty="0"/>
              <a:t>{</a:t>
            </a:r>
          </a:p>
          <a:p>
            <a:pPr eaLnBrk="1" hangingPunct="1"/>
            <a:r>
              <a:rPr lang="hu-HU" altLang="hu-HU" sz="1600" dirty="0" smtClean="0"/>
              <a:t>  int x = 10, y = 10</a:t>
            </a:r>
            <a:r>
              <a:rPr lang="hu-HU" altLang="hu-HU" sz="1600" dirty="0"/>
              <a:t>;</a:t>
            </a:r>
          </a:p>
          <a:p>
            <a:pPr eaLnBrk="1" hangingPunct="1"/>
            <a:r>
              <a:rPr lang="hu-HU" altLang="hu-HU" sz="1600" dirty="0" smtClean="0"/>
              <a:t>  int </a:t>
            </a:r>
            <a:r>
              <a:rPr lang="hu-HU" altLang="hu-HU" sz="1600" dirty="0" err="1"/>
              <a:t>sugar</a:t>
            </a:r>
            <a:r>
              <a:rPr lang="hu-HU" altLang="hu-HU" sz="1600" dirty="0"/>
              <a:t> = </a:t>
            </a:r>
            <a:r>
              <a:rPr lang="hu-HU" altLang="hu-HU" sz="1600" dirty="0" smtClean="0"/>
              <a:t>10;</a:t>
            </a:r>
          </a:p>
          <a:p>
            <a:pPr eaLnBrk="1" hangingPunct="1"/>
            <a:endParaRPr lang="hu-HU" altLang="hu-HU" sz="1600" dirty="0" smtClean="0"/>
          </a:p>
          <a:p>
            <a:pPr eaLnBrk="1" hangingPunct="1"/>
            <a:r>
              <a:rPr lang="hu-HU" altLang="hu-HU" sz="1600" dirty="0" smtClean="0"/>
              <a:t>  </a:t>
            </a:r>
            <a:r>
              <a:rPr lang="hu-HU" altLang="hu-HU" sz="1600" dirty="0" err="1" smtClean="0"/>
              <a:t>public</a:t>
            </a:r>
            <a:r>
              <a:rPr lang="hu-HU" altLang="hu-HU" sz="1600" dirty="0" smtClean="0"/>
              <a:t> Kor() {</a:t>
            </a:r>
            <a:endParaRPr lang="hu-HU" altLang="hu-HU" sz="1600" dirty="0"/>
          </a:p>
          <a:p>
            <a:pPr lvl="1" eaLnBrk="1" hangingPunct="1"/>
            <a:r>
              <a:rPr lang="hu-HU" altLang="hu-HU" sz="1600" dirty="0" smtClean="0"/>
              <a:t>Kirajzol();</a:t>
            </a:r>
          </a:p>
          <a:p>
            <a:pPr marL="0" lvl="1" eaLnBrk="1" hangingPunct="1"/>
            <a:r>
              <a:rPr lang="hu-HU" altLang="hu-HU" sz="1600" dirty="0"/>
              <a:t> </a:t>
            </a:r>
            <a:r>
              <a:rPr lang="hu-HU" altLang="hu-HU" sz="1600" dirty="0" smtClean="0"/>
              <a:t> }</a:t>
            </a:r>
          </a:p>
          <a:p>
            <a:pPr marL="0" lvl="1" eaLnBrk="1" hangingPunct="1"/>
            <a:endParaRPr lang="hu-HU" altLang="hu-HU" sz="1600" dirty="0" smtClean="0"/>
          </a:p>
          <a:p>
            <a:pPr marL="0" lvl="1" eaLnBrk="1" hangingPunct="1"/>
            <a:r>
              <a:rPr lang="hu-HU" altLang="hu-HU" sz="1600" dirty="0" smtClean="0"/>
              <a:t>  </a:t>
            </a:r>
            <a:r>
              <a:rPr lang="hu-HU" altLang="hu-HU" sz="1600" dirty="0" err="1" smtClean="0"/>
              <a:t>public</a:t>
            </a:r>
            <a:r>
              <a:rPr lang="hu-HU" altLang="hu-HU" sz="1600" dirty="0" smtClean="0"/>
              <a:t> </a:t>
            </a:r>
            <a:r>
              <a:rPr lang="hu-HU" altLang="hu-HU" sz="1600" dirty="0" err="1"/>
              <a:t>void</a:t>
            </a:r>
            <a:r>
              <a:rPr lang="hu-HU" altLang="hu-HU" sz="1600" dirty="0"/>
              <a:t> Kirajzol() { ... </a:t>
            </a:r>
            <a:r>
              <a:rPr lang="hu-HU" altLang="hu-HU" sz="1600" dirty="0" smtClean="0"/>
              <a:t>}</a:t>
            </a:r>
          </a:p>
          <a:p>
            <a:pPr marL="0" lvl="1" eaLnBrk="1" hangingPunct="1"/>
            <a:r>
              <a:rPr lang="hu-HU" altLang="hu-HU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934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 hívása konstruktorból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De mi történik a </a:t>
            </a:r>
            <a:r>
              <a:rPr lang="hu-HU" b="1" dirty="0" smtClean="0"/>
              <a:t>virtuális</a:t>
            </a:r>
            <a:r>
              <a:rPr lang="hu-HU" dirty="0" smtClean="0"/>
              <a:t> metódusokkal?</a:t>
            </a:r>
            <a:endParaRPr lang="hu-HU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1260053" y="2348880"/>
            <a:ext cx="6264275" cy="403244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eaLnBrk="1" hangingPunct="1"/>
            <a:r>
              <a:rPr lang="hu-HU" altLang="hu-HU" sz="1600" dirty="0" err="1"/>
              <a:t>class</a:t>
            </a:r>
            <a:r>
              <a:rPr lang="hu-HU" altLang="hu-HU" sz="1600" dirty="0"/>
              <a:t> </a:t>
            </a:r>
            <a:r>
              <a:rPr lang="hu-HU" altLang="hu-HU" sz="1600" dirty="0" err="1" smtClean="0"/>
              <a:t>AlapGrafikusOsztaly</a:t>
            </a:r>
            <a:endParaRPr lang="hu-HU" altLang="hu-HU" sz="1600" dirty="0"/>
          </a:p>
          <a:p>
            <a:pPr eaLnBrk="1" hangingPunct="1"/>
            <a:r>
              <a:rPr lang="hu-HU" altLang="hu-HU" sz="1600" dirty="0"/>
              <a:t>{</a:t>
            </a:r>
          </a:p>
          <a:p>
            <a:pPr eaLnBrk="1" hangingPunct="1"/>
            <a:r>
              <a:rPr lang="hu-HU" altLang="hu-HU" sz="1600" dirty="0"/>
              <a:t>   </a:t>
            </a:r>
            <a:r>
              <a:rPr lang="hu-HU" altLang="hu-HU" sz="1600" dirty="0" err="1"/>
              <a:t>public</a:t>
            </a:r>
            <a:r>
              <a:rPr lang="hu-HU" altLang="hu-HU" sz="1600" dirty="0"/>
              <a:t> </a:t>
            </a:r>
            <a:r>
              <a:rPr lang="hu-HU" altLang="hu-HU" sz="1600" dirty="0" err="1"/>
              <a:t>virtual</a:t>
            </a:r>
            <a:r>
              <a:rPr lang="hu-HU" altLang="hu-HU" sz="1600" dirty="0"/>
              <a:t> </a:t>
            </a:r>
            <a:r>
              <a:rPr lang="hu-HU" altLang="hu-HU" sz="1600" dirty="0" err="1" smtClean="0"/>
              <a:t>void</a:t>
            </a:r>
            <a:r>
              <a:rPr lang="hu-HU" altLang="hu-HU" sz="1600" dirty="0" smtClean="0"/>
              <a:t> Kirajzol</a:t>
            </a:r>
            <a:r>
              <a:rPr lang="hu-HU" altLang="hu-HU" sz="1600" dirty="0"/>
              <a:t>() { ... }</a:t>
            </a:r>
          </a:p>
          <a:p>
            <a:pPr eaLnBrk="1" hangingPunct="1"/>
            <a:r>
              <a:rPr lang="hu-HU" altLang="hu-HU" sz="1600" dirty="0"/>
              <a:t>}</a:t>
            </a:r>
          </a:p>
          <a:p>
            <a:pPr eaLnBrk="1" hangingPunct="1"/>
            <a:endParaRPr lang="hu-HU" altLang="hu-HU" sz="1600" dirty="0" smtClean="0"/>
          </a:p>
          <a:p>
            <a:pPr eaLnBrk="1" hangingPunct="1"/>
            <a:r>
              <a:rPr lang="hu-HU" altLang="hu-HU" sz="1600" dirty="0" err="1" smtClean="0"/>
              <a:t>class</a:t>
            </a:r>
            <a:r>
              <a:rPr lang="hu-HU" altLang="hu-HU" sz="1600" dirty="0" smtClean="0"/>
              <a:t> Kor : </a:t>
            </a:r>
            <a:r>
              <a:rPr lang="hu-HU" altLang="hu-HU" sz="1600" dirty="0" err="1"/>
              <a:t>AlapGrafikusOsztaly</a:t>
            </a:r>
            <a:endParaRPr lang="hu-HU" altLang="hu-HU" sz="1600" dirty="0"/>
          </a:p>
          <a:p>
            <a:pPr eaLnBrk="1" hangingPunct="1"/>
            <a:r>
              <a:rPr lang="hu-HU" altLang="hu-HU" sz="1600" dirty="0"/>
              <a:t>{</a:t>
            </a:r>
          </a:p>
          <a:p>
            <a:pPr eaLnBrk="1" hangingPunct="1"/>
            <a:r>
              <a:rPr lang="hu-HU" altLang="hu-HU" sz="1600" dirty="0" smtClean="0"/>
              <a:t>  int x = 10, y = 10</a:t>
            </a:r>
            <a:r>
              <a:rPr lang="hu-HU" altLang="hu-HU" sz="1600" dirty="0"/>
              <a:t>;</a:t>
            </a:r>
          </a:p>
          <a:p>
            <a:pPr eaLnBrk="1" hangingPunct="1"/>
            <a:r>
              <a:rPr lang="hu-HU" altLang="hu-HU" sz="1600" dirty="0" smtClean="0"/>
              <a:t>  int </a:t>
            </a:r>
            <a:r>
              <a:rPr lang="hu-HU" altLang="hu-HU" sz="1600" dirty="0" err="1"/>
              <a:t>sugar</a:t>
            </a:r>
            <a:r>
              <a:rPr lang="hu-HU" altLang="hu-HU" sz="1600" dirty="0"/>
              <a:t> = </a:t>
            </a:r>
            <a:r>
              <a:rPr lang="hu-HU" altLang="hu-HU" sz="1600" dirty="0" smtClean="0"/>
              <a:t>10;</a:t>
            </a:r>
          </a:p>
          <a:p>
            <a:pPr eaLnBrk="1" hangingPunct="1"/>
            <a:endParaRPr lang="hu-HU" altLang="hu-HU" sz="1600" dirty="0" smtClean="0"/>
          </a:p>
          <a:p>
            <a:pPr eaLnBrk="1" hangingPunct="1"/>
            <a:r>
              <a:rPr lang="hu-HU" altLang="hu-HU" sz="1600" dirty="0" smtClean="0"/>
              <a:t>  </a:t>
            </a:r>
            <a:r>
              <a:rPr lang="hu-HU" altLang="hu-HU" sz="1600" dirty="0" err="1" smtClean="0"/>
              <a:t>public</a:t>
            </a:r>
            <a:r>
              <a:rPr lang="hu-HU" altLang="hu-HU" sz="1600" dirty="0" smtClean="0"/>
              <a:t> Kor() {</a:t>
            </a:r>
            <a:endParaRPr lang="hu-HU" altLang="hu-HU" sz="1600" dirty="0"/>
          </a:p>
          <a:p>
            <a:pPr lvl="1" eaLnBrk="1" hangingPunct="1"/>
            <a:r>
              <a:rPr lang="hu-HU" altLang="hu-HU" sz="1600" dirty="0" smtClean="0"/>
              <a:t>Kirajzol();</a:t>
            </a:r>
          </a:p>
          <a:p>
            <a:pPr marL="0" lvl="1" eaLnBrk="1" hangingPunct="1"/>
            <a:r>
              <a:rPr lang="hu-HU" altLang="hu-HU" sz="1600" dirty="0"/>
              <a:t> </a:t>
            </a:r>
            <a:r>
              <a:rPr lang="hu-HU" altLang="hu-HU" sz="1600" dirty="0" smtClean="0"/>
              <a:t> }</a:t>
            </a:r>
          </a:p>
          <a:p>
            <a:pPr marL="0" lvl="1" eaLnBrk="1" hangingPunct="1"/>
            <a:endParaRPr lang="hu-HU" altLang="hu-HU" sz="1600" dirty="0" smtClean="0"/>
          </a:p>
          <a:p>
            <a:pPr marL="0" lvl="1" eaLnBrk="1" hangingPunct="1"/>
            <a:r>
              <a:rPr lang="hu-HU" altLang="hu-HU" sz="1600" dirty="0" smtClean="0"/>
              <a:t>  </a:t>
            </a:r>
            <a:r>
              <a:rPr lang="hu-HU" altLang="hu-HU" sz="1600" dirty="0" err="1" smtClean="0"/>
              <a:t>public</a:t>
            </a:r>
            <a:r>
              <a:rPr lang="hu-HU" altLang="hu-HU" sz="1600" dirty="0" smtClean="0"/>
              <a:t> </a:t>
            </a:r>
            <a:r>
              <a:rPr lang="hu-HU" altLang="hu-HU" sz="1600" dirty="0" err="1" smtClean="0"/>
              <a:t>override</a:t>
            </a:r>
            <a:r>
              <a:rPr lang="hu-HU" altLang="hu-HU" sz="1600" dirty="0" smtClean="0"/>
              <a:t> </a:t>
            </a:r>
            <a:r>
              <a:rPr lang="hu-HU" altLang="hu-HU" sz="1600" dirty="0" err="1" smtClean="0"/>
              <a:t>void</a:t>
            </a:r>
            <a:r>
              <a:rPr lang="hu-HU" altLang="hu-HU" sz="1600" dirty="0" smtClean="0"/>
              <a:t> </a:t>
            </a:r>
            <a:r>
              <a:rPr lang="hu-HU" altLang="hu-HU" sz="1600" dirty="0"/>
              <a:t>Kirajzol() { ... </a:t>
            </a:r>
            <a:r>
              <a:rPr lang="hu-HU" altLang="hu-HU" sz="1600" dirty="0" smtClean="0"/>
              <a:t>}</a:t>
            </a:r>
          </a:p>
          <a:p>
            <a:pPr marL="0" lvl="1" eaLnBrk="1" hangingPunct="1"/>
            <a:r>
              <a:rPr lang="hu-HU" altLang="hu-HU" sz="1600" dirty="0"/>
              <a:t>}</a:t>
            </a:r>
          </a:p>
        </p:txBody>
      </p:sp>
      <p:sp>
        <p:nvSpPr>
          <p:cNvPr id="9" name="Kanyar felfelé 8"/>
          <p:cNvSpPr/>
          <p:nvPr/>
        </p:nvSpPr>
        <p:spPr>
          <a:xfrm>
            <a:off x="3563888" y="3212976"/>
            <a:ext cx="2808312" cy="1944216"/>
          </a:xfrm>
          <a:prstGeom prst="bentUpArrow">
            <a:avLst>
              <a:gd name="adj1" fmla="val 3289"/>
              <a:gd name="adj2" fmla="val 5908"/>
              <a:gd name="adj3" fmla="val 105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Kanyar felfelé 9"/>
          <p:cNvSpPr/>
          <p:nvPr/>
        </p:nvSpPr>
        <p:spPr>
          <a:xfrm flipV="1">
            <a:off x="3563888" y="5229200"/>
            <a:ext cx="2808312" cy="567680"/>
          </a:xfrm>
          <a:prstGeom prst="bentUpArrow">
            <a:avLst>
              <a:gd name="adj1" fmla="val 11997"/>
              <a:gd name="adj2" fmla="val 17880"/>
              <a:gd name="adj3" fmla="val 25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WordArt 9"/>
          <p:cNvSpPr>
            <a:spLocks noChangeArrowheads="1" noChangeShapeType="1" noTextEdit="1"/>
          </p:cNvSpPr>
          <p:nvPr/>
        </p:nvSpPr>
        <p:spPr bwMode="auto">
          <a:xfrm>
            <a:off x="6588224" y="4869160"/>
            <a:ext cx="276225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  <a:scene3d>
              <a:camera prst="legacyObliqueRight"/>
              <a:lightRig rig="legacyHarsh3" dir="t"/>
            </a:scene3d>
            <a:sp3d extrusionH="100000" prstMaterial="legacyMatte">
              <a:extrusionClr>
                <a:srgbClr val="663300"/>
              </a:extrusionClr>
            </a:sp3d>
          </a:bodyPr>
          <a:lstStyle/>
          <a:p>
            <a:pPr algn="ctr"/>
            <a:r>
              <a:rPr lang="hu-HU" sz="3600" kern="10" dirty="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0000"/>
                    </a:gs>
                    <a:gs pos="100000">
                      <a:srgbClr val="760000"/>
                    </a:gs>
                  </a:gsLst>
                  <a:lin ang="5400000" scaled="1"/>
                </a:gradFill>
                <a:latin typeface="Arial Black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2969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Metódus hívása konstruktorból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virtuális metódusok kezeléséhez kell a virtuális metódus tábla (VMT).</a:t>
            </a:r>
          </a:p>
          <a:p>
            <a:r>
              <a:rPr lang="hu-HU" dirty="0" smtClean="0"/>
              <a:t>Fontos, hogy a </a:t>
            </a:r>
            <a:r>
              <a:rPr lang="hu-HU" dirty="0" err="1" smtClean="0"/>
              <a:t>VMT-t</a:t>
            </a:r>
            <a:r>
              <a:rPr lang="hu-HU" dirty="0" smtClean="0"/>
              <a:t> a konstruktor </a:t>
            </a:r>
            <a:r>
              <a:rPr lang="hu-HU" b="1" dirty="0" smtClean="0"/>
              <a:t>elején</a:t>
            </a:r>
            <a:r>
              <a:rPr lang="hu-HU" dirty="0" smtClean="0"/>
              <a:t> már létrehozza a fordító és elhelyezi a memóriában.</a:t>
            </a:r>
            <a:endParaRPr lang="hu-HU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55650" y="4293642"/>
            <a:ext cx="7848600" cy="187166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8C648"/>
              </a:gs>
            </a:gsLst>
            <a:lin ang="5400000" scaled="1"/>
          </a:gradFill>
          <a:ln>
            <a:noFill/>
          </a:ln>
          <a:effectLst>
            <a:outerShdw dist="45791" dir="3378596" algn="ctr" rotWithShape="0">
              <a:schemeClr val="tx1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1pPr>
            <a:lvl2pPr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pitchFamily="49" charset="0"/>
              </a:defRPr>
            </a:lvl9pPr>
          </a:lstStyle>
          <a:p>
            <a:pPr lvl="1" eaLnBrk="1" hangingPunct="1"/>
            <a:r>
              <a:rPr lang="hu-HU" altLang="hu-HU" sz="1600" dirty="0" err="1"/>
              <a:t>public</a:t>
            </a:r>
            <a:r>
              <a:rPr lang="hu-HU" altLang="hu-HU" sz="1600" dirty="0"/>
              <a:t> </a:t>
            </a:r>
            <a:r>
              <a:rPr lang="hu-HU" altLang="hu-HU" sz="1600" dirty="0" smtClean="0"/>
              <a:t>Kor</a:t>
            </a:r>
            <a:r>
              <a:rPr lang="hu-HU" altLang="hu-HU" sz="1600" dirty="0"/>
              <a:t>()</a:t>
            </a:r>
          </a:p>
          <a:p>
            <a:pPr lvl="1" eaLnBrk="1" hangingPunct="1"/>
            <a:r>
              <a:rPr lang="hu-HU" altLang="hu-HU" sz="1600" dirty="0"/>
              <a:t>{ </a:t>
            </a:r>
            <a:endParaRPr lang="hu-HU" altLang="hu-HU" sz="1600" dirty="0" smtClean="0"/>
          </a:p>
          <a:p>
            <a:pPr lvl="1" eaLnBrk="1" hangingPunct="1"/>
            <a:r>
              <a:rPr lang="hu-HU" altLang="hu-HU" sz="1600" dirty="0"/>
              <a:t> </a:t>
            </a:r>
            <a:r>
              <a:rPr lang="hu-HU" altLang="hu-HU" sz="1600" dirty="0" smtClean="0"/>
              <a:t> </a:t>
            </a:r>
            <a:endParaRPr lang="hu-HU" altLang="hu-HU" sz="1600" dirty="0"/>
          </a:p>
          <a:p>
            <a:pPr lvl="1" eaLnBrk="1" hangingPunct="1"/>
            <a:r>
              <a:rPr lang="hu-HU" altLang="hu-HU" sz="1600" dirty="0"/>
              <a:t>  Kirajzol(); // ezért itt már működik is !</a:t>
            </a:r>
          </a:p>
          <a:p>
            <a:pPr lvl="1" eaLnBrk="1" hangingPunct="1"/>
            <a:r>
              <a:rPr lang="hu-HU" altLang="hu-HU" sz="1600" dirty="0"/>
              <a:t>}</a:t>
            </a:r>
          </a:p>
          <a:p>
            <a:pPr lvl="1" eaLnBrk="1" hangingPunct="1"/>
            <a:r>
              <a:rPr lang="hu-HU" altLang="hu-HU" sz="1600" dirty="0" err="1"/>
              <a:t>public</a:t>
            </a:r>
            <a:r>
              <a:rPr lang="hu-HU" altLang="hu-HU" sz="1600" dirty="0"/>
              <a:t> </a:t>
            </a:r>
            <a:r>
              <a:rPr lang="hu-HU" altLang="hu-HU" sz="1600" dirty="0" err="1"/>
              <a:t>override</a:t>
            </a:r>
            <a:r>
              <a:rPr lang="hu-HU" altLang="hu-HU" sz="1600" dirty="0"/>
              <a:t> Kirajzol() { ... }</a:t>
            </a:r>
          </a:p>
        </p:txBody>
      </p:sp>
      <p:sp>
        <p:nvSpPr>
          <p:cNvPr id="12" name="AutoShape 11"/>
          <p:cNvSpPr>
            <a:spLocks noChangeArrowheads="1"/>
          </p:cNvSpPr>
          <p:nvPr/>
        </p:nvSpPr>
        <p:spPr bwMode="auto">
          <a:xfrm>
            <a:off x="1475656" y="4870425"/>
            <a:ext cx="6696075" cy="358775"/>
          </a:xfrm>
          <a:prstGeom prst="roundRect">
            <a:avLst>
              <a:gd name="adj" fmla="val 16667"/>
            </a:avLst>
          </a:prstGeom>
          <a:solidFill>
            <a:srgbClr val="993300"/>
          </a:solidFill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hu-HU">
                <a:solidFill>
                  <a:srgbClr val="F8F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// itt történik meg a VMT hozzárendelés (automatikus)</a:t>
            </a:r>
          </a:p>
        </p:txBody>
      </p:sp>
      <p:sp>
        <p:nvSpPr>
          <p:cNvPr id="13" name="Kanyar felfelé 12"/>
          <p:cNvSpPr/>
          <p:nvPr/>
        </p:nvSpPr>
        <p:spPr>
          <a:xfrm flipV="1">
            <a:off x="2123728" y="5445224"/>
            <a:ext cx="2520280" cy="351656"/>
          </a:xfrm>
          <a:prstGeom prst="bentUpArrow">
            <a:avLst>
              <a:gd name="adj1" fmla="val 11997"/>
              <a:gd name="adj2" fmla="val 17880"/>
              <a:gd name="adj3" fmla="val 258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584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</TotalTime>
  <Words>1400</Words>
  <Application>Microsoft Office PowerPoint</Application>
  <PresentationFormat>Diavetítés a képernyőre (4:3 oldalarány)</PresentationFormat>
  <Paragraphs>281</Paragraphs>
  <Slides>25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26" baseType="lpstr">
      <vt:lpstr>Office-téma</vt:lpstr>
      <vt:lpstr>Magasszintű programozási nyelvek II.</vt:lpstr>
      <vt:lpstr>Mi a konstruktor?</vt:lpstr>
      <vt:lpstr>Konstruktor C#-ban</vt:lpstr>
      <vt:lpstr>Konstruktor overloading</vt:lpstr>
      <vt:lpstr>Alapértelmezett konstruktor</vt:lpstr>
      <vt:lpstr>Alapértelmezett konstruktor</vt:lpstr>
      <vt:lpstr>Metódus hívása konstruktorból</vt:lpstr>
      <vt:lpstr>Metódus hívása konstruktorból</vt:lpstr>
      <vt:lpstr>Metódus hívása konstruktorból</vt:lpstr>
      <vt:lpstr>Konstruktor hívása konstruktorból</vt:lpstr>
      <vt:lpstr>Konstruktor hívása konstruktorból</vt:lpstr>
      <vt:lpstr>Konstruktor hívási lánc</vt:lpstr>
      <vt:lpstr>Konstruktor hívási lánc</vt:lpstr>
      <vt:lpstr>Konstruktor hívási lánc - Demo</vt:lpstr>
      <vt:lpstr>Konstruktor hívási lánc - Problémák</vt:lpstr>
      <vt:lpstr>Konstruktor hívási lánc - Problémák</vt:lpstr>
      <vt:lpstr>Konstruktor hívási lánc - base</vt:lpstr>
      <vt:lpstr>base és this</vt:lpstr>
      <vt:lpstr>base és this - Példa</vt:lpstr>
      <vt:lpstr>Osztályszintű konstruktor</vt:lpstr>
      <vt:lpstr>Osztályszintű konstruktor</vt:lpstr>
      <vt:lpstr>Osztályszintű konstruktor</vt:lpstr>
      <vt:lpstr>Object Factory</vt:lpstr>
      <vt:lpstr>Object Factory</vt:lpstr>
      <vt:lpstr>Object Factory – Példa</vt:lpstr>
    </vt:vector>
  </TitlesOfParts>
  <Company>novak.adam@gmail.com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Asdfsdafa dsfasd asdf</dc:title>
  <dc:creator>Ádám Novák</dc:creator>
  <cp:lastModifiedBy>Kovasz</cp:lastModifiedBy>
  <cp:revision>336</cp:revision>
  <dcterms:created xsi:type="dcterms:W3CDTF">2014-03-03T11:13:53Z</dcterms:created>
  <dcterms:modified xsi:type="dcterms:W3CDTF">2016-03-10T15:14:19Z</dcterms:modified>
</cp:coreProperties>
</file>