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43"/>
    <a:srgbClr val="66FF66"/>
    <a:srgbClr val="00FF00"/>
    <a:srgbClr val="FF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 snapToObjects="1">
      <p:cViewPr>
        <p:scale>
          <a:sx n="75" d="100"/>
          <a:sy n="75" d="100"/>
        </p:scale>
        <p:origin x="-122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2015.03.16.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2015.03.16.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Típuskompatibilitás</a:t>
            </a:r>
            <a:endParaRPr lang="hu-HU" dirty="0" smtClean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Típusellenőrzés – </a:t>
            </a:r>
            <a:r>
              <a:rPr lang="hu-HU" b="1" dirty="0" smtClean="0"/>
              <a:t>is</a:t>
            </a:r>
            <a:r>
              <a:rPr lang="hu-HU" dirty="0" smtClean="0"/>
              <a:t>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/>
              <a:t>Formája:</a:t>
            </a:r>
            <a:r>
              <a:rPr lang="hu-HU" dirty="0"/>
              <a:t>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&lt;példány&gt;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&lt;osztály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u-HU" dirty="0" smtClean="0"/>
          </a:p>
          <a:p>
            <a:r>
              <a:rPr lang="hu-HU" dirty="0" smtClean="0"/>
              <a:t>Logikai értéket ad vissza:</a:t>
            </a:r>
          </a:p>
          <a:p>
            <a:pPr lvl="1"/>
            <a:r>
              <a:rPr lang="hu-HU" b="1" dirty="0" err="1" smtClean="0"/>
              <a:t>true</a:t>
            </a:r>
            <a:r>
              <a:rPr lang="hu-HU" dirty="0" smtClean="0"/>
              <a:t>, ha a példány típusa kompatibilis az adott osztállyal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Mindig felesleges: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is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27584" y="3933056"/>
            <a:ext cx="6840538" cy="18002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is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(x is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lang="hu-HU" alt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436096" y="4509120"/>
            <a:ext cx="3384376" cy="792299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is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megjelenései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Például a </a:t>
            </a:r>
            <a:r>
              <a:rPr lang="hu-HU" dirty="0" err="1" smtClean="0"/>
              <a:t>System.Collections</a:t>
            </a:r>
            <a:r>
              <a:rPr lang="hu-HU" dirty="0" smtClean="0"/>
              <a:t> névtérben:</a:t>
            </a:r>
            <a:endParaRPr lang="hu-H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1560" y="2566094"/>
            <a:ext cx="8075240" cy="79089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ArrayList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Add(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item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{ … }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560" y="3573016"/>
            <a:ext cx="8066087" cy="129470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Stack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Push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item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{ …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Pop() { … }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1560" y="5013176"/>
            <a:ext cx="8066087" cy="10801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Console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static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WriteLine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item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4030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megjelenései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39551" y="1556792"/>
            <a:ext cx="8066087" cy="2159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Stack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Stack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t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st.Push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 t );    // működik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…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39552" y="4291757"/>
            <a:ext cx="8066087" cy="4333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st.Pop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    // nem működik !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9552" y="5299348"/>
            <a:ext cx="8066087" cy="4333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st.Pop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   // nem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biztoságos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39552" y="5948635"/>
            <a:ext cx="8066087" cy="7207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st.Pop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if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(o is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 = o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   //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biztonságos</a:t>
            </a:r>
          </a:p>
        </p:txBody>
      </p:sp>
    </p:spTree>
    <p:extLst>
      <p:ext uri="{BB962C8B-B14F-4D97-AF65-F5344CB8AC3E}">
        <p14:creationId xmlns:p14="http://schemas.microsoft.com/office/powerpoint/2010/main" val="41775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Típuskompatibilitás</a:t>
            </a:r>
            <a:r>
              <a:rPr lang="hu-HU" dirty="0" smtClean="0"/>
              <a:t> feladat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536" y="1412777"/>
            <a:ext cx="7993062" cy="345638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Elso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</a:t>
            </a:r>
            <a:r>
              <a:rPr kumimoji="0" lang="hu-HU" altLang="hu-HU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eletkor</a:t>
            </a:r>
            <a:r>
              <a:rPr kumimoji="0" lang="hu-HU" altLang="hu-HU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baseline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baseline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baseline="0" dirty="0" err="1" smtClean="0">
                <a:solidFill>
                  <a:srgbClr val="000000"/>
                </a:solidFill>
                <a:latin typeface="Courier New" pitchFamily="49" charset="0"/>
              </a:rPr>
              <a:t>Masodik</a:t>
            </a:r>
            <a:r>
              <a:rPr lang="hu-HU" altLang="hu-HU" b="1" kern="0" baseline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b="1" kern="0" baseline="0" dirty="0" err="1" smtClean="0">
                <a:solidFill>
                  <a:srgbClr val="000000"/>
                </a:solidFill>
                <a:latin typeface="Courier New" pitchFamily="49" charset="0"/>
              </a:rPr>
              <a:t>Elso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suly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 }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static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Beallit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Elso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x.eletkor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11;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x.suly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23.4;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if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(x is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Masodik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x.suly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23.4;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(x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Masodik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).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suly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23.4;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if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(x is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Masodik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(x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Masodik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).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suly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23.4;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020272" y="3212976"/>
            <a:ext cx="1296144" cy="1224136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000" b="1" dirty="0" smtClean="0">
                <a:cs typeface="Courier New" panose="02070309020205020404" pitchFamily="49" charset="0"/>
              </a:rPr>
              <a:t>Mikor melyik működik?</a:t>
            </a:r>
            <a:endParaRPr lang="hu-HU" altLang="hu-HU" sz="2000" b="1" dirty="0">
              <a:cs typeface="Courier New" panose="02070309020205020404" pitchFamily="49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95536" y="5085184"/>
            <a:ext cx="7993062" cy="165618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Elso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e =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Elso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();   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Beallit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itchFamily="49" charset="0"/>
              </a:rPr>
              <a:t>e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Masodik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m =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Masodik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Beallit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Elso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f 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Masodik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  <a:r>
              <a:rPr lang="hu-HU" altLang="hu-HU" sz="20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Courier New" pitchFamily="49" charset="0"/>
              </a:rPr>
              <a:t>Beallit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hu-HU" altLang="hu-HU" sz="2000" b="1" dirty="0" err="1">
                <a:solidFill>
                  <a:srgbClr val="000000"/>
                </a:solidFill>
                <a:latin typeface="Courier New" pitchFamily="49" charset="0"/>
              </a:rPr>
              <a:t>f</a:t>
            </a:r>
            <a:r>
              <a:rPr lang="hu-HU" altLang="hu-HU" sz="2000" b="1" dirty="0">
                <a:solidFill>
                  <a:srgbClr val="000000"/>
                </a:solidFill>
                <a:latin typeface="Courier New" pitchFamily="49" charset="0"/>
              </a:rPr>
              <a:t> 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611560" y="3284984"/>
            <a:ext cx="223224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611560" y="3599304"/>
            <a:ext cx="460851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84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Korai kötés</a:t>
            </a:r>
            <a:endParaRPr lang="hu-H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412776"/>
            <a:ext cx="4320480" cy="3600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egyzet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  <a:endParaRPr lang="hu-HU" altLang="hu-HU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 int a;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Kerulet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4 * a;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Teglalap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Negyzet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int b;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Kerulet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{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2 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(a + b); 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3529" y="5230514"/>
            <a:ext cx="4320480" cy="13668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x.Kerulet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alt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427984" y="3717032"/>
            <a:ext cx="4392488" cy="165618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hu-HU" alt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364088" y="1628800"/>
            <a:ext cx="2952328" cy="1224136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000" b="1" dirty="0" smtClean="0">
                <a:cs typeface="Courier New" panose="02070309020205020404" pitchFamily="49" charset="0"/>
              </a:rPr>
              <a:t>Ugyanaz az érték kerül kiírásra (48)!</a:t>
            </a:r>
            <a:endParaRPr lang="hu-HU" altLang="hu-HU" sz="20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Késői kötés</a:t>
            </a:r>
            <a:endParaRPr lang="hu-H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412776"/>
            <a:ext cx="4320480" cy="3600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egyzet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  <a:endParaRPr lang="hu-HU" altLang="hu-HU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 int a;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C00000"/>
                </a:solidFill>
                <a:latin typeface="Courier New" pitchFamily="49" charset="0"/>
              </a:rPr>
              <a:t>virtual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Kerulet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4 * a;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Teglalap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Negyzet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int b;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C00000"/>
                </a:solidFill>
                <a:latin typeface="Courier New" pitchFamily="49" charset="0"/>
              </a:rPr>
              <a:t>override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Kerulet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{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2 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(a + b); 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3529" y="5230514"/>
            <a:ext cx="4320480" cy="13668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x.Kerulet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alt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427984" y="3717032"/>
            <a:ext cx="4392488" cy="165618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hu-HU" alt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364088" y="1628800"/>
            <a:ext cx="2952328" cy="1224136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000" b="1" dirty="0" smtClean="0">
                <a:cs typeface="Courier New" panose="02070309020205020404" pitchFamily="49" charset="0"/>
              </a:rPr>
              <a:t>Különböző és megfelelő kerületek (</a:t>
            </a:r>
            <a:r>
              <a:rPr lang="hu-HU" altLang="hu-HU" sz="2000" b="1" smtClean="0">
                <a:cs typeface="Courier New" panose="02070309020205020404" pitchFamily="49" charset="0"/>
              </a:rPr>
              <a:t>48 és 60) kerülnek </a:t>
            </a:r>
            <a:r>
              <a:rPr lang="hu-HU" altLang="hu-HU" sz="2000" b="1" dirty="0" smtClean="0">
                <a:cs typeface="Courier New" panose="02070309020205020404" pitchFamily="49" charset="0"/>
              </a:rPr>
              <a:t>kiírása!</a:t>
            </a:r>
            <a:endParaRPr lang="hu-HU" altLang="hu-HU" sz="20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Típuskompatibilitás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X típus </a:t>
            </a:r>
            <a:r>
              <a:rPr lang="hu-HU" b="1" dirty="0" smtClean="0"/>
              <a:t>kompatibilis</a:t>
            </a:r>
            <a:r>
              <a:rPr lang="hu-HU" dirty="0" smtClean="0"/>
              <a:t> az Y típussal, akkor mindenhol, ahol Y típusú kifejezés szerepelhet, ott szerepelhet X típusú is.</a:t>
            </a:r>
          </a:p>
          <a:p>
            <a:r>
              <a:rPr lang="hu-HU" dirty="0" smtClean="0"/>
              <a:t>Pl. az </a:t>
            </a:r>
            <a:r>
              <a:rPr lang="hu-HU" b="1" dirty="0" smtClean="0"/>
              <a:t>int</a:t>
            </a:r>
            <a:r>
              <a:rPr lang="hu-HU" dirty="0" smtClean="0"/>
              <a:t> típus kompatibilis a </a:t>
            </a:r>
            <a:r>
              <a:rPr lang="hu-HU" b="1" dirty="0" err="1" smtClean="0"/>
              <a:t>double</a:t>
            </a:r>
            <a:r>
              <a:rPr lang="hu-HU" dirty="0" err="1" smtClean="0"/>
              <a:t>-lel</a:t>
            </a:r>
            <a:r>
              <a:rPr lang="hu-HU" dirty="0" smtClean="0"/>
              <a:t>.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115616" y="4077072"/>
            <a:ext cx="6840538" cy="5760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Kiszamol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x)  { ...  }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043608" y="5301704"/>
            <a:ext cx="2663825" cy="8636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double a = 10;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Kiszamol( a );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436567" y="5301704"/>
            <a:ext cx="2663825" cy="8636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int  b = 10;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Kiszamol( b );</a:t>
            </a:r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Típuskompatibilitás</a:t>
            </a:r>
            <a:r>
              <a:rPr lang="hu-HU" dirty="0" smtClean="0"/>
              <a:t> </a:t>
            </a:r>
            <a:r>
              <a:rPr lang="hu-HU" dirty="0" err="1" smtClean="0"/>
              <a:t>OOP-ben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Y osztály kompatibilis X osztállyal, ha Y-nak </a:t>
            </a:r>
            <a:r>
              <a:rPr lang="hu-HU" dirty="0"/>
              <a:t>X</a:t>
            </a:r>
            <a:r>
              <a:rPr lang="hu-HU" dirty="0" smtClean="0"/>
              <a:t> őse.</a:t>
            </a:r>
          </a:p>
          <a:p>
            <a:r>
              <a:rPr lang="hu-HU" dirty="0" smtClean="0"/>
              <a:t>Miért?</a:t>
            </a:r>
          </a:p>
          <a:p>
            <a:pPr lvl="1"/>
            <a:r>
              <a:rPr lang="hu-HU" dirty="0" smtClean="0"/>
              <a:t>Y az X minden mezőjét, </a:t>
            </a:r>
            <a:r>
              <a:rPr lang="hu-HU" dirty="0" err="1" smtClean="0"/>
              <a:t>property-jét</a:t>
            </a:r>
            <a:r>
              <a:rPr lang="hu-HU" dirty="0" smtClean="0"/>
              <a:t>, metódusát örökli.</a:t>
            </a:r>
          </a:p>
          <a:p>
            <a:pPr lvl="1"/>
            <a:r>
              <a:rPr lang="hu-HU" u="sng" dirty="0" smtClean="0"/>
              <a:t>Ezért:</a:t>
            </a:r>
            <a:r>
              <a:rPr lang="hu-HU" dirty="0" smtClean="0"/>
              <a:t> mindent, amit el tudunk végezni X-szel, el tudjuk végezni Y-nal is.</a:t>
            </a:r>
          </a:p>
          <a:p>
            <a:pPr lvl="1"/>
            <a:r>
              <a:rPr lang="hu-HU" u="sng" dirty="0" smtClean="0"/>
              <a:t>Ezért:</a:t>
            </a:r>
            <a:r>
              <a:rPr lang="hu-HU" dirty="0" smtClean="0"/>
              <a:t> Y egy példánya képes helyettesíteni X bármely példányát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0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Típuskompatibilitás</a:t>
            </a:r>
            <a:r>
              <a:rPr lang="hu-HU" dirty="0" smtClean="0"/>
              <a:t> </a:t>
            </a:r>
            <a:r>
              <a:rPr lang="hu-HU" dirty="0" err="1" smtClean="0"/>
              <a:t>OOP-ben</a:t>
            </a:r>
            <a:endParaRPr lang="hu-H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830" y="1412776"/>
            <a:ext cx="6840538" cy="230383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szam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Y : X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043608" y="4005064"/>
            <a:ext cx="6840760" cy="273630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x) {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x.szam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x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 y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endParaRPr lang="hu-HU" altLang="hu-HU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Típuskompatibilitás</a:t>
            </a:r>
            <a:r>
              <a:rPr lang="hu-HU" dirty="0"/>
              <a:t> </a:t>
            </a:r>
            <a:r>
              <a:rPr lang="hu-HU" dirty="0" smtClean="0"/>
              <a:t>tranzitivitása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hu-HU" u="sng" dirty="0" smtClean="0"/>
              <a:t>Tranzitív tulajdonság:</a:t>
            </a:r>
            <a:r>
              <a:rPr lang="hu-HU" dirty="0" smtClean="0"/>
              <a:t> ha Z kompatibilis Y-nal és Y X-szel, akkor Z  kompatibilis X-szel.</a:t>
            </a:r>
          </a:p>
          <a:p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838" y="2925366"/>
            <a:ext cx="6840538" cy="374399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{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 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Y : X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{ …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Z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Y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{ …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 = z;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851920" y="5517232"/>
            <a:ext cx="1008112" cy="792299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z;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364088" y="5517232"/>
            <a:ext cx="2304256" cy="792299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Z();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Típuskompatibilitás</a:t>
            </a:r>
            <a:r>
              <a:rPr lang="hu-HU" dirty="0" smtClean="0"/>
              <a:t>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hu-HU" u="sng" dirty="0" smtClean="0"/>
              <a:t>Fontos:</a:t>
            </a:r>
            <a:r>
              <a:rPr lang="hu-HU" dirty="0" smtClean="0"/>
              <a:t> Általános felhasználású metódusokat lehet készíteni.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838" y="1412776"/>
            <a:ext cx="6840538" cy="38884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egyzet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int a; … 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Teglalap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Negyzet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{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int b; …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x.Kerulet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Teglalap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Kiiras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Mivel minden osztálynak az </a:t>
            </a:r>
            <a:r>
              <a:rPr lang="hu-HU" dirty="0" err="1" smtClean="0"/>
              <a:t>Object</a:t>
            </a:r>
            <a:r>
              <a:rPr lang="hu-HU" dirty="0" smtClean="0"/>
              <a:t> őse =&gt; minden osztály kompatibilis az </a:t>
            </a:r>
            <a:r>
              <a:rPr lang="hu-HU" dirty="0" err="1" smtClean="0"/>
              <a:t>Object-tel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838" y="2852936"/>
            <a:ext cx="6840538" cy="38884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egyzet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  <a:endParaRPr lang="hu-HU" altLang="hu-HU" b="1" kern="0" noProof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a;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override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Equals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this.a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o.a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(n1.Equals(n2)) …;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547664" y="4077072"/>
            <a:ext cx="324036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Típuskényszerítés – </a:t>
            </a:r>
            <a:r>
              <a:rPr lang="hu-HU" b="1" dirty="0" err="1" smtClean="0"/>
              <a:t>as</a:t>
            </a:r>
            <a:r>
              <a:rPr lang="hu-HU" dirty="0" smtClean="0"/>
              <a:t>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Formája:</a:t>
            </a:r>
            <a:r>
              <a:rPr lang="hu-HU" dirty="0" smtClean="0"/>
              <a:t>  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&lt;példány&gt; 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&lt;osztály&gt;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smtClean="0"/>
              <a:t>A példány úgy viselkedik, mintha az adott osztály példánya lenne.</a:t>
            </a:r>
          </a:p>
          <a:p>
            <a:r>
              <a:rPr lang="hu-HU" dirty="0" smtClean="0"/>
              <a:t>Késői kötés működéséhez ez a típuskényszerítés nem szükséges.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782" y="4365104"/>
            <a:ext cx="6840538" cy="24482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egyzet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  <a:endParaRPr lang="hu-HU" altLang="hu-HU" b="1" kern="0" noProof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a;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override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Equals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latin typeface="Courier New" pitchFamily="49" charset="0"/>
              </a:rPr>
              <a:t> 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Negyzet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n =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o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as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Negyzet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this.a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.a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4932040" y="5373216"/>
            <a:ext cx="3888432" cy="792299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(o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).a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Típuskényszerítés – </a:t>
            </a:r>
            <a:r>
              <a:rPr lang="hu-HU" b="1" dirty="0" err="1" smtClean="0"/>
              <a:t>as</a:t>
            </a:r>
            <a:r>
              <a:rPr lang="hu-HU" dirty="0" smtClean="0"/>
              <a:t>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Formája:  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&lt;példány&gt; 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&lt;osztály&gt;</a:t>
            </a:r>
          </a:p>
          <a:p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 smtClean="0"/>
          </a:p>
          <a:p>
            <a:r>
              <a:rPr lang="hu-HU" dirty="0" smtClean="0"/>
              <a:t>Helyette ez is lehet: </a:t>
            </a:r>
            <a:r>
              <a:rPr lang="hu-HU" dirty="0" smtClean="0">
                <a:solidFill>
                  <a:prstClr val="white"/>
                </a:solidFill>
              </a:rPr>
              <a:t> </a:t>
            </a:r>
            <a:r>
              <a:rPr lang="hu-HU" sz="2800" b="1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(&lt;osztály&gt;)&lt;példány&gt;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Ha a típuskényszerítés nem végrehajtható (azaz nem kompatibilisek a típusok), akkor 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InvalidCastException</a:t>
            </a:r>
            <a:r>
              <a:rPr lang="hu-HU" dirty="0" smtClean="0"/>
              <a:t> kivétel dobódik.</a:t>
            </a:r>
            <a:endParaRPr lang="hu-HU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699792" y="4076861"/>
            <a:ext cx="3888432" cy="792299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((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)o).a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699792" y="2348669"/>
            <a:ext cx="3888432" cy="792299"/>
          </a:xfrm>
          <a:prstGeom prst="rect">
            <a:avLst/>
          </a:prstGeom>
          <a:solidFill>
            <a:srgbClr val="43FF43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</p:spPr>
        <p:txBody>
          <a:bodyPr anchor="ctr"/>
          <a:lstStyle/>
          <a:p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(o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Negyzet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).a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1001</Words>
  <Application>Microsoft Office PowerPoint</Application>
  <PresentationFormat>Diavetítés a képernyőre (4:3 oldalarány)</PresentationFormat>
  <Paragraphs>190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Office-téma</vt:lpstr>
      <vt:lpstr>Magasszintű programozási nyelvek II.</vt:lpstr>
      <vt:lpstr>Típuskompatibilitás</vt:lpstr>
      <vt:lpstr>Típuskompatibilitás OOP-ben</vt:lpstr>
      <vt:lpstr>Típuskompatibilitás OOP-ben</vt:lpstr>
      <vt:lpstr>Típuskompatibilitás tranzitivitása</vt:lpstr>
      <vt:lpstr>Típuskompatibilitás jelentősége</vt:lpstr>
      <vt:lpstr>Object</vt:lpstr>
      <vt:lpstr>Típuskényszerítés – as operátor</vt:lpstr>
      <vt:lpstr>Típuskényszerítés – as operátor</vt:lpstr>
      <vt:lpstr>Típusellenőrzés – is operátor</vt:lpstr>
      <vt:lpstr>Object megjelenései a BCL-ben</vt:lpstr>
      <vt:lpstr>Object megjelenései a BCL-ben</vt:lpstr>
      <vt:lpstr>Típuskompatibilitás feladat</vt:lpstr>
      <vt:lpstr>Korai kötés</vt:lpstr>
      <vt:lpstr>Késői kötés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379</cp:revision>
  <dcterms:created xsi:type="dcterms:W3CDTF">2014-03-03T11:13:53Z</dcterms:created>
  <dcterms:modified xsi:type="dcterms:W3CDTF">2015-03-16T13:58:34Z</dcterms:modified>
</cp:coreProperties>
</file>