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F43"/>
    <a:srgbClr val="66FF66"/>
    <a:srgbClr val="00FF00"/>
    <a:srgbClr val="FF99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 snapToObjects="1">
      <p:cViewPr>
        <p:scale>
          <a:sx n="75" d="100"/>
          <a:sy n="75" d="100"/>
        </p:scale>
        <p:origin x="-27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2016.03.24.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2016.03.24.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Sealed</a:t>
            </a:r>
            <a:r>
              <a:rPr lang="hu-HU" dirty="0" smtClean="0"/>
              <a:t>, </a:t>
            </a:r>
            <a:r>
              <a:rPr lang="hu-HU" dirty="0" err="1" smtClean="0"/>
              <a:t>static</a:t>
            </a:r>
            <a:r>
              <a:rPr lang="hu-HU" dirty="0" smtClean="0"/>
              <a:t> és absztrakt osztályok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abstract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" y="1699667"/>
            <a:ext cx="3898776" cy="44656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hu-HU" altLang="hu-HU" sz="2000" b="1" dirty="0" err="1">
                <a:solidFill>
                  <a:srgbClr val="CC0000"/>
                </a:solidFill>
              </a:rPr>
              <a:t>abstract</a:t>
            </a:r>
            <a:r>
              <a:rPr lang="hu-HU" altLang="hu-HU" sz="2000" b="1" dirty="0"/>
              <a:t> </a:t>
            </a:r>
            <a:r>
              <a:rPr lang="hu-HU" altLang="hu-HU" sz="2000" b="1" dirty="0" err="1"/>
              <a:t>class</a:t>
            </a:r>
            <a:r>
              <a:rPr lang="hu-HU" altLang="hu-HU" sz="2000" b="1" dirty="0"/>
              <a:t> </a:t>
            </a:r>
            <a:r>
              <a:rPr lang="hu-HU" altLang="hu-HU" sz="2000" b="1" dirty="0" err="1" smtClean="0"/>
              <a:t>AltalanosAlakzat</a:t>
            </a:r>
            <a:r>
              <a:rPr lang="hu-HU" altLang="hu-HU" sz="2000" b="1" dirty="0" smtClean="0"/>
              <a:t> {</a:t>
            </a:r>
            <a:endParaRPr lang="hu-HU" altLang="hu-HU" sz="2000" b="1" dirty="0"/>
          </a:p>
          <a:p>
            <a:r>
              <a:rPr lang="hu-HU" altLang="hu-HU" sz="2000" b="1" dirty="0"/>
              <a:t>  </a:t>
            </a:r>
            <a:r>
              <a:rPr lang="hu-HU" altLang="hu-HU" sz="2000" b="1" dirty="0" err="1" smtClean="0"/>
              <a:t>protected</a:t>
            </a:r>
            <a:r>
              <a:rPr lang="hu-HU" altLang="hu-HU" sz="2000" b="1" dirty="0" smtClean="0"/>
              <a:t> </a:t>
            </a:r>
            <a:r>
              <a:rPr lang="hu-HU" altLang="hu-HU" sz="2000" b="1" dirty="0"/>
              <a:t>int </a:t>
            </a:r>
            <a:r>
              <a:rPr lang="hu-HU" altLang="hu-HU" sz="2000" b="1" dirty="0" smtClean="0"/>
              <a:t>x;</a:t>
            </a:r>
            <a:endParaRPr lang="hu-HU" altLang="hu-HU" sz="2000" b="1" dirty="0"/>
          </a:p>
          <a:p>
            <a:r>
              <a:rPr lang="hu-HU" altLang="hu-HU" sz="2000" b="1" dirty="0" smtClean="0"/>
              <a:t>  </a:t>
            </a:r>
            <a:r>
              <a:rPr lang="hu-HU" altLang="hu-HU" sz="2000" b="1" dirty="0" err="1"/>
              <a:t>protected</a:t>
            </a:r>
            <a:r>
              <a:rPr lang="hu-HU" altLang="hu-HU" sz="2000" b="1" dirty="0"/>
              <a:t> int </a:t>
            </a:r>
            <a:r>
              <a:rPr lang="hu-HU" altLang="hu-HU" sz="2000" b="1" dirty="0" smtClean="0"/>
              <a:t>y;</a:t>
            </a:r>
          </a:p>
          <a:p>
            <a:endParaRPr lang="hu-HU" altLang="hu-HU" sz="2000" b="1" dirty="0"/>
          </a:p>
          <a:p>
            <a:r>
              <a:rPr lang="hu-HU" altLang="hu-HU" sz="2000" b="1" dirty="0"/>
              <a:t>  </a:t>
            </a:r>
            <a:r>
              <a:rPr lang="hu-HU" altLang="hu-HU" sz="2000" b="1" dirty="0" err="1"/>
              <a:t>public</a:t>
            </a:r>
            <a:r>
              <a:rPr lang="hu-HU" altLang="hu-HU" sz="2000" b="1" dirty="0"/>
              <a:t> </a:t>
            </a:r>
            <a:r>
              <a:rPr lang="hu-HU" altLang="hu-HU" sz="2000" b="1" dirty="0" err="1" smtClean="0">
                <a:solidFill>
                  <a:srgbClr val="CC0000"/>
                </a:solidFill>
              </a:rPr>
              <a:t>abstract</a:t>
            </a:r>
            <a:r>
              <a:rPr lang="hu-HU" altLang="hu-HU" sz="2000" b="1" dirty="0"/>
              <a:t> </a:t>
            </a:r>
            <a:r>
              <a:rPr lang="hu-HU" altLang="hu-HU" sz="2000" b="1" dirty="0" err="1"/>
              <a:t>void</a:t>
            </a:r>
            <a:r>
              <a:rPr lang="hu-HU" altLang="hu-HU" sz="2000" b="1" dirty="0"/>
              <a:t> Kirajzol()</a:t>
            </a:r>
            <a:r>
              <a:rPr lang="hu-HU" altLang="hu-HU" sz="2000" b="1" dirty="0">
                <a:solidFill>
                  <a:srgbClr val="CC0000"/>
                </a:solidFill>
              </a:rPr>
              <a:t>;</a:t>
            </a:r>
            <a:r>
              <a:rPr lang="hu-HU" altLang="hu-HU" sz="2000" b="1" dirty="0"/>
              <a:t> </a:t>
            </a:r>
          </a:p>
          <a:p>
            <a:r>
              <a:rPr lang="hu-HU" altLang="hu-HU" sz="2000" b="1" dirty="0"/>
              <a:t>  </a:t>
            </a:r>
            <a:r>
              <a:rPr lang="hu-HU" altLang="hu-HU" sz="2000" b="1" dirty="0" err="1"/>
              <a:t>public</a:t>
            </a:r>
            <a:r>
              <a:rPr lang="hu-HU" altLang="hu-HU" sz="2000" b="1" dirty="0"/>
              <a:t> </a:t>
            </a:r>
            <a:r>
              <a:rPr lang="hu-HU" altLang="hu-HU" sz="2000" b="1" dirty="0" err="1" smtClean="0">
                <a:solidFill>
                  <a:srgbClr val="CC0000"/>
                </a:solidFill>
              </a:rPr>
              <a:t>abstract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/>
              <a:t>void</a:t>
            </a:r>
            <a:r>
              <a:rPr lang="hu-HU" altLang="hu-HU" sz="2000" b="1" dirty="0"/>
              <a:t> Letorol</a:t>
            </a:r>
            <a:r>
              <a:rPr lang="hu-HU" altLang="hu-HU" sz="2000" b="1" dirty="0" smtClean="0"/>
              <a:t>()</a:t>
            </a:r>
            <a:r>
              <a:rPr lang="hu-HU" altLang="hu-HU" sz="2000" b="1" dirty="0" smtClean="0">
                <a:solidFill>
                  <a:srgbClr val="CC0000"/>
                </a:solidFill>
              </a:rPr>
              <a:t>;</a:t>
            </a:r>
          </a:p>
          <a:p>
            <a:endParaRPr lang="hu-HU" altLang="hu-HU" sz="2000" b="1" dirty="0">
              <a:solidFill>
                <a:srgbClr val="CC0000"/>
              </a:solidFill>
            </a:endParaRPr>
          </a:p>
          <a:p>
            <a:r>
              <a:rPr lang="hu-HU" altLang="hu-HU" sz="2000" b="1" dirty="0"/>
              <a:t>  </a:t>
            </a:r>
            <a:r>
              <a:rPr lang="hu-HU" altLang="hu-HU" sz="2000" b="1" dirty="0" err="1"/>
              <a:t>public</a:t>
            </a:r>
            <a:r>
              <a:rPr lang="hu-HU" altLang="hu-HU" sz="2000" b="1" dirty="0"/>
              <a:t> </a:t>
            </a:r>
            <a:r>
              <a:rPr lang="hu-HU" altLang="hu-HU" sz="2000" b="1" dirty="0" err="1"/>
              <a:t>void</a:t>
            </a:r>
            <a:r>
              <a:rPr lang="hu-HU" altLang="hu-HU" sz="2000" b="1" dirty="0"/>
              <a:t> </a:t>
            </a:r>
            <a:r>
              <a:rPr lang="hu-HU" altLang="hu-HU" sz="2000" b="1" dirty="0" smtClean="0"/>
              <a:t>Eltol(int </a:t>
            </a:r>
            <a:r>
              <a:rPr lang="hu-HU" altLang="hu-HU" sz="2000" b="1" dirty="0" err="1" smtClean="0"/>
              <a:t>dx</a:t>
            </a:r>
            <a:r>
              <a:rPr lang="hu-HU" altLang="hu-HU" sz="2000" b="1" dirty="0" smtClean="0"/>
              <a:t>, </a:t>
            </a:r>
            <a:r>
              <a:rPr lang="hu-HU" altLang="hu-HU" sz="2000" b="1" dirty="0" err="1"/>
              <a:t>int</a:t>
            </a:r>
            <a:r>
              <a:rPr lang="hu-HU" altLang="hu-HU" sz="2000" b="1" dirty="0"/>
              <a:t> </a:t>
            </a:r>
            <a:r>
              <a:rPr lang="hu-HU" altLang="hu-HU" sz="2000" b="1" dirty="0" err="1" smtClean="0"/>
              <a:t>dy</a:t>
            </a:r>
            <a:r>
              <a:rPr lang="hu-HU" altLang="hu-HU" sz="2000" b="1" dirty="0" smtClean="0"/>
              <a:t>) </a:t>
            </a:r>
            <a:r>
              <a:rPr lang="hu-HU" altLang="hu-HU" sz="2000" b="1" dirty="0"/>
              <a:t>{</a:t>
            </a:r>
          </a:p>
          <a:p>
            <a:r>
              <a:rPr lang="hu-HU" altLang="hu-HU" sz="2000" b="1" dirty="0"/>
              <a:t>    Letorol();</a:t>
            </a:r>
          </a:p>
          <a:p>
            <a:r>
              <a:rPr lang="hu-HU" altLang="hu-HU" sz="2000" b="1" dirty="0"/>
              <a:t>    </a:t>
            </a:r>
            <a:r>
              <a:rPr lang="hu-HU" altLang="hu-HU" sz="2000" b="1" dirty="0" smtClean="0"/>
              <a:t>x += </a:t>
            </a:r>
            <a:r>
              <a:rPr lang="hu-HU" altLang="hu-HU" sz="2000" b="1" dirty="0" err="1" smtClean="0"/>
              <a:t>dx</a:t>
            </a:r>
            <a:r>
              <a:rPr lang="hu-HU" altLang="hu-HU" sz="2000" b="1" dirty="0" smtClean="0"/>
              <a:t>;</a:t>
            </a:r>
            <a:endParaRPr lang="hu-HU" altLang="hu-HU" sz="2000" b="1" dirty="0"/>
          </a:p>
          <a:p>
            <a:r>
              <a:rPr lang="hu-HU" altLang="hu-HU" sz="2000" b="1" dirty="0"/>
              <a:t>    </a:t>
            </a:r>
            <a:r>
              <a:rPr lang="hu-HU" altLang="hu-HU" sz="2000" b="1" dirty="0" smtClean="0"/>
              <a:t>y += </a:t>
            </a:r>
            <a:r>
              <a:rPr lang="hu-HU" altLang="hu-HU" sz="2000" b="1" dirty="0" err="1" smtClean="0"/>
              <a:t>dy</a:t>
            </a:r>
            <a:r>
              <a:rPr lang="hu-HU" altLang="hu-HU" sz="2000" b="1" dirty="0" smtClean="0"/>
              <a:t>;</a:t>
            </a:r>
            <a:endParaRPr lang="hu-HU" altLang="hu-HU" sz="2000" b="1" dirty="0"/>
          </a:p>
          <a:p>
            <a:r>
              <a:rPr lang="hu-HU" altLang="hu-HU" sz="2000" b="1" dirty="0"/>
              <a:t>    Kirajzol();</a:t>
            </a:r>
          </a:p>
          <a:p>
            <a:r>
              <a:rPr lang="hu-HU" altLang="hu-HU" sz="2000" b="1" dirty="0" smtClean="0"/>
              <a:t>  }</a:t>
            </a:r>
          </a:p>
          <a:p>
            <a:r>
              <a:rPr lang="hu-HU" altLang="hu-HU" sz="2000" b="1" dirty="0"/>
              <a:t>}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788024" y="1698526"/>
            <a:ext cx="3816424" cy="44656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hu-HU" altLang="hu-HU" sz="2000" b="1" dirty="0" err="1" smtClean="0"/>
              <a:t>class</a:t>
            </a:r>
            <a:r>
              <a:rPr lang="hu-HU" altLang="hu-HU" sz="2000" b="1" dirty="0" smtClean="0"/>
              <a:t> Kor : </a:t>
            </a:r>
            <a:r>
              <a:rPr lang="hu-HU" altLang="hu-HU" sz="2000" b="1" dirty="0" err="1" smtClean="0"/>
              <a:t>AltalanosAlakzat</a:t>
            </a:r>
            <a:r>
              <a:rPr lang="hu-HU" altLang="hu-HU" sz="2000" b="1" dirty="0" smtClean="0"/>
              <a:t> {</a:t>
            </a:r>
            <a:endParaRPr lang="hu-HU" altLang="hu-HU" sz="2000" b="1" dirty="0"/>
          </a:p>
          <a:p>
            <a:r>
              <a:rPr lang="hu-HU" altLang="hu-HU" sz="2000" b="1" dirty="0"/>
              <a:t>  </a:t>
            </a:r>
            <a:r>
              <a:rPr lang="hu-HU" altLang="hu-HU" sz="2000" b="1" dirty="0" err="1" smtClean="0"/>
              <a:t>protected</a:t>
            </a:r>
            <a:r>
              <a:rPr lang="hu-HU" altLang="hu-HU" sz="2000" b="1" dirty="0" smtClean="0"/>
              <a:t> </a:t>
            </a:r>
            <a:r>
              <a:rPr lang="hu-HU" altLang="hu-HU" sz="2000" b="1" dirty="0"/>
              <a:t>int </a:t>
            </a:r>
            <a:r>
              <a:rPr lang="hu-HU" altLang="hu-HU" sz="2000" b="1" dirty="0" smtClean="0"/>
              <a:t>r;</a:t>
            </a:r>
            <a:endParaRPr lang="hu-HU" altLang="hu-HU" sz="2000" b="1" dirty="0"/>
          </a:p>
          <a:p>
            <a:endParaRPr lang="hu-HU" altLang="hu-HU" sz="2000" b="1" dirty="0"/>
          </a:p>
          <a:p>
            <a:r>
              <a:rPr lang="hu-HU" altLang="hu-HU" sz="2000" b="1" dirty="0"/>
              <a:t>  </a:t>
            </a:r>
            <a:r>
              <a:rPr lang="hu-HU" altLang="hu-HU" sz="2000" b="1" dirty="0" err="1" smtClean="0"/>
              <a:t>public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>
                <a:solidFill>
                  <a:srgbClr val="C00000"/>
                </a:solidFill>
              </a:rPr>
              <a:t>override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/>
              <a:t>void</a:t>
            </a:r>
            <a:r>
              <a:rPr lang="hu-HU" altLang="hu-HU" sz="2000" b="1" dirty="0"/>
              <a:t> </a:t>
            </a:r>
            <a:r>
              <a:rPr lang="hu-HU" altLang="hu-HU" sz="2000" b="1" dirty="0" smtClean="0"/>
              <a:t>Kirajzol()</a:t>
            </a:r>
            <a:r>
              <a:rPr lang="hu-HU" altLang="hu-HU" sz="2000" b="1" dirty="0"/>
              <a:t> </a:t>
            </a:r>
            <a:r>
              <a:rPr lang="hu-HU" altLang="hu-HU" sz="2000" b="1" dirty="0" smtClean="0"/>
              <a:t>{ 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   …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}</a:t>
            </a:r>
            <a:endParaRPr lang="hu-HU" altLang="hu-HU" sz="2000" b="1" dirty="0"/>
          </a:p>
          <a:p>
            <a:r>
              <a:rPr lang="hu-HU" altLang="hu-HU" sz="2000" b="1" dirty="0" smtClean="0"/>
              <a:t>  </a:t>
            </a:r>
            <a:r>
              <a:rPr lang="hu-HU" altLang="hu-HU" sz="2000" b="1" dirty="0" err="1" smtClean="0"/>
              <a:t>public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>
                <a:solidFill>
                  <a:srgbClr val="C00000"/>
                </a:solidFill>
              </a:rPr>
              <a:t>override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/>
              <a:t>void</a:t>
            </a:r>
            <a:r>
              <a:rPr lang="hu-HU" altLang="hu-HU" sz="2000" b="1" dirty="0" smtClean="0"/>
              <a:t> Letorol() {</a:t>
            </a:r>
          </a:p>
          <a:p>
            <a:r>
              <a:rPr lang="hu-HU" altLang="hu-HU" sz="2000" b="1" dirty="0" smtClean="0"/>
              <a:t>    …</a:t>
            </a:r>
          </a:p>
          <a:p>
            <a:r>
              <a:rPr lang="hu-HU" altLang="hu-HU" sz="2000" b="1" dirty="0" smtClean="0"/>
              <a:t>  }</a:t>
            </a:r>
          </a:p>
          <a:p>
            <a:r>
              <a:rPr lang="hu-HU" altLang="hu-HU" sz="2000" b="1" dirty="0" smtClean="0"/>
              <a:t>}</a:t>
            </a:r>
            <a:endParaRPr lang="hu-HU" alt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37613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abstract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Minden absztrakt metódus </a:t>
            </a:r>
            <a:r>
              <a:rPr lang="hu-HU" smtClean="0"/>
              <a:t>egyben virtuális </a:t>
            </a:r>
            <a:r>
              <a:rPr lang="hu-HU" dirty="0" smtClean="0"/>
              <a:t>is =&gt; nem kell kiírni a </a:t>
            </a:r>
            <a:r>
              <a:rPr lang="hu-HU" dirty="0" err="1" smtClean="0"/>
              <a:t>virtual</a:t>
            </a:r>
            <a:r>
              <a:rPr lang="hu-HU" dirty="0" smtClean="0"/>
              <a:t> kulcsszót</a:t>
            </a:r>
          </a:p>
          <a:p>
            <a:r>
              <a:rPr lang="hu-HU" dirty="0" smtClean="0"/>
              <a:t>Osztályszintű metódusok nem lehetnek absztraktak.</a:t>
            </a:r>
          </a:p>
          <a:p>
            <a:r>
              <a:rPr lang="hu-HU" dirty="0" err="1" smtClean="0"/>
              <a:t>Property</a:t>
            </a:r>
            <a:r>
              <a:rPr lang="hu-HU" dirty="0" smtClean="0"/>
              <a:t> is lehet absztrakt.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1560" y="4581128"/>
            <a:ext cx="3898776" cy="21602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hu-HU" altLang="hu-HU" sz="2000" b="1" dirty="0" err="1">
                <a:solidFill>
                  <a:srgbClr val="CC0000"/>
                </a:solidFill>
              </a:rPr>
              <a:t>abstract</a:t>
            </a:r>
            <a:r>
              <a:rPr lang="hu-HU" altLang="hu-HU" sz="2000" b="1" dirty="0"/>
              <a:t> </a:t>
            </a:r>
            <a:r>
              <a:rPr lang="hu-HU" altLang="hu-HU" sz="2000" b="1" dirty="0" err="1"/>
              <a:t>class</a:t>
            </a:r>
            <a:r>
              <a:rPr lang="hu-HU" altLang="hu-HU" sz="2000" b="1" dirty="0"/>
              <a:t> </a:t>
            </a:r>
            <a:r>
              <a:rPr lang="hu-HU" altLang="hu-HU" sz="2000" b="1" dirty="0" err="1" smtClean="0"/>
              <a:t>AltalanosAlakzat</a:t>
            </a:r>
            <a:r>
              <a:rPr lang="hu-HU" altLang="hu-HU" sz="2000" b="1" dirty="0" smtClean="0"/>
              <a:t> {</a:t>
            </a:r>
            <a:endParaRPr lang="hu-HU" altLang="hu-HU" sz="2000" b="1" dirty="0"/>
          </a:p>
          <a:p>
            <a:r>
              <a:rPr lang="hu-HU" altLang="hu-HU" sz="2000" b="1" dirty="0"/>
              <a:t>  </a:t>
            </a:r>
            <a:r>
              <a:rPr lang="hu-HU" altLang="hu-HU" sz="2000" b="1" dirty="0" err="1" smtClean="0"/>
              <a:t>public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/>
              <a:t>abstract</a:t>
            </a:r>
            <a:r>
              <a:rPr lang="hu-HU" altLang="hu-HU" sz="2000" b="1" dirty="0" smtClean="0"/>
              <a:t> int </a:t>
            </a:r>
            <a:r>
              <a:rPr lang="hu-HU" altLang="hu-HU" sz="2000" b="1" dirty="0" err="1" smtClean="0"/>
              <a:t>Kerulet</a:t>
            </a:r>
            <a:r>
              <a:rPr lang="hu-HU" altLang="hu-HU" sz="2000" b="1" dirty="0"/>
              <a:t> </a:t>
            </a:r>
            <a:r>
              <a:rPr lang="hu-HU" altLang="hu-HU" sz="2000" b="1" dirty="0" smtClean="0"/>
              <a:t>{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  </a:t>
            </a:r>
            <a:r>
              <a:rPr lang="hu-HU" altLang="hu-HU" sz="2000" b="1" dirty="0" err="1" smtClean="0"/>
              <a:t>get</a:t>
            </a:r>
            <a:r>
              <a:rPr lang="hu-HU" altLang="hu-HU" sz="2000" b="1" dirty="0" smtClean="0"/>
              <a:t>;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}</a:t>
            </a:r>
          </a:p>
          <a:p>
            <a:r>
              <a:rPr lang="hu-HU" altLang="hu-HU" sz="2000" b="1" dirty="0"/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777680" y="4581128"/>
            <a:ext cx="3898776" cy="21602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hu-HU" altLang="hu-HU" sz="2000" b="1" dirty="0" err="1" smtClean="0"/>
              <a:t>class</a:t>
            </a:r>
            <a:r>
              <a:rPr lang="hu-HU" altLang="hu-HU" sz="2000" b="1" dirty="0" smtClean="0"/>
              <a:t> Kor : </a:t>
            </a:r>
            <a:r>
              <a:rPr lang="hu-HU" altLang="hu-HU" sz="2000" b="1" dirty="0" err="1" smtClean="0"/>
              <a:t>AltalanosAlakzat</a:t>
            </a:r>
            <a:r>
              <a:rPr lang="hu-HU" altLang="hu-HU" sz="2000" b="1" dirty="0" smtClean="0"/>
              <a:t> {</a:t>
            </a:r>
            <a:endParaRPr lang="hu-HU" altLang="hu-HU" sz="2000" b="1" dirty="0"/>
          </a:p>
          <a:p>
            <a:r>
              <a:rPr lang="hu-HU" altLang="hu-HU" sz="2000" b="1" dirty="0"/>
              <a:t>  </a:t>
            </a:r>
            <a:r>
              <a:rPr lang="hu-HU" altLang="hu-HU" sz="2000" b="1" dirty="0" err="1" smtClean="0"/>
              <a:t>public</a:t>
            </a:r>
            <a:r>
              <a:rPr lang="hu-HU" altLang="hu-HU" sz="2000" b="1" dirty="0" smtClean="0"/>
              <a:t> </a:t>
            </a:r>
            <a:r>
              <a:rPr lang="hu-HU" altLang="hu-HU" sz="2000" b="1" dirty="0" err="1" smtClean="0">
                <a:solidFill>
                  <a:srgbClr val="C00000"/>
                </a:solidFill>
              </a:rPr>
              <a:t>override</a:t>
            </a:r>
            <a:r>
              <a:rPr lang="hu-HU" altLang="hu-HU" sz="2000" b="1" dirty="0" smtClean="0"/>
              <a:t> int </a:t>
            </a:r>
            <a:r>
              <a:rPr lang="hu-HU" altLang="hu-HU" sz="2000" b="1" dirty="0" err="1" smtClean="0"/>
              <a:t>Kerulet</a:t>
            </a:r>
            <a:r>
              <a:rPr lang="hu-HU" altLang="hu-HU" sz="2000" b="1" dirty="0"/>
              <a:t> </a:t>
            </a:r>
            <a:r>
              <a:rPr lang="hu-HU" altLang="hu-HU" sz="2000" b="1" dirty="0" smtClean="0"/>
              <a:t>{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  </a:t>
            </a:r>
            <a:r>
              <a:rPr lang="hu-HU" altLang="hu-HU" sz="2000" b="1" dirty="0" err="1" smtClean="0"/>
              <a:t>get</a:t>
            </a:r>
            <a:r>
              <a:rPr lang="hu-HU" altLang="hu-HU" sz="2000" b="1" dirty="0"/>
              <a:t> </a:t>
            </a:r>
            <a:r>
              <a:rPr lang="hu-HU" altLang="hu-HU" sz="2000" b="1" dirty="0" smtClean="0"/>
              <a:t>{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    </a:t>
            </a:r>
            <a:r>
              <a:rPr lang="hu-HU" altLang="hu-HU" sz="2000" b="1" dirty="0" err="1" smtClean="0"/>
              <a:t>return</a:t>
            </a:r>
            <a:r>
              <a:rPr lang="hu-HU" altLang="hu-HU" sz="2000" b="1" dirty="0" smtClean="0"/>
              <a:t> 2 * r * </a:t>
            </a:r>
            <a:r>
              <a:rPr lang="hu-HU" altLang="hu-HU" sz="2000" b="1" dirty="0" err="1" smtClean="0"/>
              <a:t>Math.PI</a:t>
            </a:r>
            <a:r>
              <a:rPr lang="hu-HU" altLang="hu-HU" sz="2000" b="1" dirty="0" smtClean="0"/>
              <a:t>;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  }</a:t>
            </a:r>
          </a:p>
          <a:p>
            <a:r>
              <a:rPr lang="hu-HU" altLang="hu-HU" sz="2000" b="1" dirty="0"/>
              <a:t> </a:t>
            </a:r>
            <a:r>
              <a:rPr lang="hu-HU" altLang="hu-HU" sz="2000" b="1" dirty="0" smtClean="0"/>
              <a:t> }</a:t>
            </a:r>
          </a:p>
          <a:p>
            <a:r>
              <a:rPr lang="hu-HU" altLang="hu-HU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97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Öröklés „letiltása”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Hogyan érjük el, hogy egy osztálynak ne lehessenek </a:t>
            </a:r>
            <a:r>
              <a:rPr lang="hu-HU" dirty="0" err="1" smtClean="0"/>
              <a:t>gyerekosztályaI</a:t>
            </a:r>
            <a:r>
              <a:rPr lang="hu-HU" dirty="0" smtClean="0"/>
              <a:t>?</a:t>
            </a:r>
          </a:p>
          <a:p>
            <a:r>
              <a:rPr lang="hu-HU" dirty="0" smtClean="0"/>
              <a:t>„</a:t>
            </a:r>
            <a:r>
              <a:rPr lang="hu-HU" dirty="0" err="1" smtClean="0"/>
              <a:t>hackeléssel</a:t>
            </a:r>
            <a:r>
              <a:rPr lang="hu-HU" dirty="0" smtClean="0"/>
              <a:t>”: Ha az osztálynak csak </a:t>
            </a:r>
            <a:r>
              <a:rPr lang="hu-HU" dirty="0" err="1" smtClean="0"/>
              <a:t>private</a:t>
            </a:r>
            <a:r>
              <a:rPr lang="hu-HU" dirty="0" smtClean="0"/>
              <a:t> konstruktora van, akkor gyerekosztályaiból nem készíthető  példány</a:t>
            </a:r>
          </a:p>
          <a:p>
            <a:pPr lvl="1"/>
            <a:r>
              <a:rPr lang="hu-HU" dirty="0" smtClean="0"/>
              <a:t>a konstruktorhívási lánc miatt</a:t>
            </a:r>
          </a:p>
          <a:p>
            <a:r>
              <a:rPr lang="hu-HU" b="1" dirty="0" err="1" smtClean="0"/>
              <a:t>sealed</a:t>
            </a:r>
            <a:r>
              <a:rPr lang="hu-HU" dirty="0" smtClean="0"/>
              <a:t> kulcsszóval: nem lehet az osztályból örököltetni</a:t>
            </a:r>
          </a:p>
          <a:p>
            <a:pPr lvl="1"/>
            <a:r>
              <a:rPr lang="hu-HU" dirty="0" err="1" smtClean="0"/>
              <a:t>sealed</a:t>
            </a:r>
            <a:r>
              <a:rPr lang="hu-HU" dirty="0" smtClean="0"/>
              <a:t> = lepecsételt</a:t>
            </a:r>
          </a:p>
        </p:txBody>
      </p:sp>
    </p:spTree>
    <p:extLst>
      <p:ext uri="{BB962C8B-B14F-4D97-AF65-F5344CB8AC3E}">
        <p14:creationId xmlns:p14="http://schemas.microsoft.com/office/powerpoint/2010/main" val="1682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Sealed</a:t>
            </a:r>
            <a:r>
              <a:rPr lang="hu-HU" dirty="0" smtClean="0"/>
              <a:t> osztály értelme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osztályt „véglegesnek” tekintjük, </a:t>
            </a:r>
            <a:r>
              <a:rPr lang="hu-HU" b="1" dirty="0" smtClean="0"/>
              <a:t>zároljuk</a:t>
            </a:r>
            <a:r>
              <a:rPr lang="hu-HU" dirty="0" smtClean="0"/>
              <a:t>.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A fordító bizonyos optimalizálásokat végezhet el, pl. virtuális metódushívásokat feloldhat korai kötéssel.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19894" y="2636912"/>
            <a:ext cx="5760418" cy="14401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sealed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Console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Sealed</a:t>
            </a:r>
            <a:r>
              <a:rPr lang="hu-HU" dirty="0" smtClean="0"/>
              <a:t> metódus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Nem csak osztályok, hanem metódusok is lehetnek </a:t>
            </a:r>
            <a:r>
              <a:rPr lang="hu-HU" dirty="0" err="1" smtClean="0"/>
              <a:t>sealed-ek</a:t>
            </a:r>
            <a:r>
              <a:rPr lang="hu-HU" dirty="0" smtClean="0"/>
              <a:t>.</a:t>
            </a:r>
          </a:p>
          <a:p>
            <a:r>
              <a:rPr lang="hu-HU" dirty="0" smtClean="0"/>
              <a:t>Csak virtuális metódusokra alkalmazható.</a:t>
            </a:r>
          </a:p>
          <a:p>
            <a:r>
              <a:rPr lang="hu-HU" b="1" dirty="0" err="1" smtClean="0"/>
              <a:t>sealed</a:t>
            </a:r>
            <a:r>
              <a:rPr lang="hu-HU" dirty="0" smtClean="0"/>
              <a:t> csak </a:t>
            </a:r>
            <a:r>
              <a:rPr lang="hu-HU" b="1" dirty="0" err="1" smtClean="0"/>
              <a:t>override</a:t>
            </a:r>
            <a:r>
              <a:rPr lang="hu-HU" dirty="0" err="1" smtClean="0"/>
              <a:t>-dal</a:t>
            </a:r>
            <a:r>
              <a:rPr lang="hu-HU" dirty="0" smtClean="0"/>
              <a:t> együtt szerepelhet.</a:t>
            </a:r>
          </a:p>
          <a:p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03648" y="3861048"/>
            <a:ext cx="6264696" cy="28803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US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RoundShape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hu-HU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virtual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double </a:t>
            </a:r>
            <a:r>
              <a:rPr lang="en-US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Area</a:t>
            </a:r>
            <a:r>
              <a:rPr lang="en-US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{ … }</a:t>
            </a:r>
            <a:endParaRPr lang="en-US" altLang="hu-HU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sz="16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0" lang="hu-HU" altLang="hu-HU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Circle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RoundShape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C00000"/>
                </a:solidFill>
                <a:latin typeface="Courier New" pitchFamily="49" charset="0"/>
              </a:rPr>
              <a:t>override</a:t>
            </a:r>
            <a:r>
              <a:rPr lang="hu-HU" altLang="hu-HU" sz="1600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C00000"/>
                </a:solidFill>
                <a:latin typeface="Courier New" pitchFamily="49" charset="0"/>
              </a:rPr>
              <a:t>sealed</a:t>
            </a:r>
            <a:r>
              <a:rPr lang="hu-HU" altLang="hu-HU" sz="1600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Area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return 4 *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radius</a:t>
            </a:r>
            <a:r>
              <a:rPr lang="en-US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adius</a:t>
            </a:r>
            <a:r>
              <a:rPr lang="en-US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Math.PI</a:t>
            </a:r>
            <a:r>
              <a:rPr lang="en-US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hu-HU" altLang="hu-HU" sz="16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  <a:endParaRPr kumimoji="0" lang="hu-HU" altLang="hu-HU" sz="16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Sealed</a:t>
            </a:r>
            <a:r>
              <a:rPr lang="hu-HU" dirty="0" smtClean="0"/>
              <a:t> </a:t>
            </a:r>
            <a:r>
              <a:rPr lang="hu-HU" dirty="0" err="1" smtClean="0"/>
              <a:t>property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71600" y="1628800"/>
            <a:ext cx="7200800" cy="475252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US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RoundShape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  <a:endParaRPr lang="en-US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public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virtual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double Area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 …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  <a:endParaRPr lang="en-US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0" lang="hu-HU" altLang="hu-HU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Circle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: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RoundShape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override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sealed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Area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return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radius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r</a:t>
            </a:r>
            <a:r>
              <a:rPr lang="en-US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adius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Math.PI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Példányosítás „letiltása”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static</a:t>
            </a:r>
            <a:r>
              <a:rPr lang="hu-HU" dirty="0" smtClean="0"/>
              <a:t> kulcsszóval: csak osztályszintű</a:t>
            </a:r>
          </a:p>
          <a:p>
            <a:endParaRPr lang="hu-HU" b="1" dirty="0" smtClean="0"/>
          </a:p>
          <a:p>
            <a:endParaRPr lang="hu-HU" b="1" dirty="0"/>
          </a:p>
          <a:p>
            <a:r>
              <a:rPr lang="hu-HU" b="1" dirty="0" err="1" smtClean="0"/>
              <a:t>abstract</a:t>
            </a:r>
            <a:r>
              <a:rPr lang="hu-HU" dirty="0" smtClean="0"/>
              <a:t> kulcsszóval: az absztrakt osztály még nincs „kész”, ezért nem lehet példányosítani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4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static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Csak </a:t>
            </a:r>
            <a:r>
              <a:rPr lang="hu-HU" b="1" dirty="0" smtClean="0"/>
              <a:t>osztályszintű</a:t>
            </a:r>
            <a:r>
              <a:rPr lang="hu-HU" dirty="0" smtClean="0"/>
              <a:t> (</a:t>
            </a:r>
            <a:r>
              <a:rPr lang="hu-HU" dirty="0" err="1" smtClean="0"/>
              <a:t>static</a:t>
            </a:r>
            <a:r>
              <a:rPr lang="hu-HU" dirty="0" smtClean="0"/>
              <a:t>) mezőket, </a:t>
            </a:r>
            <a:r>
              <a:rPr lang="hu-HU" dirty="0" err="1" smtClean="0"/>
              <a:t>property-ket</a:t>
            </a:r>
            <a:r>
              <a:rPr lang="hu-HU" dirty="0" smtClean="0"/>
              <a:t>, metódusokat tartalmazhat.</a:t>
            </a:r>
          </a:p>
          <a:p>
            <a:r>
              <a:rPr lang="hu-HU" dirty="0" smtClean="0"/>
              <a:t>Nem lehet benne példányszintű elem, így konstruktor sem.</a:t>
            </a:r>
          </a:p>
          <a:p>
            <a:pPr lvl="1"/>
            <a:r>
              <a:rPr lang="hu-HU" dirty="0" smtClean="0"/>
              <a:t>Úgynevezett </a:t>
            </a:r>
            <a:r>
              <a:rPr lang="hu-HU" b="1" dirty="0" err="1"/>
              <a:t>s</a:t>
            </a:r>
            <a:r>
              <a:rPr lang="hu-HU" b="1" dirty="0" err="1" smtClean="0"/>
              <a:t>ingleton</a:t>
            </a:r>
            <a:r>
              <a:rPr lang="hu-HU" dirty="0" smtClean="0"/>
              <a:t> osztály = csak 1 db. létezik a memóriában.</a:t>
            </a:r>
          </a:p>
          <a:p>
            <a:pPr lvl="1"/>
            <a:r>
              <a:rPr lang="hu-HU" dirty="0" smtClean="0"/>
              <a:t>A fordító sem generál alapértelmezett konstruktort.</a:t>
            </a:r>
          </a:p>
          <a:p>
            <a:pPr lvl="1"/>
            <a:r>
              <a:rPr lang="hu-HU" dirty="0" smtClean="0"/>
              <a:t>Ezzel a belőle öröklést is letiltjuk, a konstruktorhívási lánc miatt.</a:t>
            </a:r>
          </a:p>
          <a:p>
            <a:r>
              <a:rPr lang="hu-HU" dirty="0" smtClean="0"/>
              <a:t>Erősebb, mint a </a:t>
            </a:r>
            <a:r>
              <a:rPr lang="hu-HU" dirty="0" err="1" smtClean="0"/>
              <a:t>sealed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38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abstract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Olyan esetben, mikor az osztályban egy metódust még nem tudunk megírni, mert a metódus implementációja csak a gyerekosztályokban nyert értelmet.</a:t>
            </a:r>
          </a:p>
          <a:p>
            <a:r>
              <a:rPr lang="hu-HU" dirty="0" smtClean="0"/>
              <a:t>Meg lehetne oldani virtuális metódussal:</a:t>
            </a:r>
          </a:p>
          <a:p>
            <a:pPr lvl="1"/>
            <a:r>
              <a:rPr lang="hu-HU" dirty="0"/>
              <a:t>Ü</a:t>
            </a:r>
            <a:r>
              <a:rPr lang="hu-HU" dirty="0" smtClean="0"/>
              <a:t>res/fiktív törzzsel: Nem jó, mert a programozó elfelejtheti </a:t>
            </a:r>
            <a:r>
              <a:rPr lang="hu-HU" dirty="0" err="1" smtClean="0"/>
              <a:t>override-olni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 törzsben kivétel dobásával: Csak futási időben figyelmeztet.</a:t>
            </a:r>
          </a:p>
          <a:p>
            <a:pPr lvl="1"/>
            <a:endParaRPr lang="hu-HU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9208" y="6100564"/>
            <a:ext cx="8075240" cy="6408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protected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virtual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 smtClean="0">
                <a:solidFill>
                  <a:srgbClr val="000000"/>
                </a:solidFill>
                <a:latin typeface="Courier New" pitchFamily="49" charset="0"/>
              </a:rPr>
              <a:t>isAdult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() {</a:t>
            </a:r>
            <a:endParaRPr lang="hu-HU" altLang="hu-HU" sz="16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throw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NotImplementedException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hu-HU" altLang="hu-HU" sz="16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600" b="1" kern="0" dirty="0" err="1">
                <a:solidFill>
                  <a:srgbClr val="000000"/>
                </a:solidFill>
                <a:latin typeface="Courier New" pitchFamily="49" charset="0"/>
              </a:rPr>
              <a:t>isAdult</a:t>
            </a:r>
            <a:r>
              <a:rPr lang="hu-HU" altLang="hu-HU" sz="1600" b="1" kern="0" dirty="0" smtClean="0">
                <a:solidFill>
                  <a:srgbClr val="000000"/>
                </a:solidFill>
                <a:latin typeface="Courier New" pitchFamily="49" charset="0"/>
              </a:rPr>
              <a:t>()"); </a:t>
            </a:r>
            <a:endParaRPr lang="hu-HU" altLang="hu-HU" sz="16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7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abstract</a:t>
            </a:r>
            <a:r>
              <a:rPr lang="hu-HU" dirty="0" smtClean="0"/>
              <a:t> osztály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abstract</a:t>
            </a:r>
            <a:r>
              <a:rPr lang="hu-HU" dirty="0" smtClean="0"/>
              <a:t> kulcsszóval kell megjelölni a nem kidolgozott metódusokat.</a:t>
            </a:r>
          </a:p>
          <a:p>
            <a:pPr lvl="1"/>
            <a:r>
              <a:rPr lang="hu-HU" dirty="0" smtClean="0"/>
              <a:t>Ne adj törzset nekik!</a:t>
            </a:r>
          </a:p>
          <a:p>
            <a:r>
              <a:rPr lang="hu-HU" dirty="0" smtClean="0"/>
              <a:t>Az absztrakt metódusokat tartalmazó osztály elé is </a:t>
            </a:r>
            <a:r>
              <a:rPr lang="hu-HU" b="1" dirty="0" err="1" smtClean="0"/>
              <a:t>abstract</a:t>
            </a:r>
            <a:r>
              <a:rPr lang="hu-HU" dirty="0" smtClean="0"/>
              <a:t> kulcsszót kell írni.</a:t>
            </a:r>
          </a:p>
          <a:p>
            <a:r>
              <a:rPr lang="hu-HU" dirty="0" smtClean="0"/>
              <a:t>A gyerekosztályokban kötelező </a:t>
            </a:r>
            <a:r>
              <a:rPr lang="hu-HU" dirty="0" err="1" smtClean="0"/>
              <a:t>override-olni</a:t>
            </a:r>
            <a:r>
              <a:rPr lang="hu-HU" dirty="0" smtClean="0"/>
              <a:t> az </a:t>
            </a:r>
            <a:r>
              <a:rPr lang="hu-HU" dirty="0" err="1" smtClean="0"/>
              <a:t>abstract</a:t>
            </a:r>
            <a:r>
              <a:rPr lang="hu-HU" dirty="0" smtClean="0"/>
              <a:t> metódusokat!</a:t>
            </a:r>
          </a:p>
          <a:p>
            <a:pPr lvl="1"/>
            <a:r>
              <a:rPr lang="hu-HU" dirty="0" smtClean="0"/>
              <a:t>kivéve, ha a gyerekosztály is absztrakt</a:t>
            </a:r>
          </a:p>
        </p:txBody>
      </p:sp>
    </p:spTree>
    <p:extLst>
      <p:ext uri="{BB962C8B-B14F-4D97-AF65-F5344CB8AC3E}">
        <p14:creationId xmlns:p14="http://schemas.microsoft.com/office/powerpoint/2010/main" val="188996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2120</TotalTime>
  <Words>562</Words>
  <Application>Microsoft Office PowerPoint</Application>
  <PresentationFormat>Diavetítés a képernyőre (4:3 oldalarány)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2" baseType="lpstr">
      <vt:lpstr>Office-téma</vt:lpstr>
      <vt:lpstr>Magasszintű programozási nyelvek II.</vt:lpstr>
      <vt:lpstr>Öröklés „letiltása”</vt:lpstr>
      <vt:lpstr>Sealed osztály értelme</vt:lpstr>
      <vt:lpstr>Sealed metódus</vt:lpstr>
      <vt:lpstr>Sealed property</vt:lpstr>
      <vt:lpstr>Példányosítás „letiltása”</vt:lpstr>
      <vt:lpstr>static osztály</vt:lpstr>
      <vt:lpstr>abstract osztály</vt:lpstr>
      <vt:lpstr>abstract osztály</vt:lpstr>
      <vt:lpstr>abstract osztály</vt:lpstr>
      <vt:lpstr>abstract osztály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421</cp:revision>
  <dcterms:created xsi:type="dcterms:W3CDTF">2014-03-03T11:13:53Z</dcterms:created>
  <dcterms:modified xsi:type="dcterms:W3CDTF">2016-03-24T15:35:01Z</dcterms:modified>
</cp:coreProperties>
</file>