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43"/>
    <a:srgbClr val="66FF66"/>
    <a:srgbClr val="00FF00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 snapToObjects="1">
      <p:cViewPr>
        <p:scale>
          <a:sx n="75" d="100"/>
          <a:sy n="75" d="100"/>
        </p:scale>
        <p:origin x="-2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2015.03.21.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Interfészek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Öröklés interfészből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hu-HU" dirty="0" smtClean="0"/>
              <a:t>Absztrakt osztályt is lehet leszármaztatni: az interfésztől örökölt metódus lehet </a:t>
            </a:r>
            <a:r>
              <a:rPr lang="hu-HU" b="1" dirty="0" err="1" smtClean="0"/>
              <a:t>abstract</a:t>
            </a:r>
            <a:endParaRPr lang="hu-HU" b="1" dirty="0" smtClean="0"/>
          </a:p>
          <a:p>
            <a:r>
              <a:rPr lang="hu-HU" dirty="0" smtClean="0"/>
              <a:t>Interfész is származhat interfésztől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104" y="3429000"/>
            <a:ext cx="7848872" cy="32403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sz="2000" b="1" dirty="0" err="1"/>
              <a:t>interface</a:t>
            </a:r>
            <a:r>
              <a:rPr lang="hu-HU" sz="2000" b="1" dirty="0"/>
              <a:t> </a:t>
            </a:r>
            <a:r>
              <a:rPr lang="hu-HU" sz="2000" b="1" dirty="0" err="1" smtClean="0"/>
              <a:t>IRajzolhato</a:t>
            </a:r>
            <a:r>
              <a:rPr lang="hu-HU" sz="2000" b="1" dirty="0" smtClean="0"/>
              <a:t> {</a:t>
            </a:r>
            <a:r>
              <a:rPr lang="hu-HU" sz="2000" b="1" dirty="0"/>
              <a:t/>
            </a:r>
            <a:br>
              <a:rPr lang="hu-HU" sz="2000" b="1" dirty="0"/>
            </a:br>
            <a:r>
              <a:rPr lang="hu-HU" sz="2000" b="1" dirty="0"/>
              <a:t>  </a:t>
            </a:r>
            <a:r>
              <a:rPr lang="hu-HU" sz="2000" b="1" dirty="0" err="1"/>
              <a:t>void</a:t>
            </a:r>
            <a:r>
              <a:rPr lang="hu-HU" sz="2000" b="1" dirty="0"/>
              <a:t> Kirajzol();</a:t>
            </a:r>
            <a:br>
              <a:rPr lang="hu-HU" sz="2000" b="1" dirty="0"/>
            </a:br>
            <a:r>
              <a:rPr lang="hu-HU" sz="2000" b="1" dirty="0"/>
              <a:t>  </a:t>
            </a:r>
            <a:r>
              <a:rPr lang="hu-HU" sz="2000" b="1" dirty="0" err="1"/>
              <a:t>void</a:t>
            </a:r>
            <a:r>
              <a:rPr lang="hu-HU" sz="2000" b="1" dirty="0"/>
              <a:t> Letorol();</a:t>
            </a:r>
            <a:br>
              <a:rPr lang="hu-HU" sz="2000" b="1" dirty="0"/>
            </a:br>
            <a:r>
              <a:rPr lang="hu-HU" sz="2000" b="1" dirty="0"/>
              <a:t>  int </a:t>
            </a:r>
            <a:r>
              <a:rPr lang="hu-HU" sz="2000" b="1" dirty="0" err="1" smtClean="0"/>
              <a:t>xKoord</a:t>
            </a:r>
            <a:r>
              <a:rPr lang="hu-HU" sz="2000" b="1" dirty="0" smtClean="0"/>
              <a:t> { </a:t>
            </a:r>
            <a:r>
              <a:rPr lang="hu-HU" sz="2000" b="1" dirty="0" err="1" smtClean="0"/>
              <a:t>get</a:t>
            </a:r>
            <a:r>
              <a:rPr lang="hu-HU" sz="2000" b="1" dirty="0" smtClean="0"/>
              <a:t>; </a:t>
            </a:r>
            <a:r>
              <a:rPr lang="hu-HU" sz="2000" b="1" dirty="0" err="1"/>
              <a:t>set</a:t>
            </a:r>
            <a:r>
              <a:rPr lang="hu-HU" sz="2000" b="1" dirty="0" smtClean="0"/>
              <a:t>; }</a:t>
            </a:r>
            <a:r>
              <a:rPr lang="hu-HU" sz="2000" b="1" dirty="0"/>
              <a:t/>
            </a:r>
            <a:br>
              <a:rPr lang="hu-HU" sz="2000" b="1" dirty="0"/>
            </a:br>
            <a:r>
              <a:rPr lang="hu-HU" sz="2000" b="1" dirty="0" smtClean="0"/>
              <a:t>}</a:t>
            </a:r>
          </a:p>
          <a:p>
            <a:endParaRPr lang="hu-HU" altLang="hu-HU" sz="2000" b="1" dirty="0"/>
          </a:p>
          <a:p>
            <a:r>
              <a:rPr lang="hu-HU" sz="2000" b="1" dirty="0" err="1"/>
              <a:t>interface</a:t>
            </a:r>
            <a:r>
              <a:rPr lang="hu-HU" sz="2000" b="1" dirty="0"/>
              <a:t> </a:t>
            </a:r>
            <a:r>
              <a:rPr lang="hu-HU" sz="2000" b="1" dirty="0" err="1" smtClean="0"/>
              <a:t>IFestheto</a:t>
            </a:r>
            <a:r>
              <a:rPr lang="hu-HU" sz="2000" b="1" dirty="0" smtClean="0"/>
              <a:t>:</a:t>
            </a:r>
            <a:r>
              <a:rPr lang="hu-HU" sz="2000" b="1" dirty="0" err="1" smtClean="0"/>
              <a:t>Irajzolhato</a:t>
            </a:r>
            <a:r>
              <a:rPr lang="hu-HU" sz="2000" b="1" dirty="0" smtClean="0"/>
              <a:t> {</a:t>
            </a:r>
            <a:r>
              <a:rPr lang="hu-HU" sz="2000" b="1" dirty="0"/>
              <a:t/>
            </a:r>
            <a:br>
              <a:rPr lang="hu-HU" sz="2000" b="1" dirty="0"/>
            </a:br>
            <a:r>
              <a:rPr lang="hu-HU" sz="2000" b="1" dirty="0"/>
              <a:t>  </a:t>
            </a:r>
            <a:r>
              <a:rPr lang="hu-HU" sz="2000" b="1" dirty="0" err="1"/>
              <a:t>Color</a:t>
            </a:r>
            <a:r>
              <a:rPr lang="hu-HU" sz="2000" b="1" dirty="0"/>
              <a:t> </a:t>
            </a:r>
            <a:r>
              <a:rPr lang="hu-HU" sz="2000" b="1" dirty="0" err="1" smtClean="0"/>
              <a:t>kifestoSzin</a:t>
            </a:r>
            <a:r>
              <a:rPr lang="hu-HU" sz="2000" b="1" dirty="0"/>
              <a:t> </a:t>
            </a:r>
            <a:r>
              <a:rPr lang="hu-HU" sz="2000" b="1" dirty="0" smtClean="0"/>
              <a:t>{ </a:t>
            </a:r>
            <a:r>
              <a:rPr lang="hu-HU" sz="2000" b="1" dirty="0" err="1"/>
              <a:t>get</a:t>
            </a:r>
            <a:r>
              <a:rPr lang="hu-HU" sz="2000" b="1" dirty="0" smtClean="0"/>
              <a:t>; </a:t>
            </a:r>
            <a:r>
              <a:rPr lang="hu-HU" sz="2000" b="1" dirty="0" err="1"/>
              <a:t>set</a:t>
            </a:r>
            <a:r>
              <a:rPr lang="hu-HU" sz="2000" b="1" dirty="0" smtClean="0"/>
              <a:t>; </a:t>
            </a:r>
            <a:r>
              <a:rPr lang="hu-HU" sz="2000" b="1" dirty="0"/>
              <a:t>}</a:t>
            </a:r>
            <a:br>
              <a:rPr lang="hu-HU" sz="2000" b="1" dirty="0"/>
            </a:br>
            <a:r>
              <a:rPr lang="hu-HU" sz="2000" b="1" dirty="0"/>
              <a:t>}</a:t>
            </a:r>
            <a:endParaRPr lang="hu-HU" alt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31151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 interfészek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IComparable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  <a:r>
              <a:rPr lang="hu-HU" dirty="0" smtClean="0"/>
              <a:t> metódus</a:t>
            </a:r>
          </a:p>
          <a:p>
            <a:pPr lvl="1"/>
            <a:r>
              <a:rPr lang="hu-HU" dirty="0">
                <a:solidFill>
                  <a:prstClr val="white"/>
                </a:solidFill>
              </a:rPr>
              <a:t>példa felhasználás: </a:t>
            </a:r>
            <a:r>
              <a:rPr lang="hu-HU" sz="24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dirty="0" smtClean="0"/>
          </a:p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IComparer</a:t>
            </a:r>
            <a:endParaRPr lang="hu-H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r>
              <a:rPr lang="hu-HU" dirty="0" smtClean="0"/>
              <a:t> metódus</a:t>
            </a:r>
          </a:p>
          <a:p>
            <a:pPr lvl="1"/>
            <a:r>
              <a:rPr lang="hu-HU" dirty="0" smtClean="0"/>
              <a:t>példa felhasználás: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IComparer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16662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 interfészek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endParaRPr lang="hu-HU" dirty="0" smtClean="0"/>
          </a:p>
          <a:p>
            <a:pPr lvl="1"/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MoveNext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dirty="0" smtClean="0"/>
              <a:t> metódus</a:t>
            </a:r>
          </a:p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GetEnumerator</a:t>
            </a:r>
            <a:r>
              <a:rPr lang="hu-HU" dirty="0" smtClean="0"/>
              <a:t> metódus</a:t>
            </a:r>
          </a:p>
          <a:p>
            <a:pPr lvl="1"/>
            <a:r>
              <a:rPr lang="hu-HU" dirty="0"/>
              <a:t>példa felhasználás</a:t>
            </a:r>
            <a:r>
              <a:rPr lang="hu-HU" dirty="0" smtClean="0"/>
              <a:t>: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 interfészek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104" y="1340768"/>
            <a:ext cx="3927872" cy="53285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 smtClean="0"/>
              <a:t>class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PeopleEnum</a:t>
            </a:r>
            <a:r>
              <a:rPr lang="hu-HU" altLang="hu-HU" sz="2000" b="1" dirty="0">
                <a:solidFill>
                  <a:srgbClr val="C00000"/>
                </a:solidFill>
              </a:rPr>
              <a:t> :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IEnumerator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Person</a:t>
            </a:r>
            <a:r>
              <a:rPr lang="hu-HU" altLang="hu-HU" sz="2000" b="1" dirty="0"/>
              <a:t>[] _</a:t>
            </a:r>
            <a:r>
              <a:rPr lang="hu-HU" altLang="hu-HU" sz="2000" b="1" dirty="0" err="1"/>
              <a:t>people</a:t>
            </a:r>
            <a:r>
              <a:rPr lang="hu-HU" altLang="hu-HU" sz="2000" b="1" dirty="0"/>
              <a:t>;</a:t>
            </a:r>
          </a:p>
          <a:p>
            <a:r>
              <a:rPr lang="hu-HU" altLang="hu-HU" sz="2000" b="1" dirty="0" smtClean="0"/>
              <a:t>  int </a:t>
            </a:r>
            <a:r>
              <a:rPr lang="hu-HU" altLang="hu-HU" sz="2000" b="1" dirty="0" err="1"/>
              <a:t>position</a:t>
            </a:r>
            <a:r>
              <a:rPr lang="hu-HU" altLang="hu-HU" sz="2000" b="1" dirty="0"/>
              <a:t> = -1;</a:t>
            </a:r>
          </a:p>
          <a:p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bool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MoveNext</a:t>
            </a:r>
            <a:r>
              <a:rPr lang="hu-HU" altLang="hu-HU" sz="2000" b="1" dirty="0" smtClean="0"/>
              <a:t>() {</a:t>
            </a:r>
            <a:endParaRPr lang="hu-HU" altLang="hu-HU" sz="2000" b="1" dirty="0"/>
          </a:p>
          <a:p>
            <a:r>
              <a:rPr lang="hu-HU" altLang="hu-HU" sz="2000" b="1" dirty="0" smtClean="0"/>
              <a:t>    </a:t>
            </a:r>
            <a:r>
              <a:rPr lang="hu-HU" altLang="hu-HU" sz="2000" b="1" dirty="0" err="1" smtClean="0"/>
              <a:t>return</a:t>
            </a:r>
            <a:endParaRPr lang="hu-HU" altLang="hu-HU" sz="2000" b="1" dirty="0"/>
          </a:p>
          <a:p>
            <a:r>
              <a:rPr lang="hu-HU" altLang="hu-HU" sz="2000" b="1" dirty="0" smtClean="0"/>
              <a:t>      ++</a:t>
            </a:r>
            <a:r>
              <a:rPr lang="hu-HU" altLang="hu-HU" sz="2000" b="1" dirty="0" err="1" smtClean="0"/>
              <a:t>position</a:t>
            </a:r>
            <a:r>
              <a:rPr lang="hu-HU" altLang="hu-HU" sz="2000" b="1" dirty="0" smtClean="0"/>
              <a:t> </a:t>
            </a:r>
            <a:r>
              <a:rPr lang="hu-HU" altLang="hu-HU" sz="2000" b="1" dirty="0"/>
              <a:t>&lt; _</a:t>
            </a:r>
            <a:r>
              <a:rPr lang="hu-HU" altLang="hu-HU" sz="2000" b="1" dirty="0" err="1" smtClean="0"/>
              <a:t>people.Length</a:t>
            </a:r>
            <a:r>
              <a:rPr lang="hu-HU" altLang="hu-HU" sz="2000" b="1" dirty="0" smtClean="0"/>
              <a:t>;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smtClean="0"/>
              <a:t>}</a:t>
            </a:r>
            <a:endParaRPr lang="hu-HU" altLang="hu-HU" sz="2000" b="1" dirty="0"/>
          </a:p>
          <a:p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object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Current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/>
              <a:t>    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get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 smtClean="0"/>
              <a:t>        </a:t>
            </a:r>
            <a:r>
              <a:rPr lang="hu-HU" altLang="hu-HU" sz="2000" b="1" dirty="0" err="1" smtClean="0"/>
              <a:t>return</a:t>
            </a:r>
            <a:r>
              <a:rPr lang="hu-HU" altLang="hu-HU" sz="2000" b="1" dirty="0" smtClean="0"/>
              <a:t> </a:t>
            </a:r>
            <a:r>
              <a:rPr lang="hu-HU" altLang="hu-HU" sz="2000" b="1" dirty="0"/>
              <a:t>_</a:t>
            </a:r>
            <a:r>
              <a:rPr lang="hu-HU" altLang="hu-HU" sz="2000" b="1" dirty="0" err="1"/>
              <a:t>people</a:t>
            </a:r>
            <a:r>
              <a:rPr lang="hu-HU" altLang="hu-HU" sz="2000" b="1" dirty="0"/>
              <a:t>[</a:t>
            </a:r>
            <a:r>
              <a:rPr lang="hu-HU" altLang="hu-HU" sz="2000" b="1" dirty="0" err="1"/>
              <a:t>position</a:t>
            </a:r>
            <a:r>
              <a:rPr lang="hu-HU" altLang="hu-HU" sz="2000" b="1" dirty="0" smtClean="0"/>
              <a:t>];</a:t>
            </a:r>
          </a:p>
          <a:p>
            <a:r>
              <a:rPr lang="hu-HU" altLang="hu-HU" sz="2000" b="1" dirty="0" smtClean="0"/>
              <a:t>    }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}</a:t>
            </a:r>
            <a:endParaRPr lang="hu-HU" altLang="hu-HU" sz="2000" b="1" dirty="0"/>
          </a:p>
          <a:p>
            <a:r>
              <a:rPr lang="hu-HU" altLang="hu-HU" sz="2000" b="1" dirty="0" smtClean="0"/>
              <a:t>}</a:t>
            </a:r>
            <a:endParaRPr lang="hu-HU" altLang="hu-HU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9992" y="1340768"/>
            <a:ext cx="4431928" cy="26642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 smtClean="0"/>
              <a:t>class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People</a:t>
            </a:r>
            <a:r>
              <a:rPr lang="hu-HU" altLang="hu-HU" sz="2000" b="1" dirty="0">
                <a:solidFill>
                  <a:srgbClr val="C00000"/>
                </a:solidFill>
              </a:rPr>
              <a:t> : </a:t>
            </a:r>
            <a:r>
              <a:rPr lang="hu-HU" altLang="hu-HU" sz="2000" b="1" dirty="0" err="1">
                <a:solidFill>
                  <a:srgbClr val="C00000"/>
                </a:solidFill>
              </a:rPr>
              <a:t>IEnumerable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</a:t>
            </a:r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Person</a:t>
            </a:r>
            <a:r>
              <a:rPr lang="hu-HU" altLang="hu-HU" sz="2000" b="1" dirty="0"/>
              <a:t>[] _</a:t>
            </a:r>
            <a:r>
              <a:rPr lang="hu-HU" altLang="hu-HU" sz="2000" b="1" dirty="0" err="1"/>
              <a:t>people</a:t>
            </a:r>
            <a:r>
              <a:rPr lang="hu-HU" altLang="hu-HU" sz="2000" b="1" dirty="0" smtClean="0"/>
              <a:t>;</a:t>
            </a:r>
          </a:p>
          <a:p>
            <a:endParaRPr lang="hu-HU" altLang="hu-HU" sz="2000" b="1" dirty="0" smtClean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IEnumerator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/>
              <a:t>GetEnumerator</a:t>
            </a:r>
            <a:r>
              <a:rPr lang="hu-HU" altLang="hu-HU" sz="2000" b="1" dirty="0"/>
              <a:t>() </a:t>
            </a:r>
            <a:r>
              <a:rPr lang="hu-HU" altLang="hu-HU" sz="2000" b="1" dirty="0" smtClean="0"/>
              <a:t>{</a:t>
            </a:r>
            <a:endParaRPr lang="hu-HU" altLang="hu-HU" sz="2000" b="1" dirty="0"/>
          </a:p>
          <a:p>
            <a:r>
              <a:rPr lang="hu-HU" altLang="hu-HU" sz="2000" b="1" dirty="0"/>
              <a:t>    </a:t>
            </a:r>
            <a:r>
              <a:rPr lang="hu-HU" altLang="hu-HU" sz="2000" b="1" dirty="0" err="1"/>
              <a:t>return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new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PeopleEnum</a:t>
            </a:r>
            <a:r>
              <a:rPr lang="hu-HU" altLang="hu-HU" sz="2000" b="1" dirty="0"/>
              <a:t>(_</a:t>
            </a:r>
            <a:r>
              <a:rPr lang="hu-HU" altLang="hu-HU" sz="2000" b="1" dirty="0" err="1"/>
              <a:t>people</a:t>
            </a:r>
            <a:r>
              <a:rPr lang="hu-HU" altLang="hu-HU" sz="2000" b="1" dirty="0"/>
              <a:t>);</a:t>
            </a:r>
          </a:p>
          <a:p>
            <a:r>
              <a:rPr lang="hu-HU" altLang="hu-HU" sz="2000" b="1" dirty="0"/>
              <a:t>  </a:t>
            </a:r>
            <a:r>
              <a:rPr lang="hu-HU" altLang="hu-HU" sz="2000" b="1" dirty="0" smtClean="0"/>
              <a:t>}</a:t>
            </a:r>
            <a:endParaRPr lang="hu-HU" altLang="hu-HU" sz="2000" b="1" dirty="0"/>
          </a:p>
          <a:p>
            <a:r>
              <a:rPr lang="hu-HU" altLang="hu-HU" sz="2000" b="1" dirty="0" smtClean="0"/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5157192"/>
            <a:ext cx="4359920" cy="1367532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b="1" dirty="0"/>
              <a:t>People </a:t>
            </a:r>
            <a:r>
              <a:rPr lang="en-US" b="1" dirty="0" err="1" smtClean="0"/>
              <a:t>people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hu-HU" b="1" dirty="0" smtClean="0"/>
              <a:t>P</a:t>
            </a:r>
            <a:r>
              <a:rPr lang="en-US" b="1" dirty="0" err="1" smtClean="0"/>
              <a:t>eople</a:t>
            </a:r>
            <a:r>
              <a:rPr lang="en-US" b="1" dirty="0" smtClean="0"/>
              <a:t>(</a:t>
            </a:r>
            <a:r>
              <a:rPr lang="en-US" b="1" dirty="0" err="1" smtClean="0"/>
              <a:t>peopleArray</a:t>
            </a:r>
            <a:r>
              <a:rPr lang="en-US" b="1" dirty="0"/>
              <a:t>);</a:t>
            </a:r>
          </a:p>
          <a:p>
            <a:pPr>
              <a:defRPr/>
            </a:pP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b="1" dirty="0"/>
              <a:t>(Person p in </a:t>
            </a:r>
            <a:r>
              <a:rPr lang="en-US" b="1" dirty="0" err="1" smtClean="0"/>
              <a:t>peopl</a:t>
            </a:r>
            <a:r>
              <a:rPr lang="hu-HU" b="1" smtClean="0"/>
              <a:t>e</a:t>
            </a:r>
            <a:r>
              <a:rPr lang="en-US" b="1" smtClean="0"/>
              <a:t>)</a:t>
            </a:r>
            <a:endParaRPr lang="en-US" b="1" dirty="0"/>
          </a:p>
          <a:p>
            <a:pPr>
              <a:defRPr/>
            </a:pPr>
            <a:r>
              <a:rPr lang="hu-HU" b="1" dirty="0" smtClean="0"/>
              <a:t>  </a:t>
            </a:r>
            <a:r>
              <a:rPr lang="en-US" b="1" dirty="0" err="1" smtClean="0"/>
              <a:t>Console.WriteLine</a:t>
            </a:r>
            <a:r>
              <a:rPr lang="en-US" b="1" dirty="0" smtClean="0"/>
              <a:t>(p);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319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 interfészek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dirty="0" smtClean="0"/>
              <a:t> metódus</a:t>
            </a:r>
          </a:p>
          <a:p>
            <a:pPr lvl="1"/>
            <a:r>
              <a:rPr lang="hu-HU" dirty="0" smtClean="0"/>
              <a:t>Memóriából való takarításhoz.</a:t>
            </a:r>
          </a:p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ICollection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endParaRPr lang="hu-HU" dirty="0" smtClean="0"/>
          </a:p>
          <a:p>
            <a:pPr lvl="1"/>
            <a:r>
              <a:rPr lang="hu-HU" sz="24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IEnumerator</a:t>
            </a:r>
            <a:r>
              <a:rPr lang="hu-HU" sz="24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GetEnumerator</a:t>
            </a:r>
            <a:r>
              <a:rPr lang="hu-HU" dirty="0">
                <a:solidFill>
                  <a:prstClr val="white"/>
                </a:solidFill>
              </a:rPr>
              <a:t> metódus</a:t>
            </a:r>
          </a:p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IList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ICollection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 </a:t>
            </a:r>
            <a:r>
              <a:rPr lang="hu-HU" sz="2400" dirty="0" err="1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dirty="0" err="1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sz="2400" dirty="0" smtClean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>
                <a:solidFill>
                  <a:prstClr val="white"/>
                </a:solidFill>
              </a:rPr>
              <a:t>stb. metódusok</a:t>
            </a:r>
          </a:p>
          <a:p>
            <a:r>
              <a:rPr lang="hu-HU" dirty="0" smtClean="0">
                <a:solidFill>
                  <a:prstClr val="white"/>
                </a:solidFill>
              </a:rPr>
              <a:t>Stb.</a:t>
            </a:r>
            <a:endParaRPr lang="hu-HU" dirty="0">
              <a:solidFill>
                <a:prstClr val="white"/>
              </a:solidFill>
            </a:endParaRPr>
          </a:p>
          <a:p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Szeretnénk univerzális rendezőalgoritmust írni:</a:t>
            </a:r>
          </a:p>
          <a:p>
            <a:r>
              <a:rPr lang="hu-HU" dirty="0"/>
              <a:t>Á</a:t>
            </a:r>
            <a:r>
              <a:rPr lang="hu-HU" dirty="0" smtClean="0"/>
              <a:t>tadható neki bármilyen T típusra épülő vektor.</a:t>
            </a:r>
          </a:p>
          <a:p>
            <a:r>
              <a:rPr lang="hu-HU" dirty="0" smtClean="0"/>
              <a:t>Amire szükség van: eldönthető legyen T példányról, hogy melyik nagyobb!</a:t>
            </a:r>
            <a:endParaRPr lang="hu-HU" dirty="0"/>
          </a:p>
          <a:p>
            <a:r>
              <a:rPr lang="hu-HU" dirty="0" smtClean="0"/>
              <a:t>Technikai megoldás: megköveteljük, hogy a T tartalmazzon egy </a:t>
            </a:r>
            <a:r>
              <a:rPr lang="hu-HU" dirty="0" err="1" smtClean="0"/>
              <a:t>CompareTo</a:t>
            </a:r>
            <a:r>
              <a:rPr lang="hu-HU" dirty="0"/>
              <a:t> </a:t>
            </a:r>
            <a:r>
              <a:rPr lang="hu-HU" dirty="0" smtClean="0"/>
              <a:t>függvényt.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6636" y="5375052"/>
            <a:ext cx="7992888" cy="14401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tabLst>
                <a:tab pos="5435600" algn="l"/>
              </a:tabLs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T {	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// -1, ha </a:t>
            </a:r>
            <a:r>
              <a:rPr lang="hu-HU" altLang="hu-HU" b="1" kern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this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&lt;x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tabLst>
                <a:tab pos="5435600" algn="l"/>
              </a:tabLs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CompareTo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(T x) { … }	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// 0, ha </a:t>
            </a:r>
            <a:r>
              <a:rPr lang="hu-HU" altLang="hu-HU" b="1" kern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this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==x</a:t>
            </a:r>
            <a:endParaRPr lang="hu-HU" altLang="hu-HU" b="1" kern="0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tabLst>
                <a:tab pos="5435600" algn="l"/>
              </a:tabLs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	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// 1, ha </a:t>
            </a:r>
            <a:r>
              <a:rPr lang="hu-HU" altLang="hu-HU" b="1" kern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this</a:t>
            </a:r>
            <a:r>
              <a:rPr lang="hu-HU" altLang="hu-HU" b="1" kern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&gt;x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Hogyan oldjuk meg? =&gt; absztrakt osztállyal?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2204864"/>
            <a:ext cx="6923112" cy="44644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abstract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abstract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CompareTo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hu-HU" altLang="hu-HU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Hallgato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CompareTo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x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String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: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Rendezheto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Szorzás 4"/>
          <p:cNvSpPr/>
          <p:nvPr/>
        </p:nvSpPr>
        <p:spPr>
          <a:xfrm>
            <a:off x="1691680" y="5400600"/>
            <a:ext cx="4361656" cy="692696"/>
          </a:xfrm>
          <a:prstGeom prst="mathMultiply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7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Interfészek értelme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Absztrakt osztályos megoldás problémái:</a:t>
            </a:r>
          </a:p>
          <a:p>
            <a:pPr lvl="1"/>
            <a:r>
              <a:rPr lang="hu-HU" dirty="0"/>
              <a:t>C</a:t>
            </a:r>
            <a:r>
              <a:rPr lang="hu-HU" dirty="0" smtClean="0"/>
              <a:t>sak 1 db. ősosztályból lehet örökölni =&gt; Mi a helyzet, ha több funkcióra van szükségünk? Pl. </a:t>
            </a:r>
            <a:r>
              <a:rPr lang="hu-HU" dirty="0" err="1" smtClean="0"/>
              <a:t>Keresheto</a:t>
            </a:r>
            <a:r>
              <a:rPr lang="hu-HU" dirty="0" smtClean="0"/>
              <a:t>, </a:t>
            </a:r>
            <a:r>
              <a:rPr lang="hu-HU" dirty="0" err="1" smtClean="0"/>
              <a:t>Mentheto</a:t>
            </a:r>
            <a:r>
              <a:rPr lang="hu-HU" dirty="0"/>
              <a:t> </a:t>
            </a:r>
            <a:r>
              <a:rPr lang="hu-HU" dirty="0" smtClean="0"/>
              <a:t>stb. absztrakt osztályok.</a:t>
            </a:r>
          </a:p>
          <a:p>
            <a:pPr lvl="1"/>
            <a:r>
              <a:rPr lang="hu-HU" dirty="0" smtClean="0"/>
              <a:t>Ha egy osztály nem a </a:t>
            </a:r>
            <a:r>
              <a:rPr lang="hu-HU" dirty="0" err="1" smtClean="0"/>
              <a:t>Rendezheto</a:t>
            </a:r>
            <a:r>
              <a:rPr lang="hu-HU" dirty="0" smtClean="0"/>
              <a:t> gyerekosztálya, esélyünk sincs a rendező algoritmusunkkal kezelni.</a:t>
            </a:r>
          </a:p>
          <a:p>
            <a:r>
              <a:rPr lang="hu-HU" dirty="0" smtClean="0"/>
              <a:t>Csak annyit kívánunk, hogy az osztálynak legyenek bizonyos formájú metódusai.</a:t>
            </a:r>
          </a:p>
          <a:p>
            <a:r>
              <a:rPr lang="hu-HU" dirty="0" smtClean="0"/>
              <a:t>Ehhez az absztrakt osztályos megoldás túl erős és korlátozó.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49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interface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Új nyelvi elem, amit arra használunk</a:t>
            </a:r>
            <a:r>
              <a:rPr lang="hu-HU" dirty="0"/>
              <a:t>, hogy egymással nem rokon osztályok funkcionalitását </a:t>
            </a:r>
            <a:r>
              <a:rPr lang="hu-HU" dirty="0" smtClean="0"/>
              <a:t>írja </a:t>
            </a:r>
            <a:r>
              <a:rPr lang="hu-HU" dirty="0"/>
              <a:t>le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számít osztálynak (még absztraktnak sem, de arra hasonlít.)</a:t>
            </a:r>
          </a:p>
          <a:p>
            <a:r>
              <a:rPr lang="hu-HU" dirty="0" smtClean="0"/>
              <a:t>Metódusok és </a:t>
            </a:r>
            <a:r>
              <a:rPr lang="hu-HU" dirty="0" err="1" smtClean="0"/>
              <a:t>property-k</a:t>
            </a:r>
            <a:r>
              <a:rPr lang="hu-HU" dirty="0" smtClean="0"/>
              <a:t> szignatúráját tartalmazza (nincsenek implementálva)</a:t>
            </a:r>
          </a:p>
          <a:p>
            <a:r>
              <a:rPr lang="hu-HU" dirty="0" smtClean="0"/>
              <a:t>Mindegyikük publikus.</a:t>
            </a:r>
          </a:p>
          <a:p>
            <a:r>
              <a:rPr lang="hu-HU" dirty="0" smtClean="0"/>
              <a:t>Nem tartalmazhat mezőket.</a:t>
            </a:r>
          </a:p>
        </p:txBody>
      </p:sp>
    </p:spTree>
    <p:extLst>
      <p:ext uri="{BB962C8B-B14F-4D97-AF65-F5344CB8AC3E}">
        <p14:creationId xmlns:p14="http://schemas.microsoft.com/office/powerpoint/2010/main" val="9804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2372" y="5445224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Elnevezési konvenció: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interfészek nevét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dirty="0" smtClean="0"/>
              <a:t> betűvel </a:t>
            </a:r>
            <a:r>
              <a:rPr lang="hu-HU" dirty="0" err="1" smtClean="0"/>
              <a:t>kezjük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5616" y="1916832"/>
            <a:ext cx="6923112" cy="1080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abstract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abstract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CompareTo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2044" y="4005064"/>
            <a:ext cx="6923112" cy="1080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interface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int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CompareTo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IRendezheto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Lefelé nyíl 6"/>
          <p:cNvSpPr/>
          <p:nvPr/>
        </p:nvSpPr>
        <p:spPr>
          <a:xfrm>
            <a:off x="4283968" y="3212976"/>
            <a:ext cx="576064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</a:t>
            </a:r>
            <a:r>
              <a:rPr lang="hu-HU" dirty="0" err="1" smtClean="0"/>
              <a:t>nterface</a:t>
            </a:r>
            <a:r>
              <a:rPr lang="hu-HU" dirty="0" smtClean="0"/>
              <a:t> VS </a:t>
            </a:r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” helyett </a:t>
            </a:r>
            <a:r>
              <a:rPr lang="hu-HU" b="1" dirty="0" err="1" smtClean="0"/>
              <a:t>interface</a:t>
            </a:r>
            <a:r>
              <a:rPr lang="hu-HU" dirty="0" smtClean="0"/>
              <a:t> kulcsszó</a:t>
            </a:r>
          </a:p>
          <a:p>
            <a:r>
              <a:rPr lang="hu-HU" dirty="0"/>
              <a:t>csak metódus/</a:t>
            </a:r>
            <a:r>
              <a:rPr lang="hu-HU" dirty="0" err="1"/>
              <a:t>property</a:t>
            </a:r>
            <a:r>
              <a:rPr lang="hu-HU" dirty="0"/>
              <a:t> szignatúrák</a:t>
            </a:r>
          </a:p>
          <a:p>
            <a:r>
              <a:rPr lang="hu-HU" dirty="0" smtClean="0"/>
              <a:t>metódusok/</a:t>
            </a:r>
            <a:r>
              <a:rPr lang="hu-HU" dirty="0" err="1" smtClean="0"/>
              <a:t>property-k</a:t>
            </a:r>
            <a:r>
              <a:rPr lang="hu-HU" dirty="0" smtClean="0"/>
              <a:t> előtt nem kell </a:t>
            </a:r>
            <a:r>
              <a:rPr lang="hu-HU" b="1" dirty="0" err="1" smtClean="0"/>
              <a:t>public</a:t>
            </a:r>
            <a:endParaRPr lang="hu-HU" b="1" dirty="0" smtClean="0"/>
          </a:p>
          <a:p>
            <a:r>
              <a:rPr lang="hu-HU" dirty="0" smtClean="0"/>
              <a:t>metódusok/</a:t>
            </a:r>
            <a:r>
              <a:rPr lang="hu-HU" dirty="0" err="1" smtClean="0"/>
              <a:t>property-k</a:t>
            </a:r>
            <a:r>
              <a:rPr lang="hu-HU" dirty="0" smtClean="0"/>
              <a:t> előtt nem kell </a:t>
            </a:r>
            <a:r>
              <a:rPr lang="hu-HU" b="1" dirty="0" err="1" smtClean="0"/>
              <a:t>abstract</a:t>
            </a:r>
            <a:endParaRPr lang="hu-HU" b="1" dirty="0" smtClean="0"/>
          </a:p>
          <a:p>
            <a:r>
              <a:rPr lang="hu-HU" dirty="0" smtClean="0"/>
              <a:t>interfészből öröklés esetén nem kell </a:t>
            </a:r>
            <a:r>
              <a:rPr lang="hu-HU" b="1" dirty="0" err="1" smtClean="0"/>
              <a:t>override</a:t>
            </a:r>
            <a:endParaRPr lang="hu-HU" b="1" dirty="0" smtClean="0"/>
          </a:p>
          <a:p>
            <a:r>
              <a:rPr lang="hu-HU" dirty="0" smtClean="0"/>
              <a:t>mező tilos</a:t>
            </a:r>
          </a:p>
          <a:p>
            <a:r>
              <a:rPr lang="hu-HU" dirty="0" smtClean="0"/>
              <a:t>konstruktor/</a:t>
            </a:r>
            <a:r>
              <a:rPr lang="hu-HU" dirty="0" err="1" smtClean="0"/>
              <a:t>destruktor</a:t>
            </a:r>
            <a:r>
              <a:rPr lang="hu-HU" dirty="0" smtClean="0"/>
              <a:t> tilos</a:t>
            </a:r>
          </a:p>
          <a:p>
            <a:r>
              <a:rPr lang="hu-HU" dirty="0" smtClean="0"/>
              <a:t>osztályszintű (</a:t>
            </a:r>
            <a:r>
              <a:rPr lang="hu-HU" dirty="0" err="1" smtClean="0"/>
              <a:t>static</a:t>
            </a:r>
            <a:r>
              <a:rPr lang="hu-HU" dirty="0" smtClean="0"/>
              <a:t>) elem tilos</a:t>
            </a:r>
          </a:p>
        </p:txBody>
      </p:sp>
    </p:spTree>
    <p:extLst>
      <p:ext uri="{BB962C8B-B14F-4D97-AF65-F5344CB8AC3E}">
        <p14:creationId xmlns:p14="http://schemas.microsoft.com/office/powerpoint/2010/main" val="38861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Többszörös 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Egy osztálynak csak 1 db. ősosztálya lehet, de: lehet </a:t>
            </a:r>
            <a:r>
              <a:rPr lang="hu-HU" b="1" dirty="0" smtClean="0"/>
              <a:t>akármennyi interfész őse</a:t>
            </a:r>
            <a:r>
              <a:rPr lang="hu-HU" dirty="0" smtClean="0"/>
              <a:t>!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1888" y="2780928"/>
            <a:ext cx="7848872" cy="24482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 smtClean="0"/>
              <a:t>class</a:t>
            </a:r>
            <a:r>
              <a:rPr lang="hu-HU" altLang="hu-HU" sz="2000" b="1" dirty="0" smtClean="0"/>
              <a:t> Kor : </a:t>
            </a:r>
            <a:r>
              <a:rPr lang="hu-HU" altLang="hu-HU" sz="2000" b="1" dirty="0" err="1" smtClean="0"/>
              <a:t>AltalanosAlakzat</a:t>
            </a:r>
            <a:r>
              <a:rPr lang="hu-HU" altLang="hu-HU" sz="2000" b="1" dirty="0" smtClean="0"/>
              <a:t>, </a:t>
            </a:r>
            <a:r>
              <a:rPr lang="hu-HU" altLang="hu-HU" sz="2000" b="1" dirty="0" err="1" smtClean="0"/>
              <a:t>IRendezheto</a:t>
            </a:r>
            <a:r>
              <a:rPr lang="hu-HU" altLang="hu-HU" sz="2000" b="1" dirty="0" smtClean="0"/>
              <a:t>, </a:t>
            </a:r>
            <a:r>
              <a:rPr lang="hu-HU" altLang="hu-HU" sz="2000" b="1" dirty="0" err="1" smtClean="0"/>
              <a:t>ISavable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override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void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Kirajzol()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 … }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/>
              <a:t>public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override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void</a:t>
            </a:r>
            <a:r>
              <a:rPr lang="hu-HU" altLang="hu-HU" sz="2000" b="1" dirty="0" smtClean="0"/>
              <a:t> Letorol() { … }</a:t>
            </a:r>
          </a:p>
          <a:p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/>
              <a:t> int </a:t>
            </a:r>
            <a:r>
              <a:rPr lang="hu-HU" altLang="hu-HU" sz="2000" b="1" dirty="0" err="1"/>
              <a:t>CompareTo</a:t>
            </a:r>
            <a:r>
              <a:rPr lang="hu-HU" altLang="hu-HU" sz="2000" b="1" dirty="0"/>
              <a:t>(</a:t>
            </a:r>
            <a:r>
              <a:rPr lang="hu-HU" altLang="hu-HU" sz="2000" b="1" dirty="0" err="1"/>
              <a:t>IRendezheto</a:t>
            </a:r>
            <a:r>
              <a:rPr lang="hu-HU" altLang="hu-HU" sz="2000" b="1" dirty="0"/>
              <a:t> x</a:t>
            </a:r>
            <a:r>
              <a:rPr lang="hu-HU" altLang="hu-HU" sz="2000" b="1" dirty="0" smtClean="0"/>
              <a:t>) { … }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void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Save</a:t>
            </a:r>
            <a:r>
              <a:rPr lang="hu-HU" altLang="hu-HU" sz="2000" b="1" dirty="0" smtClean="0"/>
              <a:t>() { … }</a:t>
            </a:r>
          </a:p>
          <a:p>
            <a:r>
              <a:rPr lang="hu-HU" altLang="hu-HU" sz="2000" b="1" dirty="0" smtClean="0"/>
              <a:t>}</a:t>
            </a:r>
            <a:endParaRPr lang="hu-HU" altLang="hu-HU" sz="2000" b="1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467544" y="5445224"/>
            <a:ext cx="8229600" cy="125273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Egyes nyelvek megengedik a többszörös öröklődést osztályok között is (pl. C++, Python).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A C# nem!</a:t>
            </a:r>
          </a:p>
        </p:txBody>
      </p:sp>
    </p:spTree>
    <p:extLst>
      <p:ext uri="{BB962C8B-B14F-4D97-AF65-F5344CB8AC3E}">
        <p14:creationId xmlns:p14="http://schemas.microsoft.com/office/powerpoint/2010/main" val="3547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i</a:t>
            </a:r>
            <a:r>
              <a:rPr lang="hu-HU" b="1" dirty="0" err="1" smtClean="0"/>
              <a:t>nterface</a:t>
            </a:r>
            <a:r>
              <a:rPr lang="hu-HU" dirty="0" smtClean="0"/>
              <a:t> – </a:t>
            </a:r>
            <a:r>
              <a:rPr lang="hu-HU" dirty="0" err="1" smtClean="0"/>
              <a:t>Property</a:t>
            </a:r>
            <a:r>
              <a:rPr lang="hu-HU" dirty="0" smtClean="0"/>
              <a:t>, </a:t>
            </a:r>
            <a:r>
              <a:rPr lang="hu-HU" dirty="0" err="1" smtClean="0"/>
              <a:t>indexer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088" y="1628800"/>
            <a:ext cx="7561262" cy="50402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interface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ISzemely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string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yerekNeve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(int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sorszam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uly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get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set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int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F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izetes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get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int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this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[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honap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]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get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>
            <a:off x="5652120" y="2008336"/>
            <a:ext cx="1512168" cy="144265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307262" y="1844824"/>
            <a:ext cx="1081088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hu-HU" altLang="hu-HU" sz="1400" b="1" i="1" dirty="0">
                <a:latin typeface="Arial" charset="0"/>
              </a:rPr>
              <a:t>Metódus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3419872" y="2924945"/>
            <a:ext cx="3744416" cy="585936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7262" y="3356992"/>
            <a:ext cx="1081088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hu-HU" altLang="hu-HU" sz="1400" b="1" i="1" dirty="0" err="1" smtClean="0">
                <a:latin typeface="Arial" charset="0"/>
              </a:rPr>
              <a:t>Property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>
            <a:off x="3563888" y="3592636"/>
            <a:ext cx="3600400" cy="556308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307262" y="5589240"/>
            <a:ext cx="1081088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hu-HU" altLang="hu-HU" sz="1400" b="1" i="1" dirty="0" err="1" smtClean="0">
                <a:latin typeface="Arial" charset="0"/>
              </a:rPr>
              <a:t>Indexer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427984" y="5445225"/>
            <a:ext cx="2758752" cy="297904"/>
          </a:xfrm>
          <a:custGeom>
            <a:avLst/>
            <a:gdLst>
              <a:gd name="T0" fmla="*/ 0 w 494"/>
              <a:gd name="T1" fmla="*/ 0 h 474"/>
              <a:gd name="T2" fmla="*/ 494 w 494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" h="474">
                <a:moveTo>
                  <a:pt x="0" y="0"/>
                </a:moveTo>
                <a:lnTo>
                  <a:pt x="494" y="474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627</Words>
  <Application>Microsoft Office PowerPoint</Application>
  <PresentationFormat>Diavetítés a képernyőre (4:3 oldalarány)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Magasszintű programozási nyelvek II.</vt:lpstr>
      <vt:lpstr>Példa</vt:lpstr>
      <vt:lpstr>Példa</vt:lpstr>
      <vt:lpstr>Interfészek értelme</vt:lpstr>
      <vt:lpstr>interface</vt:lpstr>
      <vt:lpstr>Példa</vt:lpstr>
      <vt:lpstr>interface VS abstract class</vt:lpstr>
      <vt:lpstr>Többszörös öröklődés</vt:lpstr>
      <vt:lpstr>interface – Property, indexer</vt:lpstr>
      <vt:lpstr>Öröklés interfészből</vt:lpstr>
      <vt:lpstr>Fontos interfészek a BCL-ben</vt:lpstr>
      <vt:lpstr>Fontos interfészek a BCL-ben</vt:lpstr>
      <vt:lpstr>Fontos interfészek a BCL-ben</vt:lpstr>
      <vt:lpstr>Fontos interfészek a BCL-ben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465</cp:revision>
  <dcterms:created xsi:type="dcterms:W3CDTF">2014-03-03T11:13:53Z</dcterms:created>
  <dcterms:modified xsi:type="dcterms:W3CDTF">2015-03-21T11:16:11Z</dcterms:modified>
</cp:coreProperties>
</file>