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79" r:id="rId4"/>
    <p:sldId id="26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43"/>
    <a:srgbClr val="66FF66"/>
    <a:srgbClr val="00FF00"/>
    <a:srgbClr val="FF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 snapToObjects="1">
      <p:cViewPr>
        <p:scale>
          <a:sx n="75" d="100"/>
          <a:sy n="75" d="100"/>
        </p:scale>
        <p:origin x="-36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2015.04.13.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2015.04.13.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Generikusok</a:t>
            </a:r>
            <a:endParaRPr lang="hu-HU" dirty="0" smtClean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Unboxing</a:t>
            </a:r>
            <a:r>
              <a:rPr lang="hu-HU" dirty="0" smtClean="0"/>
              <a:t> = „kidobozolás”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Az a művelet, mikor egy kinyerjük a </a:t>
            </a:r>
            <a:r>
              <a:rPr lang="hu-HU" b="1" dirty="0" smtClean="0"/>
              <a:t>referenciatípusú</a:t>
            </a:r>
            <a:r>
              <a:rPr lang="hu-HU" dirty="0" smtClean="0"/>
              <a:t> változóba helyezett </a:t>
            </a:r>
            <a:r>
              <a:rPr lang="hu-HU" b="1" dirty="0"/>
              <a:t>értéktípusú</a:t>
            </a:r>
            <a:r>
              <a:rPr lang="hu-HU" dirty="0"/>
              <a:t> </a:t>
            </a:r>
            <a:r>
              <a:rPr lang="hu-HU" dirty="0" smtClean="0"/>
              <a:t>értéket.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boxing</a:t>
            </a:r>
            <a:r>
              <a:rPr lang="hu-HU" dirty="0" smtClean="0"/>
              <a:t> és </a:t>
            </a:r>
            <a:r>
              <a:rPr lang="hu-HU" dirty="0" err="1" smtClean="0"/>
              <a:t>unboxing</a:t>
            </a:r>
            <a:r>
              <a:rPr lang="hu-HU" dirty="0" smtClean="0"/>
              <a:t> műveletek automatikusan (implicit módon) hajtódnak végre.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39752" y="3284984"/>
            <a:ext cx="4402832" cy="155034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d = 13.2;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o = d;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baseline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= 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)o;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kollekciók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ArrayList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Stack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71800" y="1600200"/>
            <a:ext cx="5544616" cy="169435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[]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tomb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[5];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tomb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[0] = 10.4;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tomb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[1] =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hello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= 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tomb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[0];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2328" y="3356992"/>
            <a:ext cx="5544616" cy="194421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CC0000"/>
                </a:solidFill>
                <a:latin typeface="Courier New" pitchFamily="49" charset="0"/>
              </a:rPr>
              <a:t>using</a:t>
            </a:r>
            <a:r>
              <a:rPr lang="hu-HU" altLang="hu-HU" b="1" kern="0" dirty="0">
                <a:solidFill>
                  <a:srgbClr val="CC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C0000"/>
                </a:solidFill>
                <a:latin typeface="Courier New" pitchFamily="49" charset="0"/>
              </a:rPr>
              <a:t>System.Collections</a:t>
            </a:r>
            <a:r>
              <a:rPr lang="hu-HU" altLang="hu-HU" b="1" kern="0" dirty="0" smtClean="0">
                <a:solidFill>
                  <a:srgbClr val="CC0000"/>
                </a:solidFill>
                <a:latin typeface="Courier New" pitchFamily="49" charset="0"/>
              </a:rPr>
              <a:t>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ArrayList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lista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ArrayList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lista.Add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(201);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lista.Add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 x = (int)lista[0];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71800" y="5373216"/>
            <a:ext cx="5544616" cy="136815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Stack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verem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Stack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verem.Push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(28.6);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= 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verem.Pop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301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kollekciók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Queue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Hashtable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71800" y="1600200"/>
            <a:ext cx="5544616" cy="169435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Queue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sor = new Queue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sor.Enqueue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(88);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sor.Enqueue(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okay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int x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(int)sor.Dequeue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2328" y="3429000"/>
            <a:ext cx="5544616" cy="2880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Hashtable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tabla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Hashtable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tabla.Add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("Terület", 1000);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tabla.Add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("Kerület", 55.4);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tabla.Add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(300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, "Répa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t = (int)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tabla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["Terület"];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k = 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tabla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["Kerület"];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s = 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tabla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[300];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Generikus kollekciók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 err="1" smtClean="0"/>
              <a:t>ArrayList</a:t>
            </a:r>
            <a:r>
              <a:rPr lang="hu-HU" dirty="0" smtClean="0"/>
              <a:t> generikus változata a List:</a:t>
            </a:r>
            <a:endParaRPr lang="hu-HU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83568" y="2525737"/>
            <a:ext cx="7127875" cy="24479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System.Collections.Generic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</a:rPr>
              <a:t>List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&lt;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&gt; lista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</a:rPr>
              <a:t>List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&lt;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int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&gt;();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lista.Add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( 12 );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 x = lista[0];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371580" y="3822724"/>
            <a:ext cx="2089150" cy="5397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Fordítás közbeni típusellenőrzés!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371580" y="4398987"/>
            <a:ext cx="2089150" cy="32702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Nincs boxing!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371580" y="5334024"/>
            <a:ext cx="2089150" cy="5397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Nincs típuskényszerítés!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371580" y="5910287"/>
            <a:ext cx="2089150" cy="327025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Nincs unboxing!</a:t>
            </a:r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 flipH="1">
            <a:off x="3275955" y="3965599"/>
            <a:ext cx="3024188" cy="36036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 flipH="1">
            <a:off x="3347393" y="4686324"/>
            <a:ext cx="2879725" cy="122396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Generikusok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C# 2.0-ban vezették be.</a:t>
            </a:r>
          </a:p>
          <a:p>
            <a:r>
              <a:rPr lang="hu-HU" dirty="0" smtClean="0"/>
              <a:t>Generikus = </a:t>
            </a:r>
            <a:r>
              <a:rPr lang="hu-HU" b="1" dirty="0" smtClean="0"/>
              <a:t>Típussal</a:t>
            </a:r>
            <a:r>
              <a:rPr lang="hu-HU" dirty="0" smtClean="0"/>
              <a:t> paraméterezhető osztály/interfész/metódus/stb.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9592" y="3356992"/>
            <a:ext cx="5544616" cy="33843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class Node&lt;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data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T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get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{ return data;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set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{ data = value;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Node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nextNode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499992" y="5407050"/>
            <a:ext cx="4320480" cy="1190302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b="1" dirty="0"/>
              <a:t>Node&lt;int&gt; n1 = new Node&lt;int&gt;();</a:t>
            </a:r>
          </a:p>
          <a:p>
            <a:pPr>
              <a:defRPr/>
            </a:pPr>
            <a:r>
              <a:rPr lang="fr-FR" b="1" dirty="0" smtClean="0"/>
              <a:t>Node&lt;double</a:t>
            </a:r>
            <a:r>
              <a:rPr lang="fr-FR" b="1" dirty="0"/>
              <a:t>&gt; n2 = new Node&lt;double&gt;();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34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Generikusok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Akár több (</a:t>
            </a:r>
            <a:r>
              <a:rPr lang="hu-HU" b="1" dirty="0" smtClean="0"/>
              <a:t>akárhány</a:t>
            </a:r>
            <a:r>
              <a:rPr lang="hu-HU" dirty="0" smtClean="0"/>
              <a:t>) típusparamétert is fogadhat a generikus.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2924944"/>
            <a:ext cx="5544616" cy="201622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Key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Node&lt;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K, </a:t>
            </a:r>
            <a:r>
              <a:rPr lang="fr-FR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key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data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en-US" altLang="hu-HU" b="1" kern="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 Find(</a:t>
            </a:r>
            <a:r>
              <a:rPr lang="en-US" altLang="hu-HU" b="1" kern="0" dirty="0">
                <a:solidFill>
                  <a:srgbClr val="C00000"/>
                </a:solidFill>
                <a:latin typeface="Courier New" pitchFamily="49" charset="0"/>
              </a:rPr>
              <a:t>K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 key) {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3768" y="4869160"/>
            <a:ext cx="6408712" cy="1190302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b="1" dirty="0" err="1"/>
              <a:t>KeyNode</a:t>
            </a:r>
            <a:r>
              <a:rPr lang="en-US" b="1" dirty="0"/>
              <a:t>&lt;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bool</a:t>
            </a:r>
            <a:r>
              <a:rPr lang="en-US" b="1" dirty="0"/>
              <a:t>&gt; n1 = new </a:t>
            </a:r>
            <a:r>
              <a:rPr lang="en-US" b="1" dirty="0" err="1"/>
              <a:t>KeyNode</a:t>
            </a:r>
            <a:r>
              <a:rPr lang="en-US" b="1" dirty="0"/>
              <a:t>&lt;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bool</a:t>
            </a:r>
            <a:r>
              <a:rPr lang="en-US" b="1" dirty="0"/>
              <a:t>&gt;();</a:t>
            </a:r>
          </a:p>
          <a:p>
            <a:pPr>
              <a:defRPr/>
            </a:pPr>
            <a:r>
              <a:rPr lang="en-US" b="1" dirty="0" err="1" smtClean="0"/>
              <a:t>KeyNode</a:t>
            </a:r>
            <a:r>
              <a:rPr lang="en-US" b="1" dirty="0" smtClean="0"/>
              <a:t>&lt;</a:t>
            </a:r>
            <a:r>
              <a:rPr lang="en-US" b="1" dirty="0" smtClean="0">
                <a:solidFill>
                  <a:srgbClr val="C00000"/>
                </a:solidFill>
              </a:rPr>
              <a:t>string</a:t>
            </a:r>
            <a:r>
              <a:rPr lang="en-US" b="1" dirty="0">
                <a:solidFill>
                  <a:srgbClr val="C00000"/>
                </a:solidFill>
              </a:rPr>
              <a:t>, double</a:t>
            </a:r>
            <a:r>
              <a:rPr lang="en-US" b="1" dirty="0"/>
              <a:t>&gt; n2 = new </a:t>
            </a:r>
            <a:r>
              <a:rPr lang="en-US" b="1" dirty="0" err="1"/>
              <a:t>KeyNode</a:t>
            </a:r>
            <a:r>
              <a:rPr lang="en-US" b="1" dirty="0"/>
              <a:t>&lt;</a:t>
            </a:r>
            <a:r>
              <a:rPr lang="en-US" b="1" dirty="0">
                <a:solidFill>
                  <a:srgbClr val="C00000"/>
                </a:solidFill>
              </a:rPr>
              <a:t>string, double</a:t>
            </a:r>
            <a:r>
              <a:rPr lang="en-US" b="1" dirty="0" smtClean="0"/>
              <a:t>&gt;();</a:t>
            </a:r>
            <a:endParaRPr lang="hu-HU" b="1" dirty="0" smtClean="0"/>
          </a:p>
          <a:p>
            <a:pPr>
              <a:defRPr/>
            </a:pPr>
            <a:r>
              <a:rPr lang="hu-HU" b="1" dirty="0" err="1" smtClean="0"/>
              <a:t>double</a:t>
            </a:r>
            <a:r>
              <a:rPr lang="hu-HU" b="1" dirty="0" smtClean="0"/>
              <a:t> x </a:t>
            </a:r>
            <a:r>
              <a:rPr lang="hu-HU" b="1" dirty="0"/>
              <a:t>= n2.Find</a:t>
            </a:r>
            <a:r>
              <a:rPr lang="hu-HU" b="1" dirty="0" smtClean="0"/>
              <a:t>(„</a:t>
            </a:r>
            <a:r>
              <a:rPr lang="hu-HU" b="1" dirty="0" err="1" smtClean="0"/>
              <a:t>dafuq</a:t>
            </a:r>
            <a:r>
              <a:rPr lang="hu-HU" b="1" dirty="0" smtClean="0"/>
              <a:t>");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Generikusok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Akár </a:t>
            </a:r>
            <a:r>
              <a:rPr lang="hu-HU" b="1" dirty="0" smtClean="0"/>
              <a:t>metódus</a:t>
            </a:r>
            <a:r>
              <a:rPr lang="hu-HU" dirty="0" smtClean="0"/>
              <a:t> is paraméterezhető típusokkal.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2564904"/>
            <a:ext cx="7200800" cy="23762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static class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Helper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static void Swap&lt;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&gt;(ref 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 x, ref 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 y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temp = x;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x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= y;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y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= temp;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83768" y="4869160"/>
            <a:ext cx="6408712" cy="1190302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hu-HU" b="1" dirty="0" smtClean="0"/>
              <a:t>num1</a:t>
            </a:r>
            <a:r>
              <a:rPr lang="en-US" b="1" dirty="0" smtClean="0"/>
              <a:t> </a:t>
            </a:r>
            <a:r>
              <a:rPr lang="en-US" b="1" dirty="0"/>
              <a:t>= </a:t>
            </a:r>
            <a:r>
              <a:rPr lang="hu-HU" b="1" dirty="0"/>
              <a:t>8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hu-HU" b="1" dirty="0" smtClean="0"/>
              <a:t>num2 </a:t>
            </a:r>
            <a:r>
              <a:rPr lang="en-US" b="1" dirty="0" smtClean="0"/>
              <a:t>= </a:t>
            </a:r>
            <a:r>
              <a:rPr lang="hu-HU" b="1" dirty="0" smtClean="0"/>
              <a:t>33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defRPr/>
            </a:pPr>
            <a:r>
              <a:rPr lang="en-US" b="1" dirty="0" err="1" smtClean="0"/>
              <a:t>Helper.Swap</a:t>
            </a:r>
            <a:r>
              <a:rPr lang="en-US" b="1" dirty="0" smtClean="0"/>
              <a:t>&lt;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/>
              <a:t>&gt;(ref </a:t>
            </a:r>
            <a:r>
              <a:rPr lang="hu-HU" b="1" dirty="0" smtClean="0"/>
              <a:t>num1</a:t>
            </a:r>
            <a:r>
              <a:rPr lang="en-US" b="1" dirty="0" smtClean="0"/>
              <a:t>, </a:t>
            </a:r>
            <a:r>
              <a:rPr lang="en-US" b="1" dirty="0"/>
              <a:t>ref </a:t>
            </a:r>
            <a:r>
              <a:rPr lang="hu-HU" b="1" dirty="0" smtClean="0"/>
              <a:t>num2</a:t>
            </a:r>
            <a:r>
              <a:rPr lang="en-US" b="1" dirty="0" smtClean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1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 </a:t>
            </a:r>
            <a:r>
              <a:rPr lang="hu-HU" dirty="0" err="1" smtClean="0"/>
              <a:t>generikusokra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Mit tegyünk, ha a típusparaméterünknek valamilyen tulajdonságúnak kell lennie?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Olyan T típusra van szükségünk, melyre implementált az összehasonlítás.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2780928"/>
            <a:ext cx="7200800" cy="23762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Maximum&lt;T&gt;(T a, T b, T c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x = a;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b &gt; x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) x = b;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c &gt; x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) x = c;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x;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483768" y="4869160"/>
            <a:ext cx="6408712" cy="595151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</a:rPr>
              <a:t>Operator </a:t>
            </a:r>
            <a:r>
              <a:rPr lang="en-US" b="1" dirty="0">
                <a:solidFill>
                  <a:schemeClr val="bg1"/>
                </a:solidFill>
              </a:rPr>
              <a:t>'&gt;' cannot be applied to operands of type 'T' and 'T</a:t>
            </a:r>
            <a:r>
              <a:rPr lang="en-US" b="1" dirty="0" smtClean="0">
                <a:solidFill>
                  <a:schemeClr val="bg1"/>
                </a:solidFill>
              </a:rPr>
              <a:t>'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Megkötések </a:t>
            </a:r>
            <a:r>
              <a:rPr lang="hu-HU" dirty="0" err="1" smtClean="0"/>
              <a:t>generikusokra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hu-HU" dirty="0" smtClean="0"/>
              <a:t> kulcsszó után lehet a típusparaméterekhez megkötéseket felsorolni.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2780928"/>
            <a:ext cx="7200800" cy="237626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Maximum&lt;T&gt;(T a, T b, T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c)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where </a:t>
            </a:r>
            <a:r>
              <a:rPr lang="fr-FR" altLang="hu-HU" b="1" kern="0" dirty="0">
                <a:solidFill>
                  <a:srgbClr val="C00000"/>
                </a:solidFill>
                <a:latin typeface="Courier New" pitchFamily="49" charset="0"/>
              </a:rPr>
              <a:t>T: </a:t>
            </a:r>
            <a:r>
              <a:rPr lang="fr-FR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IComparable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T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x = a;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(b.CompareTo(x) &gt; 0) x = b;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(c.CompareTo(x) &gt; 0) x = c;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x;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1560" y="5301208"/>
            <a:ext cx="7200800" cy="14401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class KeyNode&lt;K, T</a:t>
            </a: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&gt;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where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K: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IComparable</a:t>
            </a:r>
            <a:endParaRPr lang="hu-HU" altLang="hu-HU" b="1" kern="0" dirty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where</a:t>
            </a:r>
            <a:r>
              <a:rPr lang="hu-HU" altLang="hu-HU" b="1" kern="0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 T: </a:t>
            </a:r>
            <a:r>
              <a:rPr lang="hu-HU" altLang="hu-HU" b="1" kern="0" dirty="0" err="1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</a:rPr>
              <a:t>interface</a:t>
            </a:r>
            <a:endParaRPr lang="hu-HU" altLang="hu-HU" b="1" kern="0" dirty="0" smtClean="0">
              <a:solidFill>
                <a:schemeClr val="accent5">
                  <a:lumMod val="50000"/>
                </a:schemeClr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 }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1560" y="5301208"/>
            <a:ext cx="7200800" cy="14401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FR" altLang="hu-HU" b="1" kern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EmployeeList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&lt;T&gt;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where </a:t>
            </a:r>
            <a:r>
              <a:rPr lang="en-US" altLang="hu-HU" b="1" kern="0" dirty="0">
                <a:solidFill>
                  <a:srgbClr val="C00000"/>
                </a:solidFill>
                <a:latin typeface="Courier New" pitchFamily="49" charset="0"/>
              </a:rPr>
              <a:t>T : Employee, </a:t>
            </a:r>
            <a:r>
              <a:rPr lang="en-US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IComparable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&lt;T&gt;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IClonable</a:t>
            </a:r>
            <a:endParaRPr lang="hu-HU" altLang="hu-HU" b="1" kern="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 … }</a:t>
            </a:r>
            <a:endParaRPr lang="fr-FR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3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Generikus kollekciók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134829"/>
              </p:ext>
            </p:extLst>
          </p:nvPr>
        </p:nvGraphicFramePr>
        <p:xfrm>
          <a:off x="179512" y="1773912"/>
          <a:ext cx="8784976" cy="33832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854416"/>
                <a:gridCol w="493056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3200" dirty="0" err="1" smtClean="0">
                          <a:solidFill>
                            <a:srgbClr val="C00000"/>
                          </a:solidFill>
                        </a:rPr>
                        <a:t>using</a:t>
                      </a:r>
                      <a:r>
                        <a:rPr lang="hu-HU" sz="32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hu-HU" sz="3200" dirty="0" err="1" smtClean="0">
                          <a:solidFill>
                            <a:srgbClr val="C00000"/>
                          </a:solidFill>
                        </a:rPr>
                        <a:t>System.Collections</a:t>
                      </a:r>
                      <a:r>
                        <a:rPr lang="hu-HU" sz="3200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  <a:endParaRPr lang="hu-HU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3200" dirty="0" err="1" smtClean="0">
                          <a:solidFill>
                            <a:srgbClr val="C00000"/>
                          </a:solidFill>
                        </a:rPr>
                        <a:t>using</a:t>
                      </a:r>
                      <a:r>
                        <a:rPr lang="hu-HU" sz="32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hu-HU" sz="3200" dirty="0" err="1" smtClean="0">
                          <a:solidFill>
                            <a:srgbClr val="C00000"/>
                          </a:solidFill>
                        </a:rPr>
                        <a:t>System.Collections.Generic</a:t>
                      </a:r>
                      <a:r>
                        <a:rPr lang="hu-HU" sz="3200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ArrayList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smtClean="0"/>
                        <a:t>List&lt;T&gt;</a:t>
                      </a:r>
                      <a:endParaRPr lang="hu-H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Stack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Stack</a:t>
                      </a:r>
                      <a:r>
                        <a:rPr lang="hu-HU" sz="3200" dirty="0" smtClean="0"/>
                        <a:t>&lt;T&gt;</a:t>
                      </a:r>
                      <a:endParaRPr lang="hu-H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Queue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Queue</a:t>
                      </a:r>
                      <a:r>
                        <a:rPr lang="hu-HU" sz="3200" dirty="0" smtClean="0"/>
                        <a:t>&lt;T&gt;</a:t>
                      </a:r>
                      <a:endParaRPr lang="hu-H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Hashtable</a:t>
                      </a:r>
                      <a:endParaRPr lang="hu-H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3200" dirty="0" err="1" smtClean="0"/>
                        <a:t>Dictionary</a:t>
                      </a:r>
                      <a:r>
                        <a:rPr lang="hu-HU" sz="3200" dirty="0" smtClean="0"/>
                        <a:t>&lt;K, V&gt;</a:t>
                      </a:r>
                      <a:endParaRPr lang="hu-HU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Minősített neve: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System.Object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smtClean="0"/>
              <a:t>Alias neve: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 smtClean="0"/>
              <a:t>Minden osztály őse.</a:t>
            </a:r>
          </a:p>
          <a:p>
            <a:pPr marL="0" indent="0">
              <a:buNone/>
            </a:pPr>
            <a:r>
              <a:rPr lang="hu-HU" dirty="0" smtClean="0"/>
              <a:t>A következő virtuális metódusokat tartalmazza:</a:t>
            </a:r>
          </a:p>
          <a:p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GetHashCode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dirty="0" smtClean="0"/>
              <a:t>Az objektum tényleges típusát adja vissza.</a:t>
            </a:r>
          </a:p>
          <a:p>
            <a:r>
              <a:rPr lang="hu-HU" dirty="0" smtClean="0"/>
              <a:t>A visszatérési érték a </a:t>
            </a:r>
            <a:r>
              <a:rPr lang="hu-HU" dirty="0" err="1" smtClean="0"/>
              <a:t>System.Type</a:t>
            </a:r>
            <a:r>
              <a:rPr lang="hu-HU" dirty="0" smtClean="0"/>
              <a:t> osztály egy példánya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dirty="0" smtClean="0"/>
              <a:t>Az objektumot </a:t>
            </a:r>
            <a:r>
              <a:rPr lang="hu-HU" dirty="0" err="1" smtClean="0"/>
              <a:t>sztringként</a:t>
            </a:r>
            <a:r>
              <a:rPr lang="hu-HU" dirty="0" smtClean="0"/>
              <a:t> adja vissza.</a:t>
            </a:r>
          </a:p>
          <a:p>
            <a:r>
              <a:rPr lang="hu-HU" dirty="0" smtClean="0"/>
              <a:t>Az osztály példányainak egységes </a:t>
            </a:r>
            <a:r>
              <a:rPr lang="hu-HU" dirty="0" err="1" smtClean="0"/>
              <a:t>kiiratásához</a:t>
            </a:r>
            <a:r>
              <a:rPr lang="hu-HU" dirty="0" smtClean="0"/>
              <a:t> tökéletes megoldás.</a:t>
            </a:r>
          </a:p>
        </p:txBody>
      </p:sp>
    </p:spTree>
    <p:extLst>
      <p:ext uri="{BB962C8B-B14F-4D97-AF65-F5344CB8AC3E}">
        <p14:creationId xmlns:p14="http://schemas.microsoft.com/office/powerpoint/2010/main" val="1222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ToString</a:t>
            </a:r>
            <a:r>
              <a:rPr lang="hu-HU" dirty="0" smtClean="0"/>
              <a:t>() </a:t>
            </a:r>
            <a:r>
              <a:rPr lang="hu-HU" dirty="0"/>
              <a:t>p</a:t>
            </a:r>
            <a:r>
              <a:rPr lang="hu-HU" dirty="0" smtClean="0"/>
              <a:t>élda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374602"/>
            <a:ext cx="8229600" cy="299050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licensePlate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model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byte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override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ToString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()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string.Format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("{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0}: {1} ({2}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years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)",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licensePlate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model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67544" y="4792166"/>
            <a:ext cx="5101084" cy="151715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smtClean="0"/>
              <a:t>List&lt;</a:t>
            </a:r>
            <a:r>
              <a:rPr lang="hu-HU" b="1" dirty="0" err="1" smtClean="0"/>
              <a:t>Car</a:t>
            </a:r>
            <a:r>
              <a:rPr lang="hu-HU" b="1" dirty="0" smtClean="0"/>
              <a:t>&gt;</a:t>
            </a:r>
            <a:r>
              <a:rPr lang="en-US" b="1" dirty="0" smtClean="0"/>
              <a:t> </a:t>
            </a:r>
            <a:r>
              <a:rPr lang="hu-HU" b="1" dirty="0" err="1" smtClean="0"/>
              <a:t>cars</a:t>
            </a:r>
            <a:r>
              <a:rPr lang="en-US" b="1" dirty="0" smtClean="0"/>
              <a:t> </a:t>
            </a:r>
            <a:r>
              <a:rPr lang="en-US" b="1" dirty="0"/>
              <a:t>= new </a:t>
            </a:r>
            <a:r>
              <a:rPr lang="hu-HU" b="1" dirty="0" smtClean="0"/>
              <a:t>List&lt;</a:t>
            </a:r>
            <a:r>
              <a:rPr lang="hu-HU" b="1" dirty="0" err="1" smtClean="0"/>
              <a:t>Car</a:t>
            </a:r>
            <a:r>
              <a:rPr lang="hu-HU" b="1" dirty="0" smtClean="0"/>
              <a:t>&gt;()</a:t>
            </a:r>
            <a:r>
              <a:rPr lang="en-US" b="1" dirty="0" smtClean="0"/>
              <a:t>;</a:t>
            </a:r>
            <a:endParaRPr lang="hu-HU" b="1" dirty="0" smtClean="0"/>
          </a:p>
          <a:p>
            <a:pPr>
              <a:defRPr/>
            </a:pPr>
            <a:r>
              <a:rPr lang="hu-HU" b="1" dirty="0" err="1" smtClean="0"/>
              <a:t>cars.Add</a:t>
            </a:r>
            <a:r>
              <a:rPr lang="hu-HU" b="1" dirty="0" smtClean="0"/>
              <a:t>(</a:t>
            </a:r>
            <a:r>
              <a:rPr lang="hu-HU" b="1" dirty="0" err="1" smtClean="0"/>
              <a:t>new</a:t>
            </a:r>
            <a:r>
              <a:rPr lang="hu-HU" b="1" dirty="0" smtClean="0"/>
              <a:t> </a:t>
            </a:r>
            <a:r>
              <a:rPr lang="hu-HU" b="1" dirty="0" err="1" smtClean="0"/>
              <a:t>Car</a:t>
            </a:r>
            <a:r>
              <a:rPr lang="hu-HU" b="1" dirty="0" smtClean="0"/>
              <a:t>("JFK124</a:t>
            </a:r>
            <a:r>
              <a:rPr lang="hu-HU" b="1" dirty="0"/>
              <a:t>", "Ford </a:t>
            </a:r>
            <a:r>
              <a:rPr lang="hu-HU" b="1" dirty="0" err="1"/>
              <a:t>Mondeo</a:t>
            </a:r>
            <a:r>
              <a:rPr lang="hu-HU" b="1" dirty="0"/>
              <a:t>", </a:t>
            </a:r>
            <a:r>
              <a:rPr lang="hu-HU" b="1" dirty="0" smtClean="0"/>
              <a:t>5));</a:t>
            </a:r>
            <a:endParaRPr lang="en-US" b="1" dirty="0"/>
          </a:p>
          <a:p>
            <a:pPr>
              <a:defRPr/>
            </a:pPr>
            <a:r>
              <a:rPr lang="hu-HU" b="1" dirty="0" err="1"/>
              <a:t>cars.Add</a:t>
            </a:r>
            <a:r>
              <a:rPr lang="hu-HU" b="1" dirty="0"/>
              <a:t>(</a:t>
            </a:r>
            <a:r>
              <a:rPr lang="hu-HU" b="1" dirty="0" err="1"/>
              <a:t>new</a:t>
            </a:r>
            <a:r>
              <a:rPr lang="hu-HU" b="1" dirty="0"/>
              <a:t> </a:t>
            </a:r>
            <a:r>
              <a:rPr lang="hu-HU" b="1" dirty="0" err="1"/>
              <a:t>Car</a:t>
            </a:r>
            <a:r>
              <a:rPr lang="hu-HU" b="1" dirty="0"/>
              <a:t>("</a:t>
            </a:r>
            <a:r>
              <a:rPr lang="hu-HU" b="1" dirty="0" smtClean="0"/>
              <a:t>MDW623</a:t>
            </a:r>
            <a:r>
              <a:rPr lang="hu-HU" b="1" dirty="0"/>
              <a:t>", "</a:t>
            </a:r>
            <a:r>
              <a:rPr lang="hu-HU" b="1" dirty="0" err="1"/>
              <a:t>Suzuku</a:t>
            </a:r>
            <a:r>
              <a:rPr lang="hu-HU" b="1" dirty="0"/>
              <a:t> Swift", </a:t>
            </a:r>
            <a:r>
              <a:rPr lang="hu-HU" b="1" dirty="0" smtClean="0"/>
              <a:t>2));</a:t>
            </a:r>
          </a:p>
          <a:p>
            <a:pPr>
              <a:defRPr/>
            </a:pPr>
            <a:r>
              <a:rPr lang="hu-HU" b="1" dirty="0" err="1" smtClean="0"/>
              <a:t>foreach</a:t>
            </a:r>
            <a:r>
              <a:rPr lang="hu-HU" b="1" dirty="0" smtClean="0"/>
              <a:t> (</a:t>
            </a:r>
            <a:r>
              <a:rPr lang="hu-HU" b="1" dirty="0" err="1" smtClean="0"/>
              <a:t>Car</a:t>
            </a:r>
            <a:r>
              <a:rPr lang="hu-HU" b="1" dirty="0" smtClean="0"/>
              <a:t> c </a:t>
            </a:r>
            <a:r>
              <a:rPr lang="hu-HU" b="1" dirty="0" err="1" smtClean="0"/>
              <a:t>in</a:t>
            </a:r>
            <a:r>
              <a:rPr lang="hu-HU" b="1" dirty="0" smtClean="0"/>
              <a:t> </a:t>
            </a:r>
            <a:r>
              <a:rPr lang="hu-HU" b="1" dirty="0" err="1" smtClean="0"/>
              <a:t>cars</a:t>
            </a:r>
            <a:r>
              <a:rPr lang="hu-HU" b="1" dirty="0" smtClean="0"/>
              <a:t>)</a:t>
            </a:r>
          </a:p>
          <a:p>
            <a:pPr>
              <a:defRPr/>
            </a:pPr>
            <a:r>
              <a:rPr lang="hu-HU" b="1" dirty="0"/>
              <a:t> </a:t>
            </a:r>
            <a:r>
              <a:rPr lang="hu-HU" b="1" dirty="0" smtClean="0"/>
              <a:t> </a:t>
            </a:r>
            <a:r>
              <a:rPr lang="hu-HU" b="1" dirty="0" err="1" smtClean="0"/>
              <a:t>Console.WriteLine</a:t>
            </a:r>
            <a:r>
              <a:rPr lang="hu-HU" b="1" dirty="0" smtClean="0"/>
              <a:t>(c);</a:t>
            </a:r>
            <a:endParaRPr lang="en-US" b="1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24128" y="5369024"/>
            <a:ext cx="3312368" cy="86828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smtClean="0">
                <a:solidFill>
                  <a:schemeClr val="bg1"/>
                </a:solidFill>
              </a:rPr>
              <a:t>JFK124: Ford </a:t>
            </a:r>
            <a:r>
              <a:rPr lang="hu-HU" b="1" dirty="0" err="1" smtClean="0">
                <a:solidFill>
                  <a:schemeClr val="bg1"/>
                </a:solidFill>
              </a:rPr>
              <a:t>Mondeo</a:t>
            </a:r>
            <a:r>
              <a:rPr lang="hu-HU" b="1" dirty="0" smtClean="0">
                <a:solidFill>
                  <a:schemeClr val="bg1"/>
                </a:solidFill>
              </a:rPr>
              <a:t> (5 </a:t>
            </a:r>
            <a:r>
              <a:rPr lang="hu-HU" b="1" dirty="0" err="1" smtClean="0">
                <a:solidFill>
                  <a:schemeClr val="bg1"/>
                </a:solidFill>
              </a:rPr>
              <a:t>years</a:t>
            </a:r>
            <a:r>
              <a:rPr lang="hu-HU" b="1" dirty="0" smtClean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hu-HU" b="1" dirty="0" smtClean="0">
                <a:solidFill>
                  <a:schemeClr val="bg1"/>
                </a:solidFill>
              </a:rPr>
              <a:t>MDW623: </a:t>
            </a:r>
            <a:r>
              <a:rPr lang="hu-HU" b="1" dirty="0" err="1" smtClean="0">
                <a:solidFill>
                  <a:schemeClr val="bg1"/>
                </a:solidFill>
              </a:rPr>
              <a:t>Suzuku</a:t>
            </a:r>
            <a:r>
              <a:rPr lang="hu-HU" b="1" dirty="0" smtClean="0">
                <a:solidFill>
                  <a:schemeClr val="bg1"/>
                </a:solidFill>
              </a:rPr>
              <a:t> Swift (2 </a:t>
            </a:r>
            <a:r>
              <a:rPr lang="hu-HU" b="1" dirty="0" err="1" smtClean="0">
                <a:solidFill>
                  <a:schemeClr val="bg1"/>
                </a:solidFill>
              </a:rPr>
              <a:t>years</a:t>
            </a:r>
            <a:r>
              <a:rPr lang="hu-HU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hu-HU" dirty="0" smtClean="0"/>
              <a:t>Megvizsgálja, hogy a </a:t>
            </a:r>
            <a:r>
              <a:rPr lang="hu-HU" dirty="0" err="1" smtClean="0"/>
              <a:t>this</a:t>
            </a:r>
            <a:r>
              <a:rPr lang="hu-HU" dirty="0" smtClean="0"/>
              <a:t> példány egyenlő-e az x példánnyal.</a:t>
            </a:r>
          </a:p>
          <a:p>
            <a:r>
              <a:rPr lang="hu-HU" dirty="0" smtClean="0"/>
              <a:t>Alapértelmezetten a példányok referenciáit hasonlítja össze.</a:t>
            </a:r>
          </a:p>
          <a:p>
            <a:r>
              <a:rPr lang="hu-HU" dirty="0" err="1" smtClean="0"/>
              <a:t>Override-olt</a:t>
            </a:r>
            <a:r>
              <a:rPr lang="hu-HU" dirty="0" smtClean="0"/>
              <a:t> változatai </a:t>
            </a:r>
            <a:r>
              <a:rPr lang="hu-HU" dirty="0"/>
              <a:t>á</a:t>
            </a:r>
            <a:r>
              <a:rPr lang="hu-HU" dirty="0" smtClean="0"/>
              <a:t>ltalában mezőről mezőre végzik az összehasonlítást.</a:t>
            </a:r>
          </a:p>
        </p:txBody>
      </p:sp>
    </p:spTree>
    <p:extLst>
      <p:ext uri="{BB962C8B-B14F-4D97-AF65-F5344CB8AC3E}">
        <p14:creationId xmlns:p14="http://schemas.microsoft.com/office/powerpoint/2010/main" val="382598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Equals</a:t>
            </a:r>
            <a:r>
              <a:rPr lang="hu-HU" dirty="0" smtClean="0"/>
              <a:t>() </a:t>
            </a:r>
            <a:r>
              <a:rPr lang="hu-HU" dirty="0"/>
              <a:t>p</a:t>
            </a:r>
            <a:r>
              <a:rPr lang="hu-HU" dirty="0" smtClean="0"/>
              <a:t>élda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276872"/>
            <a:ext cx="8229600" cy="349455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licensePlate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model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byte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override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bool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Equals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x)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(!(x is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))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false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c = x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this.licensePlate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c.licensePlate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}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Object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GetHashCode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dirty="0" smtClean="0"/>
              <a:t>Egy </a:t>
            </a:r>
            <a:r>
              <a:rPr lang="hu-HU" dirty="0" err="1" smtClean="0"/>
              <a:t>hash</a:t>
            </a:r>
            <a:r>
              <a:rPr lang="hu-HU" dirty="0" smtClean="0"/>
              <a:t> értéket generál a példányból:</a:t>
            </a:r>
          </a:p>
          <a:p>
            <a:pPr lvl="1"/>
            <a:r>
              <a:rPr lang="hu-HU" dirty="0" err="1" smtClean="0"/>
              <a:t>Hash</a:t>
            </a:r>
            <a:r>
              <a:rPr lang="hu-HU" dirty="0" smtClean="0"/>
              <a:t> kód = egy számérték, egy „kivonat”, mely a példány kulcsfontosságú jellemzőiből keletkezik.</a:t>
            </a:r>
          </a:p>
          <a:p>
            <a:pPr lvl="1"/>
            <a:r>
              <a:rPr lang="hu-HU" dirty="0" smtClean="0"/>
              <a:t>Előállításának gyorsnak kell lennie.</a:t>
            </a:r>
          </a:p>
          <a:p>
            <a:r>
              <a:rPr lang="hu-HU" dirty="0" smtClean="0"/>
              <a:t>Két példány egyenlőségének vizsgálatakor (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hu-HU" dirty="0" smtClean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Ha x és y </a:t>
            </a:r>
            <a:r>
              <a:rPr lang="hu-HU" dirty="0" err="1" smtClean="0"/>
              <a:t>hash</a:t>
            </a:r>
            <a:r>
              <a:rPr lang="hu-HU" dirty="0" smtClean="0"/>
              <a:t> kódja különbözik =&gt; x és y nem azonosak.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 smtClean="0"/>
              <a:t>Egyébként jöhet x és y költséges, mezőnkénti összehasonlítása.</a:t>
            </a:r>
          </a:p>
        </p:txBody>
      </p:sp>
    </p:spTree>
    <p:extLst>
      <p:ext uri="{BB962C8B-B14F-4D97-AF65-F5344CB8AC3E}">
        <p14:creationId xmlns:p14="http://schemas.microsoft.com/office/powerpoint/2010/main" val="31237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formális paraméter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r>
              <a:rPr lang="hu-HU" dirty="0" smtClean="0"/>
              <a:t>Általános célú metódusokhoz: bármilyen típusú aktuális paramétert átadhatunk.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886770"/>
            <a:ext cx="4402832" cy="133431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static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Kiiras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object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baseline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590456" y="2886770"/>
            <a:ext cx="3096344" cy="1334318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hu-HU" b="1" dirty="0" err="1"/>
              <a:t>Kiiras</a:t>
            </a:r>
            <a:r>
              <a:rPr lang="hu-HU" b="1" dirty="0"/>
              <a:t>("valami szöveg");</a:t>
            </a:r>
            <a:endParaRPr lang="hu-HU" b="1" dirty="0" smtClean="0"/>
          </a:p>
          <a:p>
            <a:pPr>
              <a:defRPr/>
            </a:pPr>
            <a:r>
              <a:rPr lang="hu-HU" b="1" dirty="0" err="1" smtClean="0"/>
              <a:t>Kiiras</a:t>
            </a:r>
            <a:r>
              <a:rPr lang="hu-HU" b="1" dirty="0" smtClean="0"/>
              <a:t>(12.5);</a:t>
            </a:r>
          </a:p>
          <a:p>
            <a:pPr>
              <a:defRPr/>
            </a:pPr>
            <a:r>
              <a:rPr lang="hu-HU" b="1" dirty="0" err="1" smtClean="0"/>
              <a:t>Kiiras</a:t>
            </a:r>
            <a:r>
              <a:rPr lang="hu-HU" b="1" dirty="0" smtClean="0"/>
              <a:t>(</a:t>
            </a:r>
            <a:r>
              <a:rPr lang="hu-HU" b="1" dirty="0" err="1" smtClean="0"/>
              <a:t>new</a:t>
            </a:r>
            <a:r>
              <a:rPr lang="hu-HU" b="1" dirty="0" smtClean="0"/>
              <a:t> </a:t>
            </a:r>
            <a:r>
              <a:rPr lang="hu-HU" b="1" dirty="0" err="1" smtClean="0"/>
              <a:t>Car</a:t>
            </a:r>
            <a:r>
              <a:rPr lang="hu-HU" b="1" dirty="0" smtClean="0"/>
              <a:t>(…));</a:t>
            </a:r>
            <a:endParaRPr lang="en-US" b="1" dirty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67544" y="5085184"/>
            <a:ext cx="8229600" cy="122413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Pl.: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formatum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tomb</a:t>
            </a:r>
            <a:r>
              <a:rPr 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Boxing</a:t>
            </a:r>
            <a:r>
              <a:rPr lang="hu-HU" dirty="0" smtClean="0"/>
              <a:t> = „bedobozolás”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Az a művelet, mikor egy </a:t>
            </a:r>
            <a:r>
              <a:rPr lang="hu-HU" b="1" dirty="0" smtClean="0"/>
              <a:t>értéktípusú</a:t>
            </a:r>
            <a:r>
              <a:rPr lang="hu-HU" dirty="0" smtClean="0"/>
              <a:t> értéket egy </a:t>
            </a:r>
            <a:r>
              <a:rPr lang="hu-HU" b="1" dirty="0" smtClean="0"/>
              <a:t>referenciatípusú</a:t>
            </a:r>
            <a:r>
              <a:rPr lang="hu-HU" dirty="0" smtClean="0"/>
              <a:t> változóba helyezzük.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Az értékről másolat készül a memóriában.</a:t>
            </a:r>
          </a:p>
          <a:p>
            <a:r>
              <a:rPr lang="hu-HU" dirty="0" smtClean="0"/>
              <a:t>A másolat memóriacíme bekerül a változóba.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39752" y="2708920"/>
            <a:ext cx="4402832" cy="10462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d = 12.4;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object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o = d;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pSp>
        <p:nvGrpSpPr>
          <p:cNvPr id="29" name="Csoportba foglalás 28"/>
          <p:cNvGrpSpPr/>
          <p:nvPr/>
        </p:nvGrpSpPr>
        <p:grpSpPr>
          <a:xfrm>
            <a:off x="827088" y="5013176"/>
            <a:ext cx="7380287" cy="1743075"/>
            <a:chOff x="827088" y="5013176"/>
            <a:chExt cx="7380287" cy="1743075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971550" y="5733901"/>
              <a:ext cx="7235825" cy="792163"/>
            </a:xfrm>
            <a:prstGeom prst="rect">
              <a:avLst/>
            </a:prstGeom>
            <a:gradFill rotWithShape="1">
              <a:gsLst>
                <a:gs pos="0">
                  <a:srgbClr val="DAD192"/>
                </a:gs>
                <a:gs pos="100000">
                  <a:srgbClr val="C8C543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508625" y="5878364"/>
              <a:ext cx="936625" cy="431800"/>
            </a:xfrm>
            <a:prstGeom prst="rect">
              <a:avLst/>
            </a:prstGeom>
            <a:gradFill rotWithShape="1">
              <a:gsLst>
                <a:gs pos="0">
                  <a:srgbClr val="CEC3A6"/>
                </a:gs>
                <a:gs pos="100000">
                  <a:srgbClr val="C7C1B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cím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427538" y="5878364"/>
              <a:ext cx="936625" cy="431800"/>
            </a:xfrm>
            <a:prstGeom prst="rect">
              <a:avLst/>
            </a:prstGeom>
            <a:gradFill rotWithShape="1">
              <a:gsLst>
                <a:gs pos="0">
                  <a:srgbClr val="CEC3A6"/>
                </a:gs>
                <a:gs pos="100000">
                  <a:srgbClr val="C7C1B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6659563" y="5878364"/>
              <a:ext cx="1295400" cy="430212"/>
            </a:xfrm>
            <a:prstGeom prst="rect">
              <a:avLst/>
            </a:prstGeom>
            <a:gradFill rotWithShape="1">
              <a:gsLst>
                <a:gs pos="0">
                  <a:srgbClr val="CEC3A6"/>
                </a:gs>
                <a:gs pos="100000">
                  <a:srgbClr val="C7C1B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12.4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051050" y="5876776"/>
              <a:ext cx="936625" cy="431800"/>
            </a:xfrm>
            <a:prstGeom prst="rect">
              <a:avLst/>
            </a:prstGeom>
            <a:gradFill rotWithShape="1">
              <a:gsLst>
                <a:gs pos="0">
                  <a:srgbClr val="CEC3A6"/>
                </a:gs>
                <a:gs pos="100000">
                  <a:srgbClr val="C7C1B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042988" y="5876776"/>
              <a:ext cx="936625" cy="431800"/>
            </a:xfrm>
            <a:prstGeom prst="rect">
              <a:avLst/>
            </a:prstGeom>
            <a:gradFill rotWithShape="1">
              <a:gsLst>
                <a:gs pos="0">
                  <a:srgbClr val="CEC3A6"/>
                </a:gs>
                <a:gs pos="100000">
                  <a:srgbClr val="C7C1B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12.4</a:t>
              </a: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258888" y="5229076"/>
              <a:ext cx="433387" cy="577850"/>
            </a:xfrm>
            <a:custGeom>
              <a:avLst/>
              <a:gdLst>
                <a:gd name="T0" fmla="*/ 0 w 1454"/>
                <a:gd name="T1" fmla="*/ 0 h 167"/>
                <a:gd name="T2" fmla="*/ 836 w 1454"/>
                <a:gd name="T3" fmla="*/ 28 h 167"/>
                <a:gd name="T4" fmla="*/ 1454 w 1454"/>
                <a:gd name="T5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54" h="167">
                  <a:moveTo>
                    <a:pt x="0" y="0"/>
                  </a:moveTo>
                  <a:lnTo>
                    <a:pt x="836" y="28"/>
                  </a:lnTo>
                  <a:lnTo>
                    <a:pt x="1454" y="167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011863" y="6308576"/>
              <a:ext cx="1295400" cy="447675"/>
            </a:xfrm>
            <a:custGeom>
              <a:avLst/>
              <a:gdLst>
                <a:gd name="T0" fmla="*/ 0 w 2149"/>
                <a:gd name="T1" fmla="*/ 0 h 231"/>
                <a:gd name="T2" fmla="*/ 35 w 2149"/>
                <a:gd name="T3" fmla="*/ 231 h 231"/>
                <a:gd name="T4" fmla="*/ 2149 w 2149"/>
                <a:gd name="T5" fmla="*/ 231 h 231"/>
                <a:gd name="T6" fmla="*/ 2135 w 2149"/>
                <a:gd name="T7" fmla="*/ 2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9" h="231">
                  <a:moveTo>
                    <a:pt x="0" y="0"/>
                  </a:moveTo>
                  <a:lnTo>
                    <a:pt x="35" y="231"/>
                  </a:lnTo>
                  <a:lnTo>
                    <a:pt x="2149" y="231"/>
                  </a:lnTo>
                  <a:lnTo>
                    <a:pt x="2135" y="28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348038" y="5878364"/>
              <a:ext cx="936625" cy="431800"/>
            </a:xfrm>
            <a:prstGeom prst="rect">
              <a:avLst/>
            </a:prstGeom>
            <a:gradFill rotWithShape="1">
              <a:gsLst>
                <a:gs pos="0">
                  <a:srgbClr val="CEC3A6"/>
                </a:gs>
                <a:gs pos="100000">
                  <a:srgbClr val="C7C1B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altLang="hu-HU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5362575" y="5028307"/>
              <a:ext cx="431800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o</a:t>
              </a: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5794376" y="5244207"/>
              <a:ext cx="217488" cy="561132"/>
            </a:xfrm>
            <a:custGeom>
              <a:avLst/>
              <a:gdLst>
                <a:gd name="T0" fmla="*/ 0 w 923"/>
                <a:gd name="T1" fmla="*/ 0 h 274"/>
                <a:gd name="T2" fmla="*/ 773 w 923"/>
                <a:gd name="T3" fmla="*/ 7 h 274"/>
                <a:gd name="T4" fmla="*/ 923 w 923"/>
                <a:gd name="T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3" h="274">
                  <a:moveTo>
                    <a:pt x="0" y="0"/>
                  </a:moveTo>
                  <a:lnTo>
                    <a:pt x="773" y="7"/>
                  </a:lnTo>
                  <a:lnTo>
                    <a:pt x="923" y="274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827088" y="5013176"/>
              <a:ext cx="431800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6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2393</TotalTime>
  <Words>1047</Words>
  <Application>Microsoft Office PowerPoint</Application>
  <PresentationFormat>Diavetítés a képernyőre (4:3 oldalarány)</PresentationFormat>
  <Paragraphs>231</Paragraphs>
  <Slides>19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0" baseType="lpstr">
      <vt:lpstr>Office-téma</vt:lpstr>
      <vt:lpstr>Magasszintű programozási nyelvek II.</vt:lpstr>
      <vt:lpstr>Object osztály</vt:lpstr>
      <vt:lpstr>Object osztály</vt:lpstr>
      <vt:lpstr>ToString() példa</vt:lpstr>
      <vt:lpstr>Object osztály</vt:lpstr>
      <vt:lpstr>Equals() példa</vt:lpstr>
      <vt:lpstr>Object osztály</vt:lpstr>
      <vt:lpstr>Object formális paraméter</vt:lpstr>
      <vt:lpstr>Boxing = „bedobozolás”</vt:lpstr>
      <vt:lpstr>Unboxing = „kidobozolás”</vt:lpstr>
      <vt:lpstr>Object kollekciók</vt:lpstr>
      <vt:lpstr>Object kollekciók</vt:lpstr>
      <vt:lpstr>Generikus kollekciók</vt:lpstr>
      <vt:lpstr>Generikusok</vt:lpstr>
      <vt:lpstr>Generikusok</vt:lpstr>
      <vt:lpstr>Generikusok</vt:lpstr>
      <vt:lpstr>Megkötések generikusokra</vt:lpstr>
      <vt:lpstr>Megkötések generikusokra</vt:lpstr>
      <vt:lpstr>Generikus kollekciók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534</cp:revision>
  <dcterms:created xsi:type="dcterms:W3CDTF">2014-03-03T11:13:53Z</dcterms:created>
  <dcterms:modified xsi:type="dcterms:W3CDTF">2015-04-13T12:34:12Z</dcterms:modified>
</cp:coreProperties>
</file>