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95" r:id="rId4"/>
    <p:sldId id="296" r:id="rId5"/>
    <p:sldId id="297" r:id="rId6"/>
    <p:sldId id="298" r:id="rId7"/>
    <p:sldId id="300" r:id="rId8"/>
    <p:sldId id="299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10" r:id="rId17"/>
    <p:sldId id="308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43FF43"/>
    <a:srgbClr val="66FF66"/>
    <a:srgbClr val="00FF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2" autoAdjust="0"/>
  </p:normalViewPr>
  <p:slideViewPr>
    <p:cSldViewPr snapToObjects="1">
      <p:cViewPr varScale="1">
        <p:scale>
          <a:sx n="66" d="100"/>
          <a:sy n="66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F1FF7-369F-4F45-9561-49730153EEB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hu-HU"/>
        </a:p>
      </dgm:t>
    </dgm:pt>
    <dgm:pt modelId="{EA24C0DC-22A1-4A77-9E1B-D343E32B4BFC}">
      <dgm:prSet phldrT="[Szöveg]" custT="1"/>
      <dgm:spPr/>
      <dgm:t>
        <a:bodyPr/>
        <a:lstStyle/>
        <a:p>
          <a:r>
            <a:rPr lang="hu-HU" sz="3200" dirty="0" smtClean="0"/>
            <a:t>Felhasználói interfész</a:t>
          </a:r>
          <a:br>
            <a:rPr lang="hu-HU" sz="3200" dirty="0" smtClean="0"/>
          </a:br>
          <a:r>
            <a:rPr lang="hu-HU" sz="2000" dirty="0" smtClean="0"/>
            <a:t>(</a:t>
          </a:r>
          <a:r>
            <a:rPr lang="hu-HU" sz="2000" dirty="0" err="1" smtClean="0"/>
            <a:t>user</a:t>
          </a:r>
          <a:r>
            <a:rPr lang="hu-HU" sz="2000" dirty="0" smtClean="0"/>
            <a:t> </a:t>
          </a:r>
          <a:r>
            <a:rPr lang="hu-HU" sz="2000" dirty="0" err="1" smtClean="0"/>
            <a:t>interface</a:t>
          </a:r>
          <a:r>
            <a:rPr lang="hu-HU" sz="2000" dirty="0" smtClean="0"/>
            <a:t>)</a:t>
          </a:r>
          <a:endParaRPr lang="hu-HU" sz="2000" dirty="0"/>
        </a:p>
      </dgm:t>
    </dgm:pt>
    <dgm:pt modelId="{8872CA5A-1E83-4E5B-8979-D3CD834AE964}" type="parTrans" cxnId="{17CD95D2-6710-4A07-88C5-CEB4D0C0EC12}">
      <dgm:prSet/>
      <dgm:spPr/>
      <dgm:t>
        <a:bodyPr/>
        <a:lstStyle/>
        <a:p>
          <a:endParaRPr lang="hu-HU" sz="1400"/>
        </a:p>
      </dgm:t>
    </dgm:pt>
    <dgm:pt modelId="{87E19D36-3961-404D-8FA2-64D223293EE6}" type="sibTrans" cxnId="{17CD95D2-6710-4A07-88C5-CEB4D0C0EC12}">
      <dgm:prSet/>
      <dgm:spPr/>
      <dgm:t>
        <a:bodyPr/>
        <a:lstStyle/>
        <a:p>
          <a:endParaRPr lang="hu-HU" sz="1400"/>
        </a:p>
      </dgm:t>
    </dgm:pt>
    <dgm:pt modelId="{B0261FA7-8435-4897-AFD7-1C9CE06443BB}">
      <dgm:prSet phldrT="[Szöveg]" custT="1"/>
      <dgm:spPr/>
      <dgm:t>
        <a:bodyPr/>
        <a:lstStyle/>
        <a:p>
          <a:r>
            <a:rPr lang="hu-HU" sz="3200" dirty="0" smtClean="0">
              <a:solidFill>
                <a:schemeClr val="tx1"/>
              </a:solidFill>
            </a:rPr>
            <a:t>Alkalmazáslogika</a:t>
          </a:r>
          <a:br>
            <a:rPr lang="hu-HU" sz="3200" dirty="0" smtClean="0">
              <a:solidFill>
                <a:schemeClr val="tx1"/>
              </a:solidFill>
            </a:rPr>
          </a:br>
          <a:r>
            <a:rPr lang="hu-HU" sz="2000" dirty="0" smtClean="0">
              <a:solidFill>
                <a:schemeClr val="tx1"/>
              </a:solidFill>
            </a:rPr>
            <a:t>(business </a:t>
          </a:r>
          <a:r>
            <a:rPr lang="hu-HU" sz="2000" dirty="0" err="1" smtClean="0">
              <a:solidFill>
                <a:schemeClr val="tx1"/>
              </a:solidFill>
            </a:rPr>
            <a:t>logic</a:t>
          </a:r>
          <a:r>
            <a:rPr lang="hu-HU" sz="2000" dirty="0" smtClean="0">
              <a:solidFill>
                <a:schemeClr val="tx1"/>
              </a:solidFill>
            </a:rPr>
            <a:t>)</a:t>
          </a:r>
          <a:endParaRPr lang="hu-HU" sz="2800" dirty="0">
            <a:solidFill>
              <a:schemeClr val="tx1"/>
            </a:solidFill>
          </a:endParaRPr>
        </a:p>
      </dgm:t>
    </dgm:pt>
    <dgm:pt modelId="{2AF7B3EB-F649-4EFB-9725-5D705E38E463}" type="parTrans" cxnId="{4429CA78-C19D-4EB5-B083-F4DC8489EB84}">
      <dgm:prSet/>
      <dgm:spPr/>
      <dgm:t>
        <a:bodyPr/>
        <a:lstStyle/>
        <a:p>
          <a:endParaRPr lang="hu-HU" sz="1400"/>
        </a:p>
      </dgm:t>
    </dgm:pt>
    <dgm:pt modelId="{96A2C7FF-A384-4EFC-9819-1DB56468B054}" type="sibTrans" cxnId="{4429CA78-C19D-4EB5-B083-F4DC8489EB84}">
      <dgm:prSet/>
      <dgm:spPr/>
      <dgm:t>
        <a:bodyPr/>
        <a:lstStyle/>
        <a:p>
          <a:endParaRPr lang="hu-HU" sz="1400"/>
        </a:p>
      </dgm:t>
    </dgm:pt>
    <dgm:pt modelId="{79865466-ADF6-4E10-B7E2-BF2243F4B757}">
      <dgm:prSet phldrT="[Szöveg]" custT="1"/>
      <dgm:spPr/>
      <dgm:t>
        <a:bodyPr/>
        <a:lstStyle/>
        <a:p>
          <a:r>
            <a:rPr lang="hu-HU" sz="3200" dirty="0" smtClean="0"/>
            <a:t>Adatkezelés</a:t>
          </a:r>
          <a:br>
            <a:rPr lang="hu-HU" sz="3200" dirty="0" smtClean="0"/>
          </a:br>
          <a:r>
            <a:rPr lang="hu-HU" sz="2000" dirty="0" smtClean="0"/>
            <a:t>(</a:t>
          </a:r>
          <a:r>
            <a:rPr lang="hu-HU" sz="2000" dirty="0" err="1" smtClean="0"/>
            <a:t>data</a:t>
          </a:r>
          <a:r>
            <a:rPr lang="hu-HU" sz="2000" dirty="0" smtClean="0"/>
            <a:t> management)</a:t>
          </a:r>
          <a:endParaRPr lang="hu-HU" sz="2000" dirty="0"/>
        </a:p>
      </dgm:t>
    </dgm:pt>
    <dgm:pt modelId="{06E98C24-0905-4CF7-8945-5EC12944ACAB}" type="parTrans" cxnId="{47536168-2C4B-4A8C-A18D-512BB68212C6}">
      <dgm:prSet/>
      <dgm:spPr/>
      <dgm:t>
        <a:bodyPr/>
        <a:lstStyle/>
        <a:p>
          <a:endParaRPr lang="hu-HU" sz="1400"/>
        </a:p>
      </dgm:t>
    </dgm:pt>
    <dgm:pt modelId="{03CBE8B1-BEC9-4A90-9B40-F7E083B55DE1}" type="sibTrans" cxnId="{47536168-2C4B-4A8C-A18D-512BB68212C6}">
      <dgm:prSet/>
      <dgm:spPr/>
      <dgm:t>
        <a:bodyPr/>
        <a:lstStyle/>
        <a:p>
          <a:endParaRPr lang="hu-HU" sz="1400"/>
        </a:p>
      </dgm:t>
    </dgm:pt>
    <dgm:pt modelId="{C8ECCA36-50C8-428D-A05F-58C85AE3E30A}" type="pres">
      <dgm:prSet presAssocID="{712F1FF7-369F-4F45-9561-49730153EEB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hu-HU"/>
        </a:p>
      </dgm:t>
    </dgm:pt>
    <dgm:pt modelId="{A3523B82-6B99-4CCB-84F2-9241E0FC3661}" type="pres">
      <dgm:prSet presAssocID="{712F1FF7-369F-4F45-9561-49730153EEBE}" presName="Name1" presStyleCnt="0"/>
      <dgm:spPr/>
    </dgm:pt>
    <dgm:pt modelId="{27937CF0-A88F-428D-B5EF-08575D160895}" type="pres">
      <dgm:prSet presAssocID="{712F1FF7-369F-4F45-9561-49730153EEBE}" presName="cycle" presStyleCnt="0"/>
      <dgm:spPr/>
    </dgm:pt>
    <dgm:pt modelId="{94B546CD-1941-45E4-9B4B-9C7FA3EED2C4}" type="pres">
      <dgm:prSet presAssocID="{712F1FF7-369F-4F45-9561-49730153EEBE}" presName="srcNode" presStyleLbl="node1" presStyleIdx="0" presStyleCnt="3"/>
      <dgm:spPr/>
    </dgm:pt>
    <dgm:pt modelId="{D610DB2D-DEE1-4779-BB65-3C72D7B1FFFA}" type="pres">
      <dgm:prSet presAssocID="{712F1FF7-369F-4F45-9561-49730153EEBE}" presName="conn" presStyleLbl="parChTrans1D2" presStyleIdx="0" presStyleCnt="1"/>
      <dgm:spPr/>
      <dgm:t>
        <a:bodyPr/>
        <a:lstStyle/>
        <a:p>
          <a:endParaRPr lang="hu-HU"/>
        </a:p>
      </dgm:t>
    </dgm:pt>
    <dgm:pt modelId="{C1E46B1A-A7E7-4703-B1F1-D6B017343278}" type="pres">
      <dgm:prSet presAssocID="{712F1FF7-369F-4F45-9561-49730153EEBE}" presName="extraNode" presStyleLbl="node1" presStyleIdx="0" presStyleCnt="3"/>
      <dgm:spPr/>
    </dgm:pt>
    <dgm:pt modelId="{3E5813D2-1CB1-4406-93E8-63EBC07B9ED0}" type="pres">
      <dgm:prSet presAssocID="{712F1FF7-369F-4F45-9561-49730153EEBE}" presName="dstNode" presStyleLbl="node1" presStyleIdx="0" presStyleCnt="3"/>
      <dgm:spPr/>
    </dgm:pt>
    <dgm:pt modelId="{AA40862C-75B4-46F9-8A2C-C2AFC3264750}" type="pres">
      <dgm:prSet presAssocID="{EA24C0DC-22A1-4A77-9E1B-D343E32B4BFC}" presName="text_1" presStyleLbl="node1" presStyleIdx="0" presStyleCnt="3" custScaleY="15000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4DF8800-800C-4A67-9E11-FBBCFC4C0DFC}" type="pres">
      <dgm:prSet presAssocID="{EA24C0DC-22A1-4A77-9E1B-D343E32B4BFC}" presName="accent_1" presStyleCnt="0"/>
      <dgm:spPr/>
    </dgm:pt>
    <dgm:pt modelId="{DA241917-C105-420D-B988-73E34E8901A4}" type="pres">
      <dgm:prSet presAssocID="{EA24C0DC-22A1-4A77-9E1B-D343E32B4BFC}" presName="accentRepeatNode" presStyleLbl="solidFgAcc1" presStyleIdx="0" presStyleCnt="3"/>
      <dgm:spPr/>
    </dgm:pt>
    <dgm:pt modelId="{E3EAFF11-8970-4692-87A9-08696C16DD3D}" type="pres">
      <dgm:prSet presAssocID="{B0261FA7-8435-4897-AFD7-1C9CE06443BB}" presName="text_2" presStyleLbl="node1" presStyleIdx="1" presStyleCnt="3" custScaleY="141748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39FDCFE-5C9B-4A2F-ACDB-5BA1F02A7079}" type="pres">
      <dgm:prSet presAssocID="{B0261FA7-8435-4897-AFD7-1C9CE06443BB}" presName="accent_2" presStyleCnt="0"/>
      <dgm:spPr/>
    </dgm:pt>
    <dgm:pt modelId="{5C364C19-DA1E-4EE6-AB72-76B371DC6FBB}" type="pres">
      <dgm:prSet presAssocID="{B0261FA7-8435-4897-AFD7-1C9CE06443BB}" presName="accentRepeatNode" presStyleLbl="solidFgAcc1" presStyleIdx="1" presStyleCnt="3"/>
      <dgm:spPr/>
    </dgm:pt>
    <dgm:pt modelId="{5710ABED-DB6E-48CB-AA26-33CD8BBF1EF6}" type="pres">
      <dgm:prSet presAssocID="{79865466-ADF6-4E10-B7E2-BF2243F4B757}" presName="text_3" presStyleLbl="node1" presStyleIdx="2" presStyleCnt="3" custScaleY="14053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53C31BA-D192-4C75-9AB3-0CC80AC2D600}" type="pres">
      <dgm:prSet presAssocID="{79865466-ADF6-4E10-B7E2-BF2243F4B757}" presName="accent_3" presStyleCnt="0"/>
      <dgm:spPr/>
    </dgm:pt>
    <dgm:pt modelId="{1CFAD4A9-70AE-4CD0-913F-197A9CBCDE9F}" type="pres">
      <dgm:prSet presAssocID="{79865466-ADF6-4E10-B7E2-BF2243F4B757}" presName="accentRepeatNode" presStyleLbl="solidFgAcc1" presStyleIdx="2" presStyleCnt="3"/>
      <dgm:spPr/>
    </dgm:pt>
  </dgm:ptLst>
  <dgm:cxnLst>
    <dgm:cxn modelId="{F941AA8A-C74D-4261-9165-1D7C888E93F3}" type="presOf" srcId="{B0261FA7-8435-4897-AFD7-1C9CE06443BB}" destId="{E3EAFF11-8970-4692-87A9-08696C16DD3D}" srcOrd="0" destOrd="0" presId="urn:microsoft.com/office/officeart/2008/layout/VerticalCurvedList"/>
    <dgm:cxn modelId="{82EBA7B7-1D83-4388-AC95-4001357A08C1}" type="presOf" srcId="{EA24C0DC-22A1-4A77-9E1B-D343E32B4BFC}" destId="{AA40862C-75B4-46F9-8A2C-C2AFC3264750}" srcOrd="0" destOrd="0" presId="urn:microsoft.com/office/officeart/2008/layout/VerticalCurvedList"/>
    <dgm:cxn modelId="{93F76BEF-B3E1-4CF4-B903-348868067700}" type="presOf" srcId="{712F1FF7-369F-4F45-9561-49730153EEBE}" destId="{C8ECCA36-50C8-428D-A05F-58C85AE3E30A}" srcOrd="0" destOrd="0" presId="urn:microsoft.com/office/officeart/2008/layout/VerticalCurvedList"/>
    <dgm:cxn modelId="{8113C751-6792-4D87-B4FC-F74B56815C41}" type="presOf" srcId="{87E19D36-3961-404D-8FA2-64D223293EE6}" destId="{D610DB2D-DEE1-4779-BB65-3C72D7B1FFFA}" srcOrd="0" destOrd="0" presId="urn:microsoft.com/office/officeart/2008/layout/VerticalCurvedList"/>
    <dgm:cxn modelId="{47536168-2C4B-4A8C-A18D-512BB68212C6}" srcId="{712F1FF7-369F-4F45-9561-49730153EEBE}" destId="{79865466-ADF6-4E10-B7E2-BF2243F4B757}" srcOrd="2" destOrd="0" parTransId="{06E98C24-0905-4CF7-8945-5EC12944ACAB}" sibTransId="{03CBE8B1-BEC9-4A90-9B40-F7E083B55DE1}"/>
    <dgm:cxn modelId="{4429CA78-C19D-4EB5-B083-F4DC8489EB84}" srcId="{712F1FF7-369F-4F45-9561-49730153EEBE}" destId="{B0261FA7-8435-4897-AFD7-1C9CE06443BB}" srcOrd="1" destOrd="0" parTransId="{2AF7B3EB-F649-4EFB-9725-5D705E38E463}" sibTransId="{96A2C7FF-A384-4EFC-9819-1DB56468B054}"/>
    <dgm:cxn modelId="{77D69B86-B1B1-4D4E-A666-6250B623F9D3}" type="presOf" srcId="{79865466-ADF6-4E10-B7E2-BF2243F4B757}" destId="{5710ABED-DB6E-48CB-AA26-33CD8BBF1EF6}" srcOrd="0" destOrd="0" presId="urn:microsoft.com/office/officeart/2008/layout/VerticalCurvedList"/>
    <dgm:cxn modelId="{17CD95D2-6710-4A07-88C5-CEB4D0C0EC12}" srcId="{712F1FF7-369F-4F45-9561-49730153EEBE}" destId="{EA24C0DC-22A1-4A77-9E1B-D343E32B4BFC}" srcOrd="0" destOrd="0" parTransId="{8872CA5A-1E83-4E5B-8979-D3CD834AE964}" sibTransId="{87E19D36-3961-404D-8FA2-64D223293EE6}"/>
    <dgm:cxn modelId="{C9828345-A8B1-4BDB-96C2-AA7EFC5FB7E8}" type="presParOf" srcId="{C8ECCA36-50C8-428D-A05F-58C85AE3E30A}" destId="{A3523B82-6B99-4CCB-84F2-9241E0FC3661}" srcOrd="0" destOrd="0" presId="urn:microsoft.com/office/officeart/2008/layout/VerticalCurvedList"/>
    <dgm:cxn modelId="{041E48F0-9B2C-4CB9-861B-29CB5EB7CFDB}" type="presParOf" srcId="{A3523B82-6B99-4CCB-84F2-9241E0FC3661}" destId="{27937CF0-A88F-428D-B5EF-08575D160895}" srcOrd="0" destOrd="0" presId="urn:microsoft.com/office/officeart/2008/layout/VerticalCurvedList"/>
    <dgm:cxn modelId="{86BA6F51-97FC-4EDD-9FF0-CABBE4302A12}" type="presParOf" srcId="{27937CF0-A88F-428D-B5EF-08575D160895}" destId="{94B546CD-1941-45E4-9B4B-9C7FA3EED2C4}" srcOrd="0" destOrd="0" presId="urn:microsoft.com/office/officeart/2008/layout/VerticalCurvedList"/>
    <dgm:cxn modelId="{EE07AB7C-5CCF-452C-978F-F73E650A96A2}" type="presParOf" srcId="{27937CF0-A88F-428D-B5EF-08575D160895}" destId="{D610DB2D-DEE1-4779-BB65-3C72D7B1FFFA}" srcOrd="1" destOrd="0" presId="urn:microsoft.com/office/officeart/2008/layout/VerticalCurvedList"/>
    <dgm:cxn modelId="{36C4348E-A8DE-4F4A-875C-4C2520B91A9B}" type="presParOf" srcId="{27937CF0-A88F-428D-B5EF-08575D160895}" destId="{C1E46B1A-A7E7-4703-B1F1-D6B017343278}" srcOrd="2" destOrd="0" presId="urn:microsoft.com/office/officeart/2008/layout/VerticalCurvedList"/>
    <dgm:cxn modelId="{B5010409-C48A-42DE-A4D6-D55E77FFD6CD}" type="presParOf" srcId="{27937CF0-A88F-428D-B5EF-08575D160895}" destId="{3E5813D2-1CB1-4406-93E8-63EBC07B9ED0}" srcOrd="3" destOrd="0" presId="urn:microsoft.com/office/officeart/2008/layout/VerticalCurvedList"/>
    <dgm:cxn modelId="{44AF3AE7-65EE-454B-A2FE-72AB62EDAE5E}" type="presParOf" srcId="{A3523B82-6B99-4CCB-84F2-9241E0FC3661}" destId="{AA40862C-75B4-46F9-8A2C-C2AFC3264750}" srcOrd="1" destOrd="0" presId="urn:microsoft.com/office/officeart/2008/layout/VerticalCurvedList"/>
    <dgm:cxn modelId="{88C7D7C5-E744-41DD-AFFA-485730293AB3}" type="presParOf" srcId="{A3523B82-6B99-4CCB-84F2-9241E0FC3661}" destId="{E4DF8800-800C-4A67-9E11-FBBCFC4C0DFC}" srcOrd="2" destOrd="0" presId="urn:microsoft.com/office/officeart/2008/layout/VerticalCurvedList"/>
    <dgm:cxn modelId="{7A5F757B-3B7D-466A-95D1-7C120F79B3FD}" type="presParOf" srcId="{E4DF8800-800C-4A67-9E11-FBBCFC4C0DFC}" destId="{DA241917-C105-420D-B988-73E34E8901A4}" srcOrd="0" destOrd="0" presId="urn:microsoft.com/office/officeart/2008/layout/VerticalCurvedList"/>
    <dgm:cxn modelId="{5D811F93-9D4B-44F6-A449-224F3477051C}" type="presParOf" srcId="{A3523B82-6B99-4CCB-84F2-9241E0FC3661}" destId="{E3EAFF11-8970-4692-87A9-08696C16DD3D}" srcOrd="3" destOrd="0" presId="urn:microsoft.com/office/officeart/2008/layout/VerticalCurvedList"/>
    <dgm:cxn modelId="{6A88D16B-9E9A-4AB4-A5A6-243F9A6089A4}" type="presParOf" srcId="{A3523B82-6B99-4CCB-84F2-9241E0FC3661}" destId="{D39FDCFE-5C9B-4A2F-ACDB-5BA1F02A7079}" srcOrd="4" destOrd="0" presId="urn:microsoft.com/office/officeart/2008/layout/VerticalCurvedList"/>
    <dgm:cxn modelId="{59E659AE-317A-42A0-8A90-CB1B97F5571B}" type="presParOf" srcId="{D39FDCFE-5C9B-4A2F-ACDB-5BA1F02A7079}" destId="{5C364C19-DA1E-4EE6-AB72-76B371DC6FBB}" srcOrd="0" destOrd="0" presId="urn:microsoft.com/office/officeart/2008/layout/VerticalCurvedList"/>
    <dgm:cxn modelId="{AC8BCC1B-9544-432F-B2B3-435FBC3C8C38}" type="presParOf" srcId="{A3523B82-6B99-4CCB-84F2-9241E0FC3661}" destId="{5710ABED-DB6E-48CB-AA26-33CD8BBF1EF6}" srcOrd="5" destOrd="0" presId="urn:microsoft.com/office/officeart/2008/layout/VerticalCurvedList"/>
    <dgm:cxn modelId="{1007259D-3B34-46E3-9A39-7CF94C726C25}" type="presParOf" srcId="{A3523B82-6B99-4CCB-84F2-9241E0FC3661}" destId="{653C31BA-D192-4C75-9AB3-0CC80AC2D600}" srcOrd="6" destOrd="0" presId="urn:microsoft.com/office/officeart/2008/layout/VerticalCurvedList"/>
    <dgm:cxn modelId="{1A847005-6288-43C6-A3D1-5B8EB75D7C24}" type="presParOf" srcId="{653C31BA-D192-4C75-9AB3-0CC80AC2D600}" destId="{1CFAD4A9-70AE-4CD0-913F-197A9CBCDE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0DB2D-DEE1-4779-BB65-3C72D7B1FFFA}">
      <dsp:nvSpPr>
        <dsp:cNvPr id="0" name=""/>
        <dsp:cNvSpPr/>
      </dsp:nvSpPr>
      <dsp:spPr>
        <a:xfrm>
          <a:off x="-3255141" y="-500815"/>
          <a:ext cx="3881950" cy="3881950"/>
        </a:xfrm>
        <a:prstGeom prst="blockArc">
          <a:avLst>
            <a:gd name="adj1" fmla="val 18900000"/>
            <a:gd name="adj2" fmla="val 2700000"/>
            <a:gd name="adj3" fmla="val 556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40862C-75B4-46F9-8A2C-C2AFC3264750}">
      <dsp:nvSpPr>
        <dsp:cNvPr id="0" name=""/>
        <dsp:cNvSpPr/>
      </dsp:nvSpPr>
      <dsp:spPr>
        <a:xfrm>
          <a:off x="403045" y="144015"/>
          <a:ext cx="4192639" cy="8640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 smtClean="0"/>
            <a:t>Felhasználói interfész</a:t>
          </a:r>
          <a:br>
            <a:rPr lang="hu-HU" sz="3200" kern="1200" dirty="0" smtClean="0"/>
          </a:br>
          <a:r>
            <a:rPr lang="hu-HU" sz="2000" kern="1200" dirty="0" smtClean="0"/>
            <a:t>(</a:t>
          </a:r>
          <a:r>
            <a:rPr lang="hu-HU" sz="2000" kern="1200" dirty="0" err="1" smtClean="0"/>
            <a:t>user</a:t>
          </a:r>
          <a:r>
            <a:rPr lang="hu-HU" sz="2000" kern="1200" dirty="0" smtClean="0"/>
            <a:t> </a:t>
          </a:r>
          <a:r>
            <a:rPr lang="hu-HU" sz="2000" kern="1200" dirty="0" err="1" smtClean="0"/>
            <a:t>interface</a:t>
          </a:r>
          <a:r>
            <a:rPr lang="hu-HU" sz="2000" kern="1200" dirty="0" smtClean="0"/>
            <a:t>)</a:t>
          </a:r>
          <a:endParaRPr lang="hu-HU" sz="2000" kern="1200" dirty="0"/>
        </a:p>
      </dsp:txBody>
      <dsp:txXfrm>
        <a:off x="403045" y="144015"/>
        <a:ext cx="4192639" cy="864096"/>
      </dsp:txXfrm>
    </dsp:sp>
    <dsp:sp modelId="{DA241917-C105-420D-B988-73E34E8901A4}">
      <dsp:nvSpPr>
        <dsp:cNvPr id="0" name=""/>
        <dsp:cNvSpPr/>
      </dsp:nvSpPr>
      <dsp:spPr>
        <a:xfrm>
          <a:off x="43005" y="216024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AFF11-8970-4692-87A9-08696C16DD3D}">
      <dsp:nvSpPr>
        <dsp:cNvPr id="0" name=""/>
        <dsp:cNvSpPr/>
      </dsp:nvSpPr>
      <dsp:spPr>
        <a:xfrm>
          <a:off x="612444" y="1031880"/>
          <a:ext cx="3983239" cy="8165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 smtClean="0">
              <a:solidFill>
                <a:schemeClr val="tx1"/>
              </a:solidFill>
            </a:rPr>
            <a:t>Alkalmazáslogika</a:t>
          </a:r>
          <a:br>
            <a:rPr lang="hu-HU" sz="3200" kern="1200" dirty="0" smtClean="0">
              <a:solidFill>
                <a:schemeClr val="tx1"/>
              </a:solidFill>
            </a:rPr>
          </a:br>
          <a:r>
            <a:rPr lang="hu-HU" sz="2000" kern="1200" dirty="0" smtClean="0">
              <a:solidFill>
                <a:schemeClr val="tx1"/>
              </a:solidFill>
            </a:rPr>
            <a:t>(business </a:t>
          </a:r>
          <a:r>
            <a:rPr lang="hu-HU" sz="2000" kern="1200" dirty="0" err="1" smtClean="0">
              <a:solidFill>
                <a:schemeClr val="tx1"/>
              </a:solidFill>
            </a:rPr>
            <a:t>logic</a:t>
          </a:r>
          <a:r>
            <a:rPr lang="hu-HU" sz="2000" kern="1200" dirty="0" smtClean="0">
              <a:solidFill>
                <a:schemeClr val="tx1"/>
              </a:solidFill>
            </a:rPr>
            <a:t>)</a:t>
          </a:r>
          <a:endParaRPr lang="hu-HU" sz="2800" kern="1200" dirty="0">
            <a:solidFill>
              <a:schemeClr val="tx1"/>
            </a:solidFill>
          </a:endParaRPr>
        </a:p>
      </dsp:txBody>
      <dsp:txXfrm>
        <a:off x="612444" y="1031880"/>
        <a:ext cx="3983239" cy="816559"/>
      </dsp:txXfrm>
    </dsp:sp>
    <dsp:sp modelId="{5C364C19-DA1E-4EE6-AB72-76B371DC6FBB}">
      <dsp:nvSpPr>
        <dsp:cNvPr id="0" name=""/>
        <dsp:cNvSpPr/>
      </dsp:nvSpPr>
      <dsp:spPr>
        <a:xfrm>
          <a:off x="252404" y="1080120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0ABED-DB6E-48CB-AA26-33CD8BBF1EF6}">
      <dsp:nvSpPr>
        <dsp:cNvPr id="0" name=""/>
        <dsp:cNvSpPr/>
      </dsp:nvSpPr>
      <dsp:spPr>
        <a:xfrm>
          <a:off x="403045" y="1899475"/>
          <a:ext cx="4192639" cy="8095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51" tIns="81280" rIns="81280" bIns="8128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200" kern="1200" dirty="0" smtClean="0"/>
            <a:t>Adatkezelés</a:t>
          </a:r>
          <a:br>
            <a:rPr lang="hu-HU" sz="3200" kern="1200" dirty="0" smtClean="0"/>
          </a:br>
          <a:r>
            <a:rPr lang="hu-HU" sz="2000" kern="1200" dirty="0" smtClean="0"/>
            <a:t>(</a:t>
          </a:r>
          <a:r>
            <a:rPr lang="hu-HU" sz="2000" kern="1200" dirty="0" err="1" smtClean="0"/>
            <a:t>data</a:t>
          </a:r>
          <a:r>
            <a:rPr lang="hu-HU" sz="2000" kern="1200" dirty="0" smtClean="0"/>
            <a:t> management)</a:t>
          </a:r>
          <a:endParaRPr lang="hu-HU" sz="2000" kern="1200" dirty="0"/>
        </a:p>
      </dsp:txBody>
      <dsp:txXfrm>
        <a:off x="403045" y="1899475"/>
        <a:ext cx="4192639" cy="809560"/>
      </dsp:txXfrm>
    </dsp:sp>
    <dsp:sp modelId="{1CFAD4A9-70AE-4CD0-913F-197A9CBCDE9F}">
      <dsp:nvSpPr>
        <dsp:cNvPr id="0" name=""/>
        <dsp:cNvSpPr/>
      </dsp:nvSpPr>
      <dsp:spPr>
        <a:xfrm>
          <a:off x="43005" y="1944216"/>
          <a:ext cx="720080" cy="7200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2016.04.21.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pPr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190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2016.04.21.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Kivételkezelés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throw</a:t>
            </a:r>
            <a:r>
              <a:rPr lang="hu-HU" dirty="0" smtClean="0"/>
              <a:t> utasítás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„Hiba” állapotba egy </a:t>
            </a:r>
            <a:r>
              <a:rPr lang="hu-HU" b="1" dirty="0" smtClean="0"/>
              <a:t>kivétel </a:t>
            </a:r>
            <a:r>
              <a:rPr lang="hu-HU" dirty="0" smtClean="0"/>
              <a:t>(=hibajelző objektum) dobásával tudunk lépni.</a:t>
            </a:r>
          </a:p>
          <a:p>
            <a:r>
              <a:rPr lang="hu-HU" dirty="0" smtClean="0"/>
              <a:t>A </a:t>
            </a:r>
            <a:r>
              <a:rPr lang="hu-HU" b="1" dirty="0" err="1" smtClean="0"/>
              <a:t>throw</a:t>
            </a:r>
            <a:r>
              <a:rPr lang="hu-HU" dirty="0" smtClean="0"/>
              <a:t> utasítást kell használni.</a:t>
            </a:r>
          </a:p>
          <a:p>
            <a:r>
              <a:rPr lang="hu-HU" dirty="0" smtClean="0"/>
              <a:t>Az </a:t>
            </a:r>
            <a:r>
              <a:rPr lang="hu-HU" b="1" dirty="0" err="1" smtClean="0"/>
              <a:t>Exception</a:t>
            </a:r>
            <a:r>
              <a:rPr lang="hu-HU" dirty="0" smtClean="0"/>
              <a:t> osztály egy példányát kell dobni.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005064"/>
            <a:ext cx="8229600" cy="18383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(x &lt; 0)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throw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Exception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()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6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throw</a:t>
            </a:r>
            <a:r>
              <a:rPr lang="hu-HU" dirty="0" smtClean="0"/>
              <a:t> utasítás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Az </a:t>
            </a:r>
            <a:r>
              <a:rPr lang="hu-HU" dirty="0" err="1" smtClean="0"/>
              <a:t>Exception</a:t>
            </a:r>
            <a:r>
              <a:rPr lang="hu-HU" dirty="0" smtClean="0"/>
              <a:t> osztálynak kétfajta konstruktorát szokás használni:</a:t>
            </a:r>
          </a:p>
          <a:p>
            <a:r>
              <a:rPr lang="hu-HU" dirty="0" smtClean="0"/>
              <a:t>Paraméter nélkül.</a:t>
            </a:r>
          </a:p>
          <a:p>
            <a:r>
              <a:rPr lang="hu-HU" dirty="0" err="1" smtClean="0"/>
              <a:t>String</a:t>
            </a:r>
            <a:r>
              <a:rPr lang="hu-HU" dirty="0" smtClean="0"/>
              <a:t> paraméterrel: a paraméter hibaüzenet.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4005064"/>
            <a:ext cx="8229600" cy="201622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(x &lt; 0)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throw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new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Exception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(„Negatív számnak nincs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     négyzetgyöke”)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hiba oka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Hogyan döntsük el? A hibaüzenetből?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NEM! Miért?</a:t>
            </a:r>
          </a:p>
          <a:p>
            <a:r>
              <a:rPr lang="hu-HU" dirty="0" smtClean="0"/>
              <a:t>A hívó kódnak ismernie kell a lehetséges hibaüzeneteket.</a:t>
            </a:r>
          </a:p>
          <a:p>
            <a:r>
              <a:rPr lang="hu-HU" dirty="0" smtClean="0"/>
              <a:t>Mi történik, ha változik  hibaüzenet? =&gt; A kódban minden egyes helyen változtatni kell.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stringek</a:t>
            </a:r>
            <a:r>
              <a:rPr lang="hu-HU" dirty="0" smtClean="0"/>
              <a:t> összehasonlítása lassú művelet.</a:t>
            </a:r>
          </a:p>
          <a:p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420888"/>
            <a:ext cx="8229600" cy="64807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e.Message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== "hálózati meghajtó hiba") …;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hiba oka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b="1" dirty="0" smtClean="0"/>
              <a:t>kivétel fajtájából</a:t>
            </a:r>
            <a:r>
              <a:rPr lang="hu-HU" dirty="0" smtClean="0"/>
              <a:t> döntjük el.</a:t>
            </a:r>
          </a:p>
          <a:p>
            <a:pPr marL="0" indent="0">
              <a:buNone/>
            </a:pPr>
            <a:r>
              <a:rPr lang="hu-HU" dirty="0" smtClean="0"/>
              <a:t>A kivételfajtákat az </a:t>
            </a:r>
            <a:r>
              <a:rPr lang="hu-HU" dirty="0" err="1" smtClean="0"/>
              <a:t>Exception</a:t>
            </a:r>
            <a:r>
              <a:rPr lang="hu-HU" dirty="0" smtClean="0"/>
              <a:t> osztály gyerekosztályai írják le. Például:</a:t>
            </a:r>
            <a:endParaRPr lang="hu-HU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3356992"/>
            <a:ext cx="8229600" cy="1800200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/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   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System.Exception</a:t>
            </a: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      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System.SystemException</a:t>
            </a: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         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System.IO.IOException</a:t>
            </a: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            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System.IO.DirectoryNotFoundException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System.IO.FileNotFoundException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5373216"/>
            <a:ext cx="8229600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throw new </a:t>
            </a:r>
            <a:r>
              <a:rPr lang="en-US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FileNotFoundException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Nincs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meg a </a:t>
            </a:r>
            <a:r>
              <a:rPr lang="en-US" altLang="hu-HU" b="1" kern="0" dirty="0" err="1">
                <a:solidFill>
                  <a:srgbClr val="000000"/>
                </a:solidFill>
                <a:latin typeface="Courier New" pitchFamily="49" charset="0"/>
              </a:rPr>
              <a:t>konfigurációs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f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ájl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!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"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altLang="hu-HU" b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6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 osztályok – Példák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417638"/>
            <a:ext cx="8229600" cy="5323730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/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SystemException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ArgumentException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ArgumentNullException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ArgumentOutOfRangeException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FormatException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IOException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DriveNotFoundException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FileNotFoundException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PathTooLongException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PipeException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NotImplementedException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NullReferenceException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OutOfMemoryException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StackOverflowException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9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 osztályok – Példák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417638"/>
            <a:ext cx="8229600" cy="5323730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/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SystemException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ArithmeticException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DivideByZeroException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	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OverflowException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ArrayTypeMismatchException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IndexOutOfRangeException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>
                <a:solidFill>
                  <a:srgbClr val="000000"/>
                </a:solidFill>
                <a:latin typeface="Courier New" pitchFamily="49" charset="0"/>
              </a:rPr>
              <a:t>InvalidCastException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PrintSystemException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PrintCommitAttributesException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PrintingNotSupportedException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PrintJobException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PrintQueueException</a:t>
            </a:r>
            <a:endParaRPr lang="hu-HU" altLang="hu-HU" b="1" i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i="1" kern="0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hu-HU" altLang="hu-HU" b="1" i="1" kern="0" dirty="0" err="1" smtClean="0">
                <a:solidFill>
                  <a:srgbClr val="000000"/>
                </a:solidFill>
                <a:latin typeface="Courier New" pitchFamily="49" charset="0"/>
              </a:rPr>
              <a:t>PrintServerException</a:t>
            </a:r>
            <a:r>
              <a:rPr lang="hu-HU" altLang="hu-HU" b="1" i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endParaRPr lang="hu-HU" altLang="hu-HU" b="1" i="1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79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 osztályok – Példák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Library</a:t>
            </a:r>
            <a:r>
              <a:rPr lang="hu-HU" dirty="0"/>
              <a:t> metódusaihoz a </a:t>
            </a:r>
            <a:r>
              <a:rPr lang="hu-HU" dirty="0" err="1" smtClean="0"/>
              <a:t>helpben</a:t>
            </a:r>
            <a:r>
              <a:rPr lang="hu-HU" dirty="0" smtClean="0"/>
              <a:t> le van </a:t>
            </a:r>
            <a:r>
              <a:rPr lang="hu-HU" dirty="0"/>
              <a:t>írva, hogy milyen típusú kivételt </a:t>
            </a:r>
            <a:r>
              <a:rPr lang="hu-HU" dirty="0" smtClean="0"/>
              <a:t>dobnak.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780928"/>
            <a:ext cx="8229600" cy="64807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StreamReader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graphicFrame>
        <p:nvGraphicFramePr>
          <p:cNvPr id="5" name="Tábláza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394090"/>
              </p:ext>
            </p:extLst>
          </p:nvPr>
        </p:nvGraphicFramePr>
        <p:xfrm>
          <a:off x="457200" y="3645024"/>
          <a:ext cx="8229600" cy="3063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000" i="1" dirty="0" err="1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hu-HU" sz="20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000" i="1" dirty="0" err="1" smtClean="0">
                          <a:solidFill>
                            <a:schemeClr val="tx1"/>
                          </a:solidFill>
                        </a:rPr>
                        <a:t>Condition</a:t>
                      </a:r>
                      <a:endParaRPr lang="hu-HU" sz="20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 smtClean="0">
                          <a:solidFill>
                            <a:srgbClr val="002060"/>
                          </a:solidFill>
                        </a:rPr>
                        <a:t>ArgumentException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path is an empty string (""). 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 smtClean="0">
                          <a:solidFill>
                            <a:srgbClr val="002060"/>
                          </a:solidFill>
                        </a:rPr>
                        <a:t>ArgumentNullException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 err="1" smtClean="0">
                          <a:solidFill>
                            <a:srgbClr val="002060"/>
                          </a:solidFill>
                        </a:rPr>
                        <a:t>path</a:t>
                      </a:r>
                      <a:r>
                        <a:rPr lang="hu-HU" b="1" dirty="0" smtClean="0">
                          <a:solidFill>
                            <a:srgbClr val="002060"/>
                          </a:solidFill>
                        </a:rPr>
                        <a:t> is null. 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 smtClean="0">
                          <a:solidFill>
                            <a:srgbClr val="002060"/>
                          </a:solidFill>
                        </a:rPr>
                        <a:t>FileNotFoundException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The file cannot be found. 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 smtClean="0">
                          <a:solidFill>
                            <a:srgbClr val="002060"/>
                          </a:solidFill>
                        </a:rPr>
                        <a:t>DirectoryNotFoundException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The specified path is invalid, such as being on an unmapped drive. 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b="1" dirty="0" err="1" smtClean="0">
                          <a:solidFill>
                            <a:srgbClr val="002060"/>
                          </a:solidFill>
                        </a:rPr>
                        <a:t>IOException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path includes an incorrect or invalid syntax for file name, directory name, or volume label. </a:t>
                      </a:r>
                      <a:endParaRPr lang="hu-HU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5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kezelése – </a:t>
            </a:r>
            <a:r>
              <a:rPr lang="hu-HU" b="1" dirty="0" err="1" smtClean="0"/>
              <a:t>try</a:t>
            </a:r>
            <a:r>
              <a:rPr lang="hu-HU" dirty="0" smtClean="0"/>
              <a:t> és </a:t>
            </a:r>
            <a:r>
              <a:rPr lang="hu-HU" b="1" dirty="0" err="1" smtClean="0"/>
              <a:t>catch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„hiba” mód hívási láncon való visszalépegetését egy </a:t>
            </a:r>
            <a:r>
              <a:rPr lang="hu-HU" b="1" dirty="0" err="1" smtClean="0"/>
              <a:t>try-catch</a:t>
            </a:r>
            <a:r>
              <a:rPr lang="hu-HU" dirty="0" smtClean="0"/>
              <a:t> utasításpár segítségével állíthatjuk meg.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u="sng" dirty="0" err="1" smtClean="0"/>
              <a:t>try</a:t>
            </a:r>
            <a:r>
              <a:rPr lang="hu-HU" u="sng" dirty="0" smtClean="0"/>
              <a:t>:</a:t>
            </a:r>
            <a:r>
              <a:rPr lang="hu-HU" dirty="0" smtClean="0"/>
              <a:t> Utasításblokkjában kivétel dobódhat fel és így a program „hiba” módba kerülhet.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u="sng" dirty="0" err="1" smtClean="0"/>
              <a:t>catch</a:t>
            </a:r>
            <a:r>
              <a:rPr lang="hu-HU" u="sng" dirty="0" smtClean="0"/>
              <a:t>:</a:t>
            </a:r>
            <a:r>
              <a:rPr lang="hu-HU" dirty="0" smtClean="0"/>
              <a:t> Elkapja a </a:t>
            </a:r>
            <a:r>
              <a:rPr lang="hu-HU" dirty="0" err="1" smtClean="0"/>
              <a:t>try-ban</a:t>
            </a:r>
            <a:r>
              <a:rPr lang="hu-HU" dirty="0" smtClean="0"/>
              <a:t> feldobott kivételt és visszaállítja a programot „normál” módba.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609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kezelése – </a:t>
            </a:r>
            <a:r>
              <a:rPr lang="hu-HU" b="1" dirty="0" err="1" smtClean="0"/>
              <a:t>try</a:t>
            </a:r>
            <a:r>
              <a:rPr lang="hu-HU" dirty="0" smtClean="0"/>
              <a:t> és </a:t>
            </a:r>
            <a:r>
              <a:rPr lang="hu-HU" b="1" dirty="0" err="1" smtClean="0"/>
              <a:t>catch</a:t>
            </a:r>
            <a:endParaRPr lang="hu-HU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1700808"/>
            <a:ext cx="8229600" cy="381642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…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</p:txBody>
      </p:sp>
      <p:sp>
        <p:nvSpPr>
          <p:cNvPr id="7" name="Jobb oldali kapcsos zárójel 6"/>
          <p:cNvSpPr/>
          <p:nvPr/>
        </p:nvSpPr>
        <p:spPr>
          <a:xfrm>
            <a:off x="1979712" y="2204864"/>
            <a:ext cx="216024" cy="792088"/>
          </a:xfrm>
          <a:prstGeom prst="rightBrace">
            <a:avLst/>
          </a:prstGeom>
          <a:ln w="38100">
            <a:solidFill>
              <a:srgbClr val="43F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483768" y="2331033"/>
            <a:ext cx="3240360" cy="53975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>
                <a:latin typeface="Arial" charset="0"/>
              </a:rPr>
              <a:t>Az a programszakasz, amelyik kivételt </a:t>
            </a:r>
            <a:r>
              <a:rPr lang="hu-HU" altLang="hu-HU" sz="1400" b="0" i="1" dirty="0" smtClean="0">
                <a:latin typeface="Arial" charset="0"/>
              </a:rPr>
              <a:t>dobhat.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9" name="Jobb oldali kapcsos zárójel 8"/>
          <p:cNvSpPr/>
          <p:nvPr/>
        </p:nvSpPr>
        <p:spPr>
          <a:xfrm>
            <a:off x="1979712" y="3573016"/>
            <a:ext cx="216024" cy="792088"/>
          </a:xfrm>
          <a:prstGeom prst="rightBrace">
            <a:avLst/>
          </a:prstGeom>
          <a:ln w="38100">
            <a:solidFill>
              <a:srgbClr val="43F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483768" y="3699185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„Hiba” módban lefutó utasítások. A kivétel feldolgozása.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11" name="Jobb oldali kapcsos zárójel 10"/>
          <p:cNvSpPr/>
          <p:nvPr/>
        </p:nvSpPr>
        <p:spPr>
          <a:xfrm>
            <a:off x="1979712" y="4581128"/>
            <a:ext cx="216024" cy="792088"/>
          </a:xfrm>
          <a:prstGeom prst="rightBrace">
            <a:avLst/>
          </a:prstGeom>
          <a:ln w="38100">
            <a:solidFill>
              <a:srgbClr val="43F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2483768" y="4634552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Ezek az utasítások akkor futnak le, ha a </a:t>
            </a:r>
            <a:r>
              <a:rPr lang="hu-HU" altLang="hu-HU" sz="1400" b="0" i="1" dirty="0" err="1" smtClean="0">
                <a:latin typeface="Arial" charset="0"/>
              </a:rPr>
              <a:t>catch</a:t>
            </a:r>
            <a:r>
              <a:rPr lang="hu-HU" altLang="hu-HU" sz="1400" b="0" i="1" dirty="0" smtClean="0">
                <a:latin typeface="Arial" charset="0"/>
              </a:rPr>
              <a:t> megszünteti a „hiba” állapotot.</a:t>
            </a:r>
            <a:endParaRPr lang="hu-HU" altLang="hu-HU" sz="1400" b="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4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kezelése – </a:t>
            </a:r>
            <a:r>
              <a:rPr lang="hu-HU" b="1" dirty="0" err="1" smtClean="0"/>
              <a:t>try</a:t>
            </a:r>
            <a:r>
              <a:rPr lang="hu-HU" dirty="0" smtClean="0"/>
              <a:t> és </a:t>
            </a:r>
            <a:r>
              <a:rPr lang="hu-HU" b="1" dirty="0" err="1" smtClean="0"/>
              <a:t>catch</a:t>
            </a:r>
            <a:endParaRPr lang="hu-HU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1700808"/>
            <a:ext cx="8229600" cy="381642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b;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("kérek egy számot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:");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x 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double.Parse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());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Math.PI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(x) / 2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("Hiba történt a feldolgozás során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= 0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c = b*2; 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078993" y="4437112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B terv: ha kivétel keletkezett, akkor is kell menni tovább.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 flipH="1">
            <a:off x="1763687" y="4581128"/>
            <a:ext cx="2315305" cy="117594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43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Hibakezelés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 történjen, ha egy metódus végrehajtásakor hiba keletkezik? Pl.: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Sqrt</a:t>
            </a:r>
            <a:r>
              <a:rPr lang="hu-HU" dirty="0" smtClean="0"/>
              <a:t>(…) függvény paramétere negatív.</a:t>
            </a:r>
          </a:p>
          <a:p>
            <a:r>
              <a:rPr lang="hu-HU" dirty="0" smtClean="0"/>
              <a:t>Az </a:t>
            </a:r>
            <a:r>
              <a:rPr lang="hu-HU" dirty="0" err="1" smtClean="0"/>
              <a:t>OpenFile</a:t>
            </a:r>
            <a:r>
              <a:rPr lang="hu-HU" dirty="0" smtClean="0"/>
              <a:t>(…) paramétere nem létező fájl vagy nincs jogosultságunk megnyitni vagy …</a:t>
            </a:r>
          </a:p>
          <a:p>
            <a:r>
              <a:rPr lang="hu-HU" dirty="0" smtClean="0"/>
              <a:t>A verem üres, ezért a Pop() függvény nem működik.</a:t>
            </a:r>
          </a:p>
          <a:p>
            <a:r>
              <a:rPr lang="hu-HU" dirty="0" smtClean="0"/>
              <a:t>stb.</a:t>
            </a:r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okának felderítése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catch</a:t>
            </a:r>
            <a:r>
              <a:rPr lang="hu-HU" dirty="0" smtClean="0"/>
              <a:t> mögött egy paraméteren keresztül elérhetjük a kivétel objektumot.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780928"/>
            <a:ext cx="8229600" cy="26642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Exception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e)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("A hibaüzenet: {0}",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e.Message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e.StackTrace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67544" y="5560640"/>
            <a:ext cx="8229600" cy="118072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b="1" dirty="0" err="1" smtClean="0"/>
              <a:t>StackTrace</a:t>
            </a:r>
            <a:r>
              <a:rPr lang="hu-HU" dirty="0" smtClean="0"/>
              <a:t> </a:t>
            </a:r>
            <a:r>
              <a:rPr lang="hu-HU" dirty="0" err="1" smtClean="0"/>
              <a:t>property</a:t>
            </a:r>
            <a:r>
              <a:rPr lang="hu-HU" dirty="0" smtClean="0"/>
              <a:t>: A hívási verem állapotát adja vissza </a:t>
            </a:r>
            <a:r>
              <a:rPr lang="hu-HU" dirty="0" err="1" smtClean="0"/>
              <a:t>stringként</a:t>
            </a:r>
            <a:r>
              <a:rPr lang="hu-HU" dirty="0" smtClean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1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okának felderítése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417638"/>
            <a:ext cx="8229600" cy="352353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Math.PI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*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double.Parse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Console.ReadLine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())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*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(x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) / 2; 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latin typeface="Courier New" pitchFamily="49" charset="0"/>
              </a:rPr>
              <a:t>Exception</a:t>
            </a:r>
            <a:r>
              <a:rPr lang="hu-HU" altLang="hu-HU" b="1" kern="0" dirty="0" smtClean="0">
                <a:latin typeface="Courier New" pitchFamily="49" charset="0"/>
              </a:rPr>
              <a:t> e)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en-US" altLang="hu-HU" b="1" kern="0" dirty="0">
                <a:solidFill>
                  <a:srgbClr val="C00000"/>
                </a:solidFill>
                <a:latin typeface="Courier New" pitchFamily="49" charset="0"/>
              </a:rPr>
              <a:t>(e is </a:t>
            </a:r>
            <a:r>
              <a:rPr lang="en-US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FormatException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)</a:t>
            </a:r>
            <a:endParaRPr lang="hu-HU" altLang="hu-HU" b="1" kern="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("A parse </a:t>
            </a:r>
            <a:r>
              <a:rPr lang="en-US" altLang="hu-HU" b="1" kern="0" dirty="0" err="1">
                <a:solidFill>
                  <a:srgbClr val="000000"/>
                </a:solidFill>
                <a:latin typeface="Courier New" pitchFamily="49" charset="0"/>
              </a:rPr>
              <a:t>okozta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");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else 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if </a:t>
            </a:r>
            <a:r>
              <a:rPr lang="en-US" altLang="hu-HU" b="1" kern="0" dirty="0">
                <a:solidFill>
                  <a:srgbClr val="C00000"/>
                </a:solidFill>
                <a:latin typeface="Courier New" pitchFamily="49" charset="0"/>
              </a:rPr>
              <a:t>(e is 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Exception)</a:t>
            </a:r>
            <a:endParaRPr lang="hu-HU" altLang="hu-HU" b="1" kern="0" dirty="0" smtClean="0">
              <a:solidFill>
                <a:srgbClr val="C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("</a:t>
            </a:r>
            <a:r>
              <a:rPr lang="en-US" altLang="hu-HU" b="1" kern="0" dirty="0" err="1">
                <a:solidFill>
                  <a:srgbClr val="000000"/>
                </a:solidFill>
                <a:latin typeface="Courier New" pitchFamily="49" charset="0"/>
              </a:rPr>
              <a:t>Az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err="1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hu-HU" b="1" kern="0" dirty="0" err="1">
                <a:solidFill>
                  <a:srgbClr val="000000"/>
                </a:solidFill>
                <a:latin typeface="Courier New" pitchFamily="49" charset="0"/>
              </a:rPr>
              <a:t>okozta</a:t>
            </a:r>
            <a:r>
              <a:rPr lang="en-US" altLang="hu-HU" b="1" kern="0" dirty="0">
                <a:solidFill>
                  <a:srgbClr val="000000"/>
                </a:solidFill>
                <a:latin typeface="Courier New" pitchFamily="49" charset="0"/>
              </a:rPr>
              <a:t>"); 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467544" y="5373216"/>
            <a:ext cx="8229600" cy="118072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 smtClean="0"/>
              <a:t>Nem szerencsés megoldás.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33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 okának felderítése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Egy </a:t>
            </a:r>
            <a:r>
              <a:rPr lang="hu-HU" dirty="0" err="1" smtClean="0"/>
              <a:t>try-hoz</a:t>
            </a:r>
            <a:r>
              <a:rPr lang="hu-HU" dirty="0" smtClean="0"/>
              <a:t> akár több </a:t>
            </a:r>
            <a:r>
              <a:rPr lang="hu-HU" dirty="0" err="1" smtClean="0"/>
              <a:t>catch</a:t>
            </a:r>
            <a:r>
              <a:rPr lang="hu-HU" dirty="0" smtClean="0"/>
              <a:t> is tartozhat, más-más típusú paraméterrel.</a:t>
            </a:r>
            <a:endParaRPr lang="hu-HU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2708920"/>
            <a:ext cx="8229600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latin typeface="Courier New" pitchFamily="49" charset="0"/>
              </a:rPr>
              <a:t>FormatException</a:t>
            </a:r>
            <a:r>
              <a:rPr lang="hu-HU" altLang="hu-HU" b="1" kern="0" dirty="0" smtClean="0">
                <a:latin typeface="Courier New" pitchFamily="49" charset="0"/>
              </a:rPr>
              <a:t> e)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NullReferenceException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e)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InsufficientMemoryException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446440" y="4032202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Ha a feldobott kivétel kompatibilis a </a:t>
            </a:r>
            <a:r>
              <a:rPr lang="hu-HU" altLang="hu-HU" sz="1400" b="0" i="1" dirty="0" err="1" smtClean="0">
                <a:latin typeface="Arial" charset="0"/>
              </a:rPr>
              <a:t>FormatException-nel</a:t>
            </a:r>
            <a:r>
              <a:rPr lang="hu-HU" altLang="hu-HU" sz="1400" b="0" i="1" dirty="0" smtClean="0">
                <a:latin typeface="Arial" charset="0"/>
              </a:rPr>
              <a:t>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2555775" y="4293811"/>
            <a:ext cx="2890663" cy="4571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446441" y="5066020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Ha a feldobott kivétel kompatibilis </a:t>
            </a:r>
            <a:r>
              <a:rPr lang="hu-HU" altLang="hu-HU" sz="1400" i="1" dirty="0">
                <a:latin typeface="Arial" charset="0"/>
              </a:rPr>
              <a:t>a </a:t>
            </a:r>
            <a:r>
              <a:rPr lang="hu-HU" altLang="hu-HU" sz="1400" i="1" dirty="0" err="1">
                <a:latin typeface="Arial" charset="0"/>
              </a:rPr>
              <a:t>NullReferenceException-nel</a:t>
            </a:r>
            <a:r>
              <a:rPr lang="hu-HU" altLang="hu-HU" sz="1400" b="0" i="1" dirty="0" smtClean="0">
                <a:latin typeface="Arial" charset="0"/>
              </a:rPr>
              <a:t>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 flipV="1">
            <a:off x="2555776" y="5327629"/>
            <a:ext cx="2890663" cy="4571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446441" y="6021288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Ha a feldobott kivétel kompatibilis </a:t>
            </a:r>
            <a:r>
              <a:rPr lang="hu-HU" altLang="hu-HU" sz="1400" i="1" dirty="0">
                <a:latin typeface="Arial" charset="0"/>
              </a:rPr>
              <a:t>a </a:t>
            </a:r>
            <a:r>
              <a:rPr lang="hu-HU" altLang="hu-HU" sz="1400" i="1" dirty="0" err="1">
                <a:latin typeface="Arial" charset="0"/>
              </a:rPr>
              <a:t>InsufficientMemoryException-nel</a:t>
            </a:r>
            <a:r>
              <a:rPr lang="hu-HU" altLang="hu-HU" sz="1400" b="0" i="1" dirty="0" smtClean="0">
                <a:latin typeface="Arial" charset="0"/>
              </a:rPr>
              <a:t>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2555776" y="6282897"/>
            <a:ext cx="2890663" cy="4571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99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catch</a:t>
            </a:r>
            <a:r>
              <a:rPr lang="hu-HU" dirty="0" smtClean="0"/>
              <a:t> ágak kiértékelése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Hasonló a </a:t>
            </a:r>
            <a:r>
              <a:rPr lang="hu-HU" dirty="0" err="1" smtClean="0"/>
              <a:t>switch</a:t>
            </a:r>
            <a:r>
              <a:rPr lang="hu-HU" dirty="0" smtClean="0"/>
              <a:t> kiértékeléséhez:</a:t>
            </a:r>
          </a:p>
          <a:p>
            <a:r>
              <a:rPr lang="hu-HU" dirty="0" smtClean="0"/>
              <a:t>Maximum 1 db. futhat le.</a:t>
            </a:r>
          </a:p>
          <a:p>
            <a:r>
              <a:rPr lang="hu-HU" dirty="0" smtClean="0"/>
              <a:t>Sorrendben értékelődnek ki.</a:t>
            </a:r>
          </a:p>
          <a:p>
            <a:r>
              <a:rPr lang="hu-HU" dirty="0" smtClean="0"/>
              <a:t>Az 1. illeszkedő fog lefutni.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u="sng" dirty="0" smtClean="0"/>
              <a:t>Ezért:</a:t>
            </a:r>
            <a:r>
              <a:rPr lang="hu-HU" dirty="0" smtClean="0"/>
              <a:t> A </a:t>
            </a:r>
            <a:r>
              <a:rPr lang="hu-HU" dirty="0" err="1" smtClean="0"/>
              <a:t>catch-ek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speciális kivételtől haladjanak az általános felé!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0864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catch</a:t>
            </a:r>
            <a:r>
              <a:rPr lang="hu-HU" dirty="0" smtClean="0"/>
              <a:t> ágak kiértékelése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catch-ek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speciális kivételtől haladjanak az általános felé!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708920"/>
            <a:ext cx="8229600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…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>
                <a:latin typeface="Courier New" pitchFamily="49" charset="0"/>
              </a:rPr>
              <a:t>(</a:t>
            </a:r>
            <a:r>
              <a:rPr lang="hu-HU" altLang="hu-HU" sz="1700" b="1" kern="0" dirty="0" err="1">
                <a:solidFill>
                  <a:srgbClr val="C00000"/>
                </a:solidFill>
                <a:latin typeface="Courier New" pitchFamily="49" charset="0"/>
              </a:rPr>
              <a:t>DriveNotFoundException</a:t>
            </a:r>
            <a:r>
              <a:rPr lang="hu-HU" altLang="hu-HU" sz="1700" b="1" kern="0" dirty="0"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latin typeface="Courier New" pitchFamily="49" charset="0"/>
              </a:rPr>
              <a:t>e)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("Nem találom a meghajtót!");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sz="1700" b="1" kern="0" dirty="0" err="1" smtClean="0">
                <a:solidFill>
                  <a:srgbClr val="C00000"/>
                </a:solidFill>
                <a:latin typeface="Courier New" pitchFamily="49" charset="0"/>
              </a:rPr>
              <a:t>IOException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e)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1700" b="1" kern="0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("Valamilyen I/O hiba!");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sz="1700" b="1" kern="0" dirty="0" err="1" smtClean="0">
                <a:solidFill>
                  <a:srgbClr val="C00000"/>
                </a:solidFill>
                <a:latin typeface="Courier New" pitchFamily="49" charset="0"/>
              </a:rPr>
              <a:t>Exception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("Hiba keletkezett!");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1700" b="1" kern="0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sz="1700" b="1" kern="0" dirty="0" err="1">
                <a:solidFill>
                  <a:srgbClr val="000000"/>
                </a:solidFill>
                <a:latin typeface="Courier New" pitchFamily="49" charset="0"/>
              </a:rPr>
              <a:t>e.Message</a:t>
            </a: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hu-HU" altLang="hu-HU" sz="1700" b="1" kern="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sz="1700" b="1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2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catch</a:t>
            </a:r>
            <a:r>
              <a:rPr lang="hu-HU" dirty="0" smtClean="0"/>
              <a:t> ágak kiértékelése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Ha a </a:t>
            </a:r>
            <a:r>
              <a:rPr lang="hu-HU" dirty="0" err="1" smtClean="0"/>
              <a:t>catch</a:t>
            </a:r>
            <a:r>
              <a:rPr lang="hu-HU" dirty="0" smtClean="0"/>
              <a:t> paraméterét nem használjuk (csak a típusát), akkor a paraméterváltozó elhagyható.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708920"/>
            <a:ext cx="8229600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…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>
                <a:latin typeface="Courier New" pitchFamily="49" charset="0"/>
              </a:rPr>
              <a:t>(</a:t>
            </a:r>
            <a:r>
              <a:rPr lang="hu-HU" altLang="hu-HU" sz="1700" b="1" kern="0" dirty="0" err="1" smtClean="0">
                <a:solidFill>
                  <a:srgbClr val="C00000"/>
                </a:solidFill>
                <a:latin typeface="Courier New" pitchFamily="49" charset="0"/>
              </a:rPr>
              <a:t>DriveNotFoundException</a:t>
            </a:r>
            <a:r>
              <a:rPr lang="hu-HU" altLang="hu-HU" sz="1700" b="1" kern="0" dirty="0" smtClean="0">
                <a:latin typeface="Courier New" pitchFamily="49" charset="0"/>
              </a:rPr>
              <a:t>)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("Nem találom a meghajtót!");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sz="1700" b="1" kern="0" dirty="0" err="1" smtClean="0">
                <a:solidFill>
                  <a:srgbClr val="C00000"/>
                </a:solidFill>
                <a:latin typeface="Courier New" pitchFamily="49" charset="0"/>
              </a:rPr>
              <a:t>IOException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sz="1700" b="1" kern="0" dirty="0" err="1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("Valamilyen I/O hiba!");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sz="1700" b="1" kern="0" dirty="0" err="1" smtClean="0">
                <a:latin typeface="Courier New" pitchFamily="49" charset="0"/>
              </a:rPr>
              <a:t>Exception</a:t>
            </a:r>
            <a:r>
              <a:rPr lang="hu-HU" altLang="hu-HU" sz="1700" b="1" kern="0" dirty="0" smtClean="0"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e)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("Hiba keletkezett!");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sz="1700" b="1" kern="0" dirty="0" err="1" smtClean="0">
                <a:solidFill>
                  <a:srgbClr val="000000"/>
                </a:solidFill>
                <a:latin typeface="Courier New" pitchFamily="49" charset="0"/>
              </a:rPr>
              <a:t>e.Message</a:t>
            </a:r>
            <a:r>
              <a:rPr lang="hu-HU" altLang="hu-HU" sz="1700" b="1" kern="0" dirty="0" smtClean="0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1700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sz="1700" b="1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1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kivételek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Saját kivételosztály könnyedén készíthető valamelyik kivételosztályból való örökléssel.</a:t>
            </a:r>
          </a:p>
          <a:p>
            <a:pPr marL="0" indent="0">
              <a:buNone/>
            </a:pPr>
            <a:r>
              <a:rPr lang="hu-HU" dirty="0" smtClean="0"/>
              <a:t>Általában az </a:t>
            </a:r>
            <a:r>
              <a:rPr lang="hu-HU" dirty="0" err="1" smtClean="0"/>
              <a:t>Exception-ből</a:t>
            </a:r>
            <a:r>
              <a:rPr lang="hu-HU" dirty="0" smtClean="0"/>
              <a:t> szokás örököltetni.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933056"/>
            <a:ext cx="8229600" cy="25202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SajatException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: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Exception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ValtozoNeve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String.Empty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SajatException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valtozo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: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base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("Saját hiba")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b="1" kern="0" smtClean="0">
                <a:solidFill>
                  <a:srgbClr val="000000"/>
                </a:solidFill>
                <a:latin typeface="Courier New" pitchFamily="49" charset="0"/>
              </a:rPr>
              <a:t>this.ValtozoNeve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v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altozo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292080" y="3284984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Nem kötelező „</a:t>
            </a:r>
            <a:r>
              <a:rPr lang="hu-HU" altLang="hu-HU" sz="1400" b="0" i="1" dirty="0" err="1" smtClean="0">
                <a:latin typeface="Arial" charset="0"/>
              </a:rPr>
              <a:t>Exception</a:t>
            </a:r>
            <a:r>
              <a:rPr lang="hu-HU" altLang="hu-HU" sz="1400" b="0" i="1" dirty="0" smtClean="0">
                <a:latin typeface="Arial" charset="0"/>
              </a:rPr>
              <a:t>”</a:t>
            </a:r>
            <a:r>
              <a:rPr lang="hu-HU" altLang="hu-HU" sz="1400" b="0" i="1" dirty="0" err="1" smtClean="0">
                <a:latin typeface="Arial" charset="0"/>
              </a:rPr>
              <a:t>-nel</a:t>
            </a:r>
            <a:r>
              <a:rPr lang="hu-HU" altLang="hu-HU" sz="1400" b="0" i="1" dirty="0" smtClean="0">
                <a:latin typeface="Arial" charset="0"/>
              </a:rPr>
              <a:t> végződnie, de ez a megszokás.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2843805" y="3546593"/>
            <a:ext cx="2448274" cy="458468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02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Saját kivételek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Általában az </a:t>
            </a:r>
            <a:r>
              <a:rPr lang="hu-HU" dirty="0" err="1" smtClean="0"/>
              <a:t>Exception-ből</a:t>
            </a:r>
            <a:r>
              <a:rPr lang="hu-HU" dirty="0" smtClean="0"/>
              <a:t> szokás örököltetni.</a:t>
            </a:r>
          </a:p>
          <a:p>
            <a:pPr marL="0" indent="0">
              <a:buNone/>
            </a:pPr>
            <a:r>
              <a:rPr lang="hu-HU" dirty="0" smtClean="0"/>
              <a:t>Lehet az </a:t>
            </a:r>
            <a:r>
              <a:rPr lang="hu-HU" dirty="0" err="1" smtClean="0"/>
              <a:t>Exception</a:t>
            </a:r>
            <a:r>
              <a:rPr lang="hu-HU" dirty="0" smtClean="0"/>
              <a:t> bármely gyerekosztályából is.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429000"/>
            <a:ext cx="8229600" cy="25202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class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SajatFileException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: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FileNotFoundException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FajlNev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String.Empty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public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SajatFileException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: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base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(„Nem található a fájl") {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this.FajlNev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path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  <a:endParaRPr lang="hu-HU" altLang="hu-HU" b="1" kern="0" dirty="0">
              <a:solidFill>
                <a:srgbClr val="0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5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 felszabadítás - </a:t>
            </a:r>
            <a:r>
              <a:rPr lang="hu-HU" b="1" dirty="0" err="1" smtClean="0"/>
              <a:t>finally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Kivétel keletkezése esetén is illik felszabadítani a lefoglalt erőforrásokat. Például: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429000"/>
            <a:ext cx="8229600" cy="25202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nyomtato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p 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oprendszer.nyomtatoElker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Exception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e)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p.felszabadit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throw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292079" y="3951289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Nyomtató használata.</a:t>
            </a:r>
            <a:br>
              <a:rPr lang="hu-HU" altLang="hu-HU" sz="1400" b="0" i="1" dirty="0" smtClean="0">
                <a:latin typeface="Arial" charset="0"/>
              </a:rPr>
            </a:br>
            <a:r>
              <a:rPr lang="hu-HU" altLang="hu-HU" sz="1400" b="0" i="1" dirty="0" smtClean="0">
                <a:latin typeface="Arial" charset="0"/>
              </a:rPr>
              <a:t>Kivétel is dobódhat.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 flipH="1" flipV="1">
            <a:off x="1331640" y="4212898"/>
            <a:ext cx="3960438" cy="229234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64087" y="5425479"/>
            <a:ext cx="3240360" cy="52322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Újradobjuk a kivételt, hogy "hiba" </a:t>
            </a:r>
            <a:r>
              <a:rPr lang="hu-HU" altLang="hu-HU" sz="1400" b="0" i="1" smtClean="0">
                <a:latin typeface="Arial" charset="0"/>
              </a:rPr>
              <a:t>módban maradjunk.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 flipH="1" flipV="1">
            <a:off x="1763688" y="5543653"/>
            <a:ext cx="3600398" cy="114617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64087" y="4797152"/>
            <a:ext cx="3240360" cy="30777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Nem csinálunk semmit.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 flipV="1">
            <a:off x="3779911" y="4915326"/>
            <a:ext cx="1584173" cy="57308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Téglalap 10"/>
          <p:cNvSpPr/>
          <p:nvPr/>
        </p:nvSpPr>
        <p:spPr>
          <a:xfrm>
            <a:off x="539552" y="5805264"/>
            <a:ext cx="936104" cy="45719"/>
          </a:xfrm>
          <a:prstGeom prst="rect">
            <a:avLst/>
          </a:prstGeom>
          <a:solidFill>
            <a:srgbClr val="FF33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475656" y="6433591"/>
            <a:ext cx="3240360" cy="307777"/>
          </a:xfrm>
          <a:prstGeom prst="rect">
            <a:avLst/>
          </a:prstGeom>
          <a:solidFill>
            <a:srgbClr val="FF0000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solidFill>
                  <a:schemeClr val="bg1"/>
                </a:solidFill>
                <a:latin typeface="Arial" charset="0"/>
              </a:rPr>
              <a:t>Az e változó már nem látható.</a:t>
            </a:r>
            <a:endParaRPr lang="hu-HU" altLang="hu-HU" sz="1400" b="0" i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 flipH="1">
            <a:off x="1007604" y="5949279"/>
            <a:ext cx="2088232" cy="48431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61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Erőforrás felszabadítás - </a:t>
            </a:r>
            <a:r>
              <a:rPr lang="hu-HU" b="1" dirty="0" err="1" smtClean="0"/>
              <a:t>finally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finally</a:t>
            </a:r>
            <a:r>
              <a:rPr lang="hu-HU" dirty="0" smtClean="0"/>
              <a:t> blokk </a:t>
            </a:r>
            <a:r>
              <a:rPr lang="hu-HU" u="sng" dirty="0" smtClean="0"/>
              <a:t>mindig</a:t>
            </a:r>
            <a:r>
              <a:rPr lang="hu-HU" dirty="0" smtClean="0"/>
              <a:t>, azaz „normál” módban és  „hiba” módban is lefut.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852936"/>
            <a:ext cx="8229600" cy="25202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nyomtato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p = </a:t>
            </a: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oprendszer.nyomtatoElker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solidFill>
                  <a:srgbClr val="0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finally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latin typeface="Courier New" pitchFamily="49" charset="0"/>
              </a:rPr>
              <a:t>p.felszabadit</a:t>
            </a:r>
            <a:r>
              <a:rPr lang="hu-HU" altLang="hu-HU" b="1" kern="0" dirty="0" smtClean="0">
                <a:latin typeface="Courier New" pitchFamily="49" charset="0"/>
              </a:rPr>
              <a:t>();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292078" y="5661248"/>
            <a:ext cx="3240360" cy="738664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hu-HU" altLang="hu-HU" sz="1400" b="0" i="1" dirty="0" smtClean="0">
                <a:latin typeface="Arial" charset="0"/>
              </a:rPr>
              <a:t>Mivel </a:t>
            </a:r>
            <a:r>
              <a:rPr lang="hu-HU" altLang="hu-HU" sz="1400" b="0" i="1" dirty="0" err="1" smtClean="0">
                <a:latin typeface="Arial" charset="0"/>
              </a:rPr>
              <a:t>catch-csel</a:t>
            </a:r>
            <a:r>
              <a:rPr lang="hu-HU" altLang="hu-HU" sz="1400" b="0" i="1" dirty="0" smtClean="0">
                <a:latin typeface="Arial" charset="0"/>
              </a:rPr>
              <a:t> nem kaptuk el a kivételt, így „hiba” módban maradunk, azaz kilépünk a metódusból.</a:t>
            </a:r>
            <a:endParaRPr lang="hu-HU" altLang="hu-HU" sz="1400" b="0" i="1" dirty="0">
              <a:latin typeface="Arial" charset="0"/>
            </a:endParaRPr>
          </a:p>
        </p:txBody>
      </p:sp>
      <p:sp>
        <p:nvSpPr>
          <p:cNvPr id="15" name="Freeform 8"/>
          <p:cNvSpPr>
            <a:spLocks/>
          </p:cNvSpPr>
          <p:nvPr/>
        </p:nvSpPr>
        <p:spPr bwMode="auto">
          <a:xfrm flipH="1">
            <a:off x="827583" y="5229200"/>
            <a:ext cx="4464493" cy="801380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343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Hiba jelzése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metódus hogyan jelezze a hibát? Ötletek:</a:t>
            </a:r>
          </a:p>
          <a:p>
            <a:r>
              <a:rPr lang="hu-HU" dirty="0" smtClean="0"/>
              <a:t>Írjon ki hibaüzenetet.</a:t>
            </a:r>
          </a:p>
          <a:p>
            <a:r>
              <a:rPr lang="hu-HU" dirty="0" smtClean="0"/>
              <a:t>Írjon a log-fájlba.</a:t>
            </a:r>
          </a:p>
          <a:p>
            <a:r>
              <a:rPr lang="hu-HU" dirty="0" smtClean="0"/>
              <a:t>A függvény térjen vissza speciális értékkel. Problémák:</a:t>
            </a:r>
          </a:p>
          <a:p>
            <a:pPr lvl="1"/>
            <a:r>
              <a:rPr lang="hu-HU" dirty="0" smtClean="0"/>
              <a:t>Ha eljárás =&gt; át kell írni függvényre</a:t>
            </a:r>
          </a:p>
          <a:p>
            <a:pPr lvl="1"/>
            <a:r>
              <a:rPr lang="hu-HU" dirty="0" smtClean="0"/>
              <a:t>Ha konstruktor =&gt; nem lehet visszatérési értéke!!!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5589240"/>
            <a:ext cx="8229600" cy="80900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StreamReader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r =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new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StreamReader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("c:\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hello.txt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baseline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// és ha nem</a:t>
            </a:r>
            <a:r>
              <a:rPr lang="hu-HU" altLang="hu-HU" b="1" kern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létezik a fájl?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try</a:t>
            </a:r>
            <a:r>
              <a:rPr lang="hu-HU" dirty="0" smtClean="0"/>
              <a:t> – </a:t>
            </a:r>
            <a:r>
              <a:rPr lang="hu-HU" dirty="0" err="1" smtClean="0"/>
              <a:t>catch</a:t>
            </a:r>
            <a:r>
              <a:rPr lang="hu-HU" dirty="0" smtClean="0"/>
              <a:t> – </a:t>
            </a:r>
            <a:r>
              <a:rPr lang="hu-HU" dirty="0" err="1" smtClean="0"/>
              <a:t>finally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Hármas kombinációt alkotnak ezek az utasítások:</a:t>
            </a:r>
          </a:p>
          <a:p>
            <a:r>
              <a:rPr lang="hu-HU" dirty="0" smtClean="0"/>
              <a:t>1 db. </a:t>
            </a:r>
            <a:r>
              <a:rPr lang="hu-HU" dirty="0" err="1" smtClean="0"/>
              <a:t>try</a:t>
            </a:r>
            <a:endParaRPr lang="hu-HU" dirty="0" smtClean="0"/>
          </a:p>
          <a:p>
            <a:r>
              <a:rPr lang="hu-HU" dirty="0" smtClean="0"/>
              <a:t>akárhány db. </a:t>
            </a:r>
            <a:r>
              <a:rPr lang="hu-HU" dirty="0" err="1" smtClean="0"/>
              <a:t>catch</a:t>
            </a:r>
            <a:endParaRPr lang="hu-HU" dirty="0" smtClean="0"/>
          </a:p>
          <a:p>
            <a:r>
              <a:rPr lang="hu-HU" dirty="0" smtClean="0"/>
              <a:t>0 vagy 1 db. </a:t>
            </a:r>
            <a:r>
              <a:rPr lang="hu-HU" dirty="0" err="1" smtClean="0"/>
              <a:t>finally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63688" y="4653136"/>
            <a:ext cx="5616624" cy="18002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try</a:t>
            </a:r>
            <a:r>
              <a:rPr lang="hu-HU" altLang="hu-HU" b="1" kern="0" dirty="0" smtClean="0">
                <a:latin typeface="Courier New" pitchFamily="49" charset="0"/>
              </a:rPr>
              <a:t> { … }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>
                <a:latin typeface="Courier New" pitchFamily="49" charset="0"/>
              </a:rPr>
              <a:t>catch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latin typeface="Courier New" pitchFamily="49" charset="0"/>
              </a:rPr>
              <a:t>FileNotFoundException</a:t>
            </a:r>
            <a:r>
              <a:rPr lang="hu-HU" altLang="hu-HU" b="1" kern="0" dirty="0">
                <a:latin typeface="Courier New" pitchFamily="49" charset="0"/>
              </a:rPr>
              <a:t>)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latin typeface="Courier New" pitchFamily="49" charset="0"/>
              </a:rPr>
              <a:t> (</a:t>
            </a:r>
            <a:r>
              <a:rPr lang="hu-HU" altLang="hu-HU" b="1" kern="0" dirty="0" err="1" smtClean="0">
                <a:latin typeface="Courier New" pitchFamily="49" charset="0"/>
              </a:rPr>
              <a:t>IOException</a:t>
            </a:r>
            <a:r>
              <a:rPr lang="hu-HU" altLang="hu-HU" b="1" kern="0" dirty="0" smtClean="0">
                <a:latin typeface="Courier New" pitchFamily="49" charset="0"/>
              </a:rPr>
              <a:t>)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catch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latin typeface="Courier New" pitchFamily="49" charset="0"/>
              </a:rPr>
              <a:t>Exception</a:t>
            </a:r>
            <a:r>
              <a:rPr lang="hu-HU" altLang="hu-HU" b="1" kern="0" dirty="0" smtClean="0">
                <a:latin typeface="Courier New" pitchFamily="49" charset="0"/>
              </a:rPr>
              <a:t>)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finally</a:t>
            </a:r>
            <a:r>
              <a:rPr lang="hu-HU" altLang="hu-HU" b="1" kern="0" dirty="0" smtClean="0">
                <a:latin typeface="Courier New" pitchFamily="49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9443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Egymásba ágyazhatóság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try-catch-finally</a:t>
            </a:r>
            <a:r>
              <a:rPr lang="hu-HU" dirty="0" smtClean="0"/>
              <a:t> blokkok egymásba is ágyazhatóak.</a:t>
            </a:r>
          </a:p>
          <a:p>
            <a:pPr marL="0" indent="0">
              <a:buNone/>
            </a:pPr>
            <a:r>
              <a:rPr lang="hu-HU" dirty="0" smtClean="0"/>
              <a:t>Értelme: a hibakezelés során is keletkezhet hiba.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763688" y="3212976"/>
            <a:ext cx="5616624" cy="352839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try</a:t>
            </a:r>
            <a:r>
              <a:rPr lang="hu-HU" altLang="hu-HU" b="1" kern="0" dirty="0" smtClean="0"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finally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{ … }</a:t>
            </a:r>
            <a:endParaRPr lang="hu-HU" altLang="hu-HU" b="1" kern="0" dirty="0">
              <a:solidFill>
                <a:srgbClr val="C00000"/>
              </a:solidFill>
              <a:latin typeface="Courier New" pitchFamily="49" charset="0"/>
            </a:endParaRP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try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catch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{ … 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}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finally</a:t>
            </a:r>
            <a:r>
              <a:rPr lang="hu-HU" altLang="hu-HU" b="1" kern="0" dirty="0" smtClean="0">
                <a:latin typeface="Courier New" pitchFamily="49" charset="0"/>
              </a:rPr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115942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Hiba jelzése </a:t>
            </a:r>
            <a:r>
              <a:rPr lang="hu-HU" dirty="0" smtClean="0"/>
              <a:t>– 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108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Hiba esetén a visszatérési érték olyan legyen, ami normális esetben nem fordulhat elő!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1374602"/>
            <a:ext cx="8229600" cy="18383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(x &lt; 0)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0;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4686970"/>
            <a:ext cx="8229600" cy="18383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x)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(x &lt; 0)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-1;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7784" y="5392861"/>
            <a:ext cx="5752256" cy="426591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/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Double.NaN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hu-HU" altLang="hu-HU" b="1" kern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// </a:t>
            </a:r>
            <a:r>
              <a:rPr lang="hu-HU" altLang="hu-HU" b="1" kern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NaN</a:t>
            </a:r>
            <a:r>
              <a:rPr lang="hu-HU" altLang="hu-HU" b="1" kern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Not</a:t>
            </a:r>
            <a:r>
              <a:rPr lang="hu-HU" altLang="hu-HU" b="1" kern="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a </a:t>
            </a:r>
            <a:r>
              <a:rPr lang="hu-HU" altLang="hu-HU" b="1" kern="0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Number</a:t>
            </a:r>
            <a:endParaRPr lang="hu-HU" altLang="hu-HU" b="1" kern="0" dirty="0" smtClean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7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Hiba észlelése és kezelése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metódus hívásakor hogyan észleljük a metódus által jelzett hibát?</a:t>
            </a:r>
          </a:p>
          <a:p>
            <a:r>
              <a:rPr lang="hu-HU" dirty="0" err="1" smtClean="0"/>
              <a:t>if</a:t>
            </a:r>
            <a:r>
              <a:rPr lang="hu-HU" dirty="0" smtClean="0"/>
              <a:t> utasításokkal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3501008"/>
            <a:ext cx="8229600" cy="18383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("Kérek egy számot:");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x = 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double.Parse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Console.ReadLine</a:t>
            </a:r>
            <a:r>
              <a:rPr kumimoji="0" lang="hu-HU" altLang="hu-HU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());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 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(x);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hu-HU" altLang="hu-HU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if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 (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Double.IsNaN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itchFamily="49" charset="0"/>
              </a:rPr>
              <a:t>(b))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sz="1800" b="1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Console.WriteLine</a:t>
            </a:r>
            <a:r>
              <a:rPr kumimoji="0" lang="hu-HU" altLang="hu-HU" sz="1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("nincs gyöke");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noProof="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hu-HU" altLang="hu-HU" b="1" kern="0" noProof="0" dirty="0" smtClean="0">
                <a:solidFill>
                  <a:srgbClr val="000000"/>
                </a:solidFill>
                <a:latin typeface="Courier New" pitchFamily="49" charset="0"/>
              </a:rPr>
              <a:t> …</a:t>
            </a:r>
            <a:endParaRPr kumimoji="0" lang="hu-HU" altLang="hu-HU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0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Hiba észlelése és kezelése – 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Ha a hívó kód bonyolult, akkor a hiba kezelése túlbonyolítja a kódot.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" y="2708920"/>
            <a:ext cx="8229600" cy="64807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 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Math.PI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* (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(x) +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(y) ) / 2;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3429000"/>
            <a:ext cx="8229600" cy="331236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b1 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(x);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Double.IsNaN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(b1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("nincs gyöke x-nek");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b2 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Sqrt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(y);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if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(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Double.IsNaN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(b2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))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Console.WriteLine</a:t>
            </a: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("nincs gyöke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y-nak");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else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b 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Math.PI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* (b1 + b2) / 2;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hu-HU" altLang="hu-HU" b="1" kern="0" dirty="0" smtClean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9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Hiba észlelése és kezelése – 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hu-HU" dirty="0" smtClean="0"/>
              <a:t>Nagy projekt esetén nem emlékeznek a programozók a speciális visszatérési értékek jelentésére.</a:t>
            </a:r>
          </a:p>
        </p:txBody>
      </p:sp>
    </p:spTree>
    <p:extLst>
      <p:ext uri="{BB962C8B-B14F-4D97-AF65-F5344CB8AC3E}">
        <p14:creationId xmlns:p14="http://schemas.microsoft.com/office/powerpoint/2010/main" val="30516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Hiba észlelése és kezelése – 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36712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Ütközik a 3-rétegű alkalmazásfejlesztési modellel.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516308028"/>
              </p:ext>
            </p:extLst>
          </p:nvPr>
        </p:nvGraphicFramePr>
        <p:xfrm>
          <a:off x="251520" y="2852936"/>
          <a:ext cx="4632176" cy="2880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artalom helye 2"/>
          <p:cNvSpPr txBox="1">
            <a:spLocks/>
          </p:cNvSpPr>
          <p:nvPr/>
        </p:nvSpPr>
        <p:spPr>
          <a:xfrm>
            <a:off x="4991744" y="3212976"/>
            <a:ext cx="3900736" cy="3528392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 err="1" smtClean="0">
                <a:solidFill>
                  <a:schemeClr val="tx1"/>
                </a:solidFill>
              </a:rPr>
              <a:t>Sqrt</a:t>
            </a:r>
            <a:r>
              <a:rPr lang="hu-HU" dirty="0" smtClean="0">
                <a:solidFill>
                  <a:schemeClr val="tx1"/>
                </a:solidFill>
              </a:rPr>
              <a:t> függvényünk a középső rétegbe tartozik.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NE írjon a képernyőre!</a:t>
            </a:r>
          </a:p>
          <a:p>
            <a:pPr marL="0" indent="0">
              <a:buNone/>
            </a:pPr>
            <a:r>
              <a:rPr lang="hu-HU" dirty="0" smtClean="0">
                <a:solidFill>
                  <a:schemeClr val="tx1"/>
                </a:solidFill>
              </a:rPr>
              <a:t>(Legyen lecserélhető a felület!)</a:t>
            </a:r>
          </a:p>
        </p:txBody>
      </p:sp>
    </p:spTree>
    <p:extLst>
      <p:ext uri="{BB962C8B-B14F-4D97-AF65-F5344CB8AC3E}">
        <p14:creationId xmlns:p14="http://schemas.microsoft.com/office/powerpoint/2010/main" val="3040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Kivételkezelés alapelvei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 programunk alapértelmezetten „normál” („optimista” ) módban fut.</a:t>
            </a:r>
          </a:p>
          <a:p>
            <a:pPr lvl="1"/>
            <a:r>
              <a:rPr lang="hu-HU" dirty="0" smtClean="0"/>
              <a:t>nincs a kódban </a:t>
            </a:r>
            <a:r>
              <a:rPr lang="hu-HU" dirty="0" err="1" smtClean="0"/>
              <a:t>if-es</a:t>
            </a:r>
            <a:r>
              <a:rPr lang="hu-HU" dirty="0" smtClean="0"/>
              <a:t> hibakezelő kód</a:t>
            </a:r>
          </a:p>
          <a:p>
            <a:r>
              <a:rPr lang="hu-HU" dirty="0" smtClean="0"/>
              <a:t>Ha valamilyen hiba merül fel =&gt; a program „hiba” módba lép, melyben:</a:t>
            </a:r>
          </a:p>
          <a:p>
            <a:pPr lvl="1"/>
            <a:r>
              <a:rPr lang="hu-HU" dirty="0" smtClean="0"/>
              <a:t>A normál mód utasításai nem kerülnek végrehajtásra.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return-höz</a:t>
            </a:r>
            <a:r>
              <a:rPr lang="hu-HU" dirty="0" smtClean="0"/>
              <a:t> hasonlóan visszaugrálunk a metódusok hívási láncán.</a:t>
            </a:r>
          </a:p>
          <a:p>
            <a:pPr lvl="1"/>
            <a:r>
              <a:rPr lang="hu-HU" dirty="0" smtClean="0"/>
              <a:t>Ha közben a hibát nem kezeljük le, a program véget ér.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39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2872</TotalTime>
  <Words>1587</Words>
  <Application>Microsoft Office PowerPoint</Application>
  <PresentationFormat>Diavetítés a képernyőre (4:3 oldalarány)</PresentationFormat>
  <Paragraphs>325</Paragraphs>
  <Slides>31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31</vt:i4>
      </vt:variant>
    </vt:vector>
  </HeadingPairs>
  <TitlesOfParts>
    <vt:vector size="32" baseType="lpstr">
      <vt:lpstr>Office-téma</vt:lpstr>
      <vt:lpstr>Magasszintű programozási nyelvek II.</vt:lpstr>
      <vt:lpstr>Hibakezelés</vt:lpstr>
      <vt:lpstr>Hiba jelzése</vt:lpstr>
      <vt:lpstr>Hiba jelzése – Példa</vt:lpstr>
      <vt:lpstr>Hiba észlelése és kezelése</vt:lpstr>
      <vt:lpstr>Hiba észlelése és kezelése – Problémák</vt:lpstr>
      <vt:lpstr>Hiba észlelése és kezelése – Problémák</vt:lpstr>
      <vt:lpstr>Hiba észlelése és kezelése – Problémák</vt:lpstr>
      <vt:lpstr>Kivételkezelés alapelvei</vt:lpstr>
      <vt:lpstr>throw utasítás</vt:lpstr>
      <vt:lpstr>throw utasítás</vt:lpstr>
      <vt:lpstr>A hiba oka</vt:lpstr>
      <vt:lpstr>A hiba oka</vt:lpstr>
      <vt:lpstr>Kivétel osztályok – Példák</vt:lpstr>
      <vt:lpstr>Kivétel osztályok – Példák</vt:lpstr>
      <vt:lpstr>Kivétel osztályok – Példák</vt:lpstr>
      <vt:lpstr>Hiba kezelése – try és catch</vt:lpstr>
      <vt:lpstr>Hiba kezelése – try és catch</vt:lpstr>
      <vt:lpstr>Hiba kezelése – try és catch</vt:lpstr>
      <vt:lpstr>Hiba okának felderítése</vt:lpstr>
      <vt:lpstr>Hiba okának felderítése</vt:lpstr>
      <vt:lpstr>Hiba okának felderítése</vt:lpstr>
      <vt:lpstr>catch ágak kiértékelése</vt:lpstr>
      <vt:lpstr>catch ágak kiértékelése</vt:lpstr>
      <vt:lpstr>catch ágak kiértékelése</vt:lpstr>
      <vt:lpstr>Saját kivételek</vt:lpstr>
      <vt:lpstr>Saját kivételek</vt:lpstr>
      <vt:lpstr>Erőforrás felszabadítás - finally</vt:lpstr>
      <vt:lpstr>Erőforrás felszabadítás - finally</vt:lpstr>
      <vt:lpstr>try – catch – finally</vt:lpstr>
      <vt:lpstr>Egymásba ágyazhatóság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600</cp:revision>
  <dcterms:created xsi:type="dcterms:W3CDTF">2014-03-03T11:13:53Z</dcterms:created>
  <dcterms:modified xsi:type="dcterms:W3CDTF">2016-04-21T14:45:46Z</dcterms:modified>
</cp:coreProperties>
</file>