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328" r:id="rId4"/>
    <p:sldId id="334" r:id="rId5"/>
    <p:sldId id="335" r:id="rId6"/>
    <p:sldId id="343" r:id="rId7"/>
    <p:sldId id="336" r:id="rId8"/>
    <p:sldId id="337" r:id="rId9"/>
    <p:sldId id="338" r:id="rId10"/>
    <p:sldId id="339" r:id="rId11"/>
    <p:sldId id="340" r:id="rId12"/>
    <p:sldId id="341" r:id="rId13"/>
    <p:sldId id="34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FF3300"/>
    <a:srgbClr val="43FF43"/>
    <a:srgbClr val="00FF0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éma alapján készült stílus 1 – 6. jelölőszín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Közepesen sötét stílus 2 – 6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éma alapján készült stílus 1 – 1. jelölőszín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2" autoAdjust="0"/>
  </p:normalViewPr>
  <p:slideViewPr>
    <p:cSldViewPr snapToObjects="1">
      <p:cViewPr>
        <p:scale>
          <a:sx n="77" d="100"/>
          <a:sy n="77" d="100"/>
        </p:scale>
        <p:origin x="-108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2015.05.04.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2015.05.04.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</a:t>
            </a:r>
            <a:r>
              <a:rPr lang="hu-HU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Lambda</a:t>
            </a:r>
            <a:r>
              <a:rPr lang="hu-HU" dirty="0" smtClean="0"/>
              <a:t> kifejezések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LINQ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"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Integrated</a:t>
            </a:r>
            <a:r>
              <a:rPr lang="hu-HU" dirty="0" smtClean="0"/>
              <a:t> </a:t>
            </a:r>
            <a:r>
              <a:rPr lang="hu-HU" dirty="0" err="1" smtClean="0"/>
              <a:t>Queries</a:t>
            </a:r>
            <a:r>
              <a:rPr lang="hu-HU" dirty="0" smtClean="0"/>
              <a:t>"</a:t>
            </a:r>
            <a:br>
              <a:rPr lang="hu-HU" dirty="0" smtClean="0"/>
            </a:br>
            <a:r>
              <a:rPr lang="hu-HU" dirty="0" smtClean="0"/>
              <a:t>= nyelvbe integrált lekérdezések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System.Linq</a:t>
            </a:r>
            <a:r>
              <a:rPr lang="hu-HU" dirty="0" smtClean="0"/>
              <a:t> névtér "kibővíti" a </a:t>
            </a:r>
            <a:r>
              <a:rPr lang="hu-HU" dirty="0" err="1" smtClean="0"/>
              <a:t>IEnumerable</a:t>
            </a:r>
            <a:r>
              <a:rPr lang="hu-HU" dirty="0" smtClean="0"/>
              <a:t>&lt;T&gt; interfészt</a:t>
            </a:r>
          </a:p>
          <a:p>
            <a:pPr lvl="1"/>
            <a:r>
              <a:rPr lang="hu-HU" dirty="0" smtClean="0"/>
              <a:t>ezt az interfészt örökli a tömb, a List&lt;T&gt;, stb. </a:t>
            </a:r>
          </a:p>
          <a:p>
            <a:r>
              <a:rPr lang="hu-HU" dirty="0" smtClean="0"/>
              <a:t>"Bővítő metódusok" (</a:t>
            </a:r>
            <a:r>
              <a:rPr lang="hu-HU" dirty="0" err="1"/>
              <a:t>e</a:t>
            </a:r>
            <a:r>
              <a:rPr lang="hu-HU" dirty="0" err="1" smtClean="0"/>
              <a:t>xtension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) jelennek meg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83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LINQ bővítő metódusok</a:t>
            </a:r>
            <a:endParaRPr lang="hu-HU" dirty="0"/>
          </a:p>
        </p:txBody>
      </p:sp>
      <p:graphicFrame>
        <p:nvGraphicFramePr>
          <p:cNvPr id="4" name="Group 45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16297786"/>
              </p:ext>
            </p:extLst>
          </p:nvPr>
        </p:nvGraphicFramePr>
        <p:xfrm>
          <a:off x="304800" y="1767032"/>
          <a:ext cx="8624918" cy="497433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068472"/>
                <a:gridCol w="5556446"/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hu-H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Szűrés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Where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</a:tr>
              <a:tr h="277813"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hu-H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Projekció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Select</a:t>
                      </a:r>
                      <a:r>
                        <a:rPr kumimoji="0" 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SelectMany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hu-H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Rendezés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OrderBy</a:t>
                      </a: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ThenBy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hu-H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Csoportosítás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GroupBy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hu-H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Joinok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Join,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GroupJoin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Quantifiers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Any, All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hu-H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Particionálás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Take, Skip, </a:t>
                      </a:r>
                      <a:r>
                        <a:rPr kumimoji="0" lang="en-US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TakeWhile</a:t>
                      </a: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SkipWhile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hu-H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Halmazműveletek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Distinct, Union, Intersect, Except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hu-H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Elemek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First, Last, </a:t>
                      </a: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Single,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ElementAt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hu-H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Aggregáció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Count, Sum, Min, Max, Average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hu-H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Konverzió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ToArray</a:t>
                      </a: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ToList</a:t>
                      </a:r>
                      <a:r>
                        <a:rPr kumimoji="0" lang="en-US" sz="2000" b="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0" lang="en-US" sz="2000" b="0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ToDictionary</a:t>
                      </a:r>
                      <a:endParaRPr kumimoji="0" 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hu-HU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Kasztolás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-13873163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accent1"/>
                        </a:buClr>
                        <a:buSzPct val="135000"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OfType</a:t>
                      </a:r>
                      <a:r>
                        <a:rPr kumimoji="0" 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&lt;T&gt;, Cast&lt;T&gt;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marL="182880" marR="182880" marT="54864" marB="5486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4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LINQ bővítő metódusok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Össze lehet fűzni a hívásaikat</a:t>
            </a:r>
          </a:p>
          <a:p>
            <a:endParaRPr lang="hu-HU" dirty="0"/>
          </a:p>
          <a:p>
            <a:r>
              <a:rPr lang="hu-HU" dirty="0" smtClean="0"/>
              <a:t>Tipikusan késői kiértékeléssel dolgoznak:</a:t>
            </a:r>
          </a:p>
          <a:p>
            <a:pPr lvl="1"/>
            <a:r>
              <a:rPr lang="hu-HU" dirty="0" smtClean="0"/>
              <a:t>csak akkor adják vissza a következő elemet, amikor kérem</a:t>
            </a:r>
          </a:p>
          <a:p>
            <a:pPr lvl="1"/>
            <a:r>
              <a:rPr lang="hu-HU" dirty="0" smtClean="0"/>
              <a:t>erre utal az </a:t>
            </a:r>
            <a:r>
              <a:rPr lang="hu-HU" dirty="0" err="1" smtClean="0"/>
              <a:t>IEnumerable</a:t>
            </a:r>
            <a:r>
              <a:rPr lang="hu-HU" dirty="0" smtClean="0"/>
              <a:t> interfész</a:t>
            </a:r>
          </a:p>
          <a:p>
            <a:pPr lvl="1"/>
            <a:r>
              <a:rPr lang="hu-HU" dirty="0" smtClean="0"/>
              <a:t>ha azonnali kiértékelés kell: tömbbé/listává/stb. szükséges az eredményt konvertálni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6383" y="2276872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latin typeface="Courier New" pitchFamily="49" charset="0"/>
              </a:rPr>
              <a:t>list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.Where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(…).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OrderBy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(…).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Take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(…).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Select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(…)</a:t>
            </a:r>
            <a:endParaRPr lang="hu-HU" altLang="hu-HU" b="1" kern="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5877272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latin typeface="Courier New" pitchFamily="49" charset="0"/>
              </a:rPr>
              <a:t>list.Where</a:t>
            </a:r>
            <a:r>
              <a:rPr lang="hu-HU" altLang="hu-HU" b="1" kern="0" dirty="0" smtClean="0">
                <a:latin typeface="Courier New" pitchFamily="49" charset="0"/>
              </a:rPr>
              <a:t>(…).</a:t>
            </a:r>
            <a:r>
              <a:rPr lang="hu-HU" altLang="hu-HU" b="1" kern="0" dirty="0" err="1" smtClean="0">
                <a:latin typeface="Courier New" pitchFamily="49" charset="0"/>
              </a:rPr>
              <a:t>OrderBy</a:t>
            </a:r>
            <a:r>
              <a:rPr lang="hu-HU" altLang="hu-HU" b="1" kern="0" dirty="0" smtClean="0">
                <a:latin typeface="Courier New" pitchFamily="49" charset="0"/>
              </a:rPr>
              <a:t>(…).</a:t>
            </a:r>
            <a:r>
              <a:rPr lang="hu-HU" altLang="hu-HU" b="1" kern="0" dirty="0" err="1" smtClean="0">
                <a:latin typeface="Courier New" pitchFamily="49" charset="0"/>
              </a:rPr>
              <a:t>Take</a:t>
            </a:r>
            <a:r>
              <a:rPr lang="hu-HU" altLang="hu-HU" b="1" kern="0" dirty="0" smtClean="0">
                <a:latin typeface="Courier New" pitchFamily="49" charset="0"/>
              </a:rPr>
              <a:t>(…).</a:t>
            </a:r>
            <a:r>
              <a:rPr lang="hu-HU" altLang="hu-HU" b="1" kern="0" dirty="0" err="1" smtClean="0">
                <a:latin typeface="Courier New" pitchFamily="49" charset="0"/>
              </a:rPr>
              <a:t>Select</a:t>
            </a:r>
            <a:r>
              <a:rPr lang="hu-HU" altLang="hu-HU" b="1" kern="0" dirty="0" smtClean="0">
                <a:latin typeface="Courier New" pitchFamily="49" charset="0"/>
              </a:rPr>
              <a:t>(…)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.</a:t>
            </a:r>
            <a:r>
              <a:rPr lang="hu-HU" altLang="hu-HU" b="1" kern="0" dirty="0" err="1" smtClean="0">
                <a:solidFill>
                  <a:srgbClr val="C00000"/>
                </a:solidFill>
                <a:latin typeface="Courier New" pitchFamily="49" charset="0"/>
              </a:rPr>
              <a:t>ToList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()</a:t>
            </a:r>
            <a:endParaRPr lang="hu-HU" altLang="hu-HU" b="1" kern="0" dirty="0">
              <a:solidFill>
                <a:srgbClr val="C00000"/>
              </a:solidFill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6216" y="1379080"/>
            <a:ext cx="2441237" cy="1401848"/>
          </a:xfrm>
          <a:prstGeom prst="rect">
            <a:avLst/>
          </a:prstGeom>
          <a:solidFill>
            <a:srgbClr val="66FF66"/>
          </a:soli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/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latin typeface="Courier New" pitchFamily="49" charset="0"/>
              </a:rPr>
              <a:t>list.Where</a:t>
            </a:r>
            <a:r>
              <a:rPr lang="hu-HU" altLang="hu-HU" b="1" kern="0" dirty="0" smtClean="0">
                <a:latin typeface="Courier New" pitchFamily="49" charset="0"/>
              </a:rPr>
              <a:t>(…)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   .</a:t>
            </a:r>
            <a:r>
              <a:rPr lang="hu-HU" altLang="hu-HU" b="1" kern="0" dirty="0" err="1" smtClean="0">
                <a:latin typeface="Courier New" pitchFamily="49" charset="0"/>
              </a:rPr>
              <a:t>OrderBy</a:t>
            </a:r>
            <a:r>
              <a:rPr lang="hu-HU" altLang="hu-HU" b="1" kern="0" dirty="0" smtClean="0">
                <a:latin typeface="Courier New" pitchFamily="49" charset="0"/>
              </a:rPr>
              <a:t>(…)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   .</a:t>
            </a:r>
            <a:r>
              <a:rPr lang="hu-HU" altLang="hu-HU" b="1" kern="0" dirty="0" err="1" smtClean="0">
                <a:latin typeface="Courier New" pitchFamily="49" charset="0"/>
              </a:rPr>
              <a:t>Take</a:t>
            </a:r>
            <a:r>
              <a:rPr lang="hu-HU" altLang="hu-HU" b="1" kern="0" dirty="0" smtClean="0">
                <a:latin typeface="Courier New" pitchFamily="49" charset="0"/>
              </a:rPr>
              <a:t>(…)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   .</a:t>
            </a:r>
            <a:r>
              <a:rPr lang="hu-HU" altLang="hu-HU" b="1" kern="0" dirty="0" err="1" smtClean="0">
                <a:latin typeface="Courier New" pitchFamily="49" charset="0"/>
              </a:rPr>
              <a:t>Select</a:t>
            </a:r>
            <a:r>
              <a:rPr lang="hu-HU" altLang="hu-HU" b="1" kern="0" dirty="0" smtClean="0">
                <a:latin typeface="Courier New" pitchFamily="49" charset="0"/>
              </a:rPr>
              <a:t>(…)</a:t>
            </a:r>
            <a:endParaRPr lang="hu-HU" altLang="hu-HU" b="1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53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Implicit típusú 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Néha nehéz kikövetkeztetni egy kifejezés típusát.</a:t>
            </a:r>
            <a:endParaRPr lang="hu-HU" dirty="0"/>
          </a:p>
          <a:p>
            <a:endParaRPr lang="hu-HU" dirty="0" smtClean="0"/>
          </a:p>
          <a:p>
            <a:pPr lvl="1"/>
            <a:r>
              <a:rPr lang="hu-HU" dirty="0" smtClean="0"/>
              <a:t>A változó típusa a jobboldal típusa lesz.</a:t>
            </a:r>
          </a:p>
          <a:p>
            <a:r>
              <a:rPr lang="hu-HU" b="1" dirty="0" smtClean="0"/>
              <a:t>var </a:t>
            </a:r>
            <a:r>
              <a:rPr lang="hu-HU" dirty="0" smtClean="0"/>
              <a:t>kulcsszó = "a jobb oldal típusa"</a:t>
            </a:r>
          </a:p>
          <a:p>
            <a:pPr lvl="1"/>
            <a:r>
              <a:rPr lang="hu-HU" dirty="0" smtClean="0"/>
              <a:t>a rendszer képes automatikusan kikövetkeztetni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83667" y="2754740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???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result</a:t>
            </a:r>
            <a:r>
              <a:rPr lang="hu-HU" altLang="hu-HU" b="1" kern="0" dirty="0" smtClean="0">
                <a:latin typeface="Courier New" pitchFamily="49" charset="0"/>
              </a:rPr>
              <a:t> = </a:t>
            </a:r>
            <a:r>
              <a:rPr lang="hu-HU" altLang="hu-HU" b="1" kern="0" dirty="0" err="1" smtClean="0">
                <a:latin typeface="Courier New" pitchFamily="49" charset="0"/>
              </a:rPr>
              <a:t>list.Where</a:t>
            </a:r>
            <a:r>
              <a:rPr lang="hu-HU" altLang="hu-HU" b="1" kern="0" dirty="0" smtClean="0">
                <a:latin typeface="Courier New" pitchFamily="49" charset="0"/>
              </a:rPr>
              <a:t>(…).</a:t>
            </a:r>
            <a:r>
              <a:rPr lang="hu-HU" altLang="hu-HU" b="1" kern="0" dirty="0" err="1" smtClean="0">
                <a:latin typeface="Courier New" pitchFamily="49" charset="0"/>
              </a:rPr>
              <a:t>OrderBy</a:t>
            </a:r>
            <a:r>
              <a:rPr lang="hu-HU" altLang="hu-HU" b="1" kern="0" dirty="0" smtClean="0">
                <a:latin typeface="Courier New" pitchFamily="49" charset="0"/>
              </a:rPr>
              <a:t>(…).</a:t>
            </a:r>
            <a:r>
              <a:rPr lang="hu-HU" altLang="hu-HU" b="1" kern="0" dirty="0" err="1" smtClean="0">
                <a:latin typeface="Courier New" pitchFamily="49" charset="0"/>
              </a:rPr>
              <a:t>Take</a:t>
            </a:r>
            <a:r>
              <a:rPr lang="hu-HU" altLang="hu-HU" b="1" kern="0" dirty="0" smtClean="0">
                <a:latin typeface="Courier New" pitchFamily="49" charset="0"/>
              </a:rPr>
              <a:t>(…).</a:t>
            </a:r>
            <a:r>
              <a:rPr lang="hu-HU" altLang="hu-HU" b="1" kern="0" dirty="0" err="1" smtClean="0">
                <a:latin typeface="Courier New" pitchFamily="49" charset="0"/>
              </a:rPr>
              <a:t>Select</a:t>
            </a:r>
            <a:r>
              <a:rPr lang="hu-HU" altLang="hu-HU" b="1" kern="0" dirty="0" smtClean="0">
                <a:latin typeface="Courier New" pitchFamily="49" charset="0"/>
              </a:rPr>
              <a:t>(…);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7200" y="4941168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var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result</a:t>
            </a:r>
            <a:r>
              <a:rPr lang="hu-HU" altLang="hu-HU" b="1" kern="0" dirty="0" smtClean="0">
                <a:latin typeface="Courier New" pitchFamily="49" charset="0"/>
              </a:rPr>
              <a:t> = </a:t>
            </a:r>
            <a:r>
              <a:rPr lang="hu-HU" altLang="hu-HU" b="1" kern="0" dirty="0" err="1" smtClean="0">
                <a:latin typeface="Courier New" pitchFamily="49" charset="0"/>
              </a:rPr>
              <a:t>list.Where</a:t>
            </a:r>
            <a:r>
              <a:rPr lang="hu-HU" altLang="hu-HU" b="1" kern="0" dirty="0" smtClean="0">
                <a:latin typeface="Courier New" pitchFamily="49" charset="0"/>
              </a:rPr>
              <a:t>(…).</a:t>
            </a:r>
            <a:r>
              <a:rPr lang="hu-HU" altLang="hu-HU" b="1" kern="0" dirty="0" err="1" smtClean="0">
                <a:latin typeface="Courier New" pitchFamily="49" charset="0"/>
              </a:rPr>
              <a:t>OrderBy</a:t>
            </a:r>
            <a:r>
              <a:rPr lang="hu-HU" altLang="hu-HU" b="1" kern="0" dirty="0" smtClean="0">
                <a:latin typeface="Courier New" pitchFamily="49" charset="0"/>
              </a:rPr>
              <a:t>(…).</a:t>
            </a:r>
            <a:r>
              <a:rPr lang="hu-HU" altLang="hu-HU" b="1" kern="0" dirty="0" err="1" smtClean="0">
                <a:latin typeface="Courier New" pitchFamily="49" charset="0"/>
              </a:rPr>
              <a:t>Take</a:t>
            </a:r>
            <a:r>
              <a:rPr lang="hu-HU" altLang="hu-HU" b="1" kern="0" dirty="0" smtClean="0">
                <a:latin typeface="Courier New" pitchFamily="49" charset="0"/>
              </a:rPr>
              <a:t>(…).</a:t>
            </a:r>
            <a:r>
              <a:rPr lang="hu-HU" altLang="hu-HU" b="1" kern="0" dirty="0" err="1" smtClean="0">
                <a:latin typeface="Courier New" pitchFamily="49" charset="0"/>
              </a:rPr>
              <a:t>Select</a:t>
            </a:r>
            <a:r>
              <a:rPr lang="hu-HU" altLang="hu-HU" b="1" kern="0" dirty="0" smtClean="0">
                <a:latin typeface="Courier New" pitchFamily="49" charset="0"/>
              </a:rPr>
              <a:t>(…);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5733256"/>
            <a:ext cx="8229600" cy="7920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var</a:t>
            </a:r>
            <a:r>
              <a:rPr lang="hu-HU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list</a:t>
            </a:r>
            <a:r>
              <a:rPr lang="hu-HU" altLang="hu-HU" b="1" kern="0" dirty="0" smtClean="0">
                <a:latin typeface="Courier New" pitchFamily="49" charset="0"/>
              </a:rPr>
              <a:t> = </a:t>
            </a:r>
            <a:r>
              <a:rPr lang="hu-HU" altLang="hu-HU" b="1" kern="0" dirty="0" err="1" smtClean="0">
                <a:latin typeface="Courier New" pitchFamily="49" charset="0"/>
              </a:rPr>
              <a:t>new</a:t>
            </a:r>
            <a:r>
              <a:rPr lang="hu-HU" altLang="hu-HU" b="1" kern="0" dirty="0" smtClean="0">
                <a:latin typeface="Courier New" pitchFamily="49" charset="0"/>
              </a:rPr>
              <a:t> List&lt;</a:t>
            </a:r>
            <a:r>
              <a:rPr lang="hu-HU" altLang="hu-HU" b="1" kern="0" dirty="0" err="1" smtClean="0">
                <a:latin typeface="Courier New" pitchFamily="49" charset="0"/>
              </a:rPr>
              <a:t>string</a:t>
            </a:r>
            <a:r>
              <a:rPr lang="hu-HU" altLang="hu-HU" b="1" kern="0" dirty="0" smtClean="0">
                <a:latin typeface="Courier New" pitchFamily="49" charset="0"/>
              </a:rPr>
              <a:t>&gt;() {…};</a:t>
            </a:r>
          </a:p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latin typeface="Courier New" pitchFamily="49" charset="0"/>
              </a:rPr>
              <a:t>foreach</a:t>
            </a:r>
            <a:r>
              <a:rPr lang="hu-HU" altLang="hu-HU" b="1" kern="0" dirty="0" smtClean="0">
                <a:latin typeface="Courier New" pitchFamily="49" charset="0"/>
              </a:rPr>
              <a:t> (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var</a:t>
            </a:r>
            <a:r>
              <a:rPr lang="hu-HU" altLang="hu-HU" b="1" kern="0" dirty="0" smtClean="0">
                <a:latin typeface="Courier New" pitchFamily="49" charset="0"/>
              </a:rPr>
              <a:t> x </a:t>
            </a:r>
            <a:r>
              <a:rPr lang="hu-HU" altLang="hu-HU" b="1" kern="0" dirty="0" err="1" smtClean="0">
                <a:latin typeface="Courier New" pitchFamily="49" charset="0"/>
              </a:rPr>
              <a:t>in</a:t>
            </a:r>
            <a:r>
              <a:rPr lang="hu-HU" altLang="hu-HU" b="1" kern="0" dirty="0"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list.Where</a:t>
            </a:r>
            <a:r>
              <a:rPr lang="hu-HU" altLang="hu-HU" b="1" kern="0" dirty="0" smtClean="0">
                <a:latin typeface="Courier New" pitchFamily="49" charset="0"/>
              </a:rPr>
              <a:t>(s =&gt; </a:t>
            </a:r>
            <a:r>
              <a:rPr lang="hu-HU" altLang="hu-HU" b="1" kern="0" dirty="0" err="1" smtClean="0">
                <a:latin typeface="Courier New" pitchFamily="49" charset="0"/>
              </a:rPr>
              <a:t>s.StartsWith</a:t>
            </a:r>
            <a:r>
              <a:rPr lang="hu-HU" altLang="hu-HU" b="1" kern="0" dirty="0" smtClean="0">
                <a:latin typeface="Courier New" pitchFamily="49" charset="0"/>
              </a:rPr>
              <a:t>("</a:t>
            </a:r>
            <a:r>
              <a:rPr lang="hu-HU" altLang="hu-HU" b="1" kern="0" dirty="0" err="1" smtClean="0">
                <a:latin typeface="Courier New" pitchFamily="49" charset="0"/>
              </a:rPr>
              <a:t>S</a:t>
            </a:r>
            <a:r>
              <a:rPr lang="hu-HU" altLang="hu-HU" b="1" kern="0" dirty="0" smtClean="0">
                <a:latin typeface="Courier New" pitchFamily="49" charset="0"/>
              </a:rPr>
              <a:t>"))) {…}</a:t>
            </a:r>
            <a:endParaRPr lang="hu-HU" altLang="hu-HU" b="1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8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 C# evolúciója</a:t>
            </a:r>
            <a:endParaRPr lang="hu-HU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 rot="1391691">
            <a:off x="1760538" y="5497513"/>
            <a:ext cx="287337" cy="287337"/>
          </a:xfrm>
          <a:prstGeom prst="ellipse">
            <a:avLst/>
          </a:prstGeom>
          <a:solidFill>
            <a:schemeClr val="folHlink">
              <a:alpha val="50195"/>
            </a:scheme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 rot="1391691" flipV="1">
            <a:off x="2187575" y="4402138"/>
            <a:ext cx="0" cy="11525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 rot="1391691">
            <a:off x="2328863" y="4173538"/>
            <a:ext cx="287337" cy="287337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rot="1391691" flipV="1">
            <a:off x="2754313" y="3078163"/>
            <a:ext cx="0" cy="11525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 rot="1391691">
            <a:off x="2895600" y="2849563"/>
            <a:ext cx="287338" cy="2873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rot="1391691" flipV="1">
            <a:off x="3322638" y="1755775"/>
            <a:ext cx="0" cy="115252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68313" y="5084763"/>
            <a:ext cx="1093569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C# 1.0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1042988" y="3789363"/>
            <a:ext cx="1093569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C# 2.0</a:t>
            </a:r>
          </a:p>
        </p:txBody>
      </p:sp>
      <p:sp>
        <p:nvSpPr>
          <p:cNvPr id="13" name="Tartalom helye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619250" y="2492375"/>
            <a:ext cx="1093569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C# 3.0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2339752" y="5445125"/>
            <a:ext cx="3816424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1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u-H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Property</a:t>
            </a: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, delegate, </a:t>
            </a:r>
            <a:r>
              <a:rPr kumimoji="0" lang="hu-H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event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2843213" y="4098925"/>
            <a:ext cx="3312963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Típusbiztosabb</a:t>
            </a: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nyelv,</a:t>
            </a:r>
            <a:r>
              <a:rPr kumimoji="0" lang="hu-HU" sz="2400" b="0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generikus típusok</a:t>
            </a:r>
          </a:p>
        </p:txBody>
      </p: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3419475" y="2636912"/>
            <a:ext cx="4897438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Lambda</a:t>
            </a: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kifejezések,</a:t>
            </a:r>
            <a:b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</a:br>
            <a:r>
              <a:rPr kumimoji="0" lang="hu-HU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nyelvbe ágyazott lekérdezések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31" name="Felfelé nyíl 30"/>
          <p:cNvSpPr/>
          <p:nvPr/>
        </p:nvSpPr>
        <p:spPr>
          <a:xfrm rot="1025997">
            <a:off x="7189423" y="2525061"/>
            <a:ext cx="1080120" cy="3318098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 31"/>
          <p:cNvSpPr/>
          <p:nvPr/>
        </p:nvSpPr>
        <p:spPr>
          <a:xfrm rot="1031333">
            <a:off x="6427702" y="5820862"/>
            <a:ext cx="1489720" cy="596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Imperatív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33" name="Téglalap 32"/>
          <p:cNvSpPr/>
          <p:nvPr/>
        </p:nvSpPr>
        <p:spPr>
          <a:xfrm rot="1065002">
            <a:off x="7537334" y="1986604"/>
            <a:ext cx="1544700" cy="5967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Deklaratív</a:t>
            </a:r>
            <a:endParaRPr lang="hu-H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61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lambda</a:t>
            </a:r>
            <a:r>
              <a:rPr lang="hu-HU" dirty="0" smtClean="0"/>
              <a:t> kifejezés vajon mi?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 smtClean="0"/>
              <a:t>Anonim </a:t>
            </a:r>
            <a:r>
              <a:rPr lang="hu-HU" b="1" dirty="0" err="1" smtClean="0"/>
              <a:t>delegate</a:t>
            </a:r>
            <a:r>
              <a:rPr lang="hu-HU" b="1" dirty="0" smtClean="0"/>
              <a:t> intuitív szintaxissal.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Anonim </a:t>
            </a:r>
            <a:r>
              <a:rPr lang="hu-HU" dirty="0" err="1" smtClean="0"/>
              <a:t>delegate</a:t>
            </a:r>
            <a:r>
              <a:rPr lang="hu-HU" dirty="0" smtClean="0"/>
              <a:t>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 smtClean="0"/>
              <a:t>Lambda</a:t>
            </a:r>
            <a:r>
              <a:rPr lang="hu-HU" dirty="0" smtClean="0"/>
              <a:t> kifejezésként:</a:t>
            </a:r>
          </a:p>
          <a:p>
            <a:pPr marL="0" indent="0">
              <a:buNone/>
            </a:pPr>
            <a:endParaRPr lang="hu-HU" dirty="0" smtClean="0"/>
          </a:p>
          <a:p>
            <a:r>
              <a:rPr lang="hu-HU" dirty="0" smtClean="0"/>
              <a:t>x típusát kikövetkezteti a környezetéből!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sz="4000" b="1" dirty="0" smtClean="0"/>
              <a:t>=&gt;</a:t>
            </a:r>
            <a:r>
              <a:rPr lang="hu-HU" dirty="0" smtClean="0"/>
              <a:t> operátor a </a:t>
            </a:r>
            <a:r>
              <a:rPr lang="hu-HU" dirty="0" err="1" smtClean="0"/>
              <a:t>lambda</a:t>
            </a:r>
            <a:r>
              <a:rPr lang="hu-HU" dirty="0" smtClean="0"/>
              <a:t> kifejezések operátora.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3212976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delegate</a:t>
            </a:r>
            <a:r>
              <a:rPr lang="en-US" altLang="hu-HU" b="1" kern="0" dirty="0" smtClean="0">
                <a:latin typeface="Courier New" pitchFamily="49" charset="0"/>
              </a:rPr>
              <a:t>(string </a:t>
            </a:r>
            <a:r>
              <a:rPr lang="hu-HU" altLang="hu-HU" b="1" kern="0" dirty="0" smtClean="0">
                <a:latin typeface="Courier New" pitchFamily="49" charset="0"/>
              </a:rPr>
              <a:t>x</a:t>
            </a:r>
            <a:r>
              <a:rPr lang="en-US" altLang="hu-HU" b="1" kern="0" dirty="0" smtClean="0">
                <a:latin typeface="Courier New" pitchFamily="49" charset="0"/>
              </a:rPr>
              <a:t>) </a:t>
            </a:r>
            <a:r>
              <a:rPr lang="en-US" altLang="hu-HU" b="1" kern="0" dirty="0">
                <a:latin typeface="Courier New" pitchFamily="49" charset="0"/>
              </a:rPr>
              <a:t>{ return </a:t>
            </a:r>
            <a:r>
              <a:rPr lang="hu-HU" altLang="hu-HU" b="1" kern="0" dirty="0" err="1" smtClean="0">
                <a:latin typeface="Courier New" pitchFamily="49" charset="0"/>
              </a:rPr>
              <a:t>x</a:t>
            </a:r>
            <a:r>
              <a:rPr lang="en-US" altLang="hu-HU" b="1" kern="0" dirty="0" smtClean="0">
                <a:latin typeface="Courier New" pitchFamily="49" charset="0"/>
              </a:rPr>
              <a:t>.</a:t>
            </a:r>
            <a:r>
              <a:rPr lang="en-US" altLang="hu-HU" b="1" kern="0" dirty="0" err="1" smtClean="0">
                <a:latin typeface="Courier New" pitchFamily="49" charset="0"/>
              </a:rPr>
              <a:t>StartsWith</a:t>
            </a:r>
            <a:r>
              <a:rPr lang="en-US" altLang="hu-HU" b="1" kern="0" dirty="0" smtClean="0">
                <a:latin typeface="Courier New" pitchFamily="49" charset="0"/>
              </a:rPr>
              <a:t>("</a:t>
            </a:r>
            <a:r>
              <a:rPr lang="en-US" altLang="hu-HU" b="1" kern="0" dirty="0">
                <a:latin typeface="Courier New" pitchFamily="49" charset="0"/>
              </a:rPr>
              <a:t>S</a:t>
            </a:r>
            <a:r>
              <a:rPr lang="en-US" altLang="hu-HU" b="1" kern="0" dirty="0" smtClean="0">
                <a:latin typeface="Courier New" pitchFamily="49" charset="0"/>
              </a:rPr>
              <a:t>"); </a:t>
            </a:r>
            <a:r>
              <a:rPr lang="en-US" altLang="hu-HU" b="1" kern="0" dirty="0">
                <a:latin typeface="Courier New" pitchFamily="49" charset="0"/>
              </a:rPr>
              <a:t>} 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544" y="4293096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x 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=&gt;</a:t>
            </a:r>
            <a:r>
              <a:rPr lang="en-US" altLang="hu-HU" b="1" kern="0" dirty="0" smtClean="0"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 x</a:t>
            </a:r>
            <a:r>
              <a:rPr lang="en-US" altLang="hu-HU" b="1" kern="0" dirty="0" smtClean="0">
                <a:latin typeface="Courier New" pitchFamily="49" charset="0"/>
              </a:rPr>
              <a:t>.</a:t>
            </a:r>
            <a:r>
              <a:rPr lang="en-US" altLang="hu-HU" b="1" kern="0" dirty="0" err="1" smtClean="0">
                <a:latin typeface="Courier New" pitchFamily="49" charset="0"/>
              </a:rPr>
              <a:t>StartsWith</a:t>
            </a:r>
            <a:r>
              <a:rPr lang="en-US" altLang="hu-HU" b="1" kern="0" dirty="0" smtClean="0">
                <a:latin typeface="Courier New" pitchFamily="49" charset="0"/>
              </a:rPr>
              <a:t>("</a:t>
            </a:r>
            <a:r>
              <a:rPr lang="en-US" altLang="hu-HU" b="1" kern="0" dirty="0">
                <a:latin typeface="Courier New" pitchFamily="49" charset="0"/>
              </a:rPr>
              <a:t>S</a:t>
            </a:r>
            <a:r>
              <a:rPr lang="en-US" altLang="hu-HU" b="1" kern="0" dirty="0" smtClean="0">
                <a:latin typeface="Courier New" pitchFamily="49" charset="0"/>
              </a:rPr>
              <a:t>")</a:t>
            </a:r>
            <a:endParaRPr lang="hu-HU" altLang="hu-HU" b="1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3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L</a:t>
            </a:r>
            <a:r>
              <a:rPr lang="hu-HU" dirty="0" err="1" smtClean="0"/>
              <a:t>ambda</a:t>
            </a:r>
            <a:r>
              <a:rPr lang="hu-HU" dirty="0" smtClean="0"/>
              <a:t> kifejezés</a:t>
            </a:r>
            <a:br>
              <a:rPr lang="hu-HU" dirty="0" smtClean="0"/>
            </a:br>
            <a:r>
              <a:rPr lang="hu-HU" sz="4000" i="1" dirty="0" smtClean="0"/>
              <a:t>(</a:t>
            </a:r>
            <a:r>
              <a:rPr lang="hu-HU" sz="4000" i="1" dirty="0" err="1"/>
              <a:t>L</a:t>
            </a:r>
            <a:r>
              <a:rPr lang="hu-HU" sz="4000" i="1" dirty="0" err="1" smtClean="0"/>
              <a:t>ambda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expression</a:t>
            </a:r>
            <a:r>
              <a:rPr lang="hu-HU" sz="4000" i="1" dirty="0" smtClean="0"/>
              <a:t>)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1 db. paraméterrel: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Több paraméterrel: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Paraméter nélkül: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544" y="2276872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x 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=&gt;  </a:t>
            </a:r>
            <a:r>
              <a:rPr lang="hu-HU" altLang="hu-HU" b="1" kern="0" dirty="0" err="1" smtClean="0">
                <a:latin typeface="Courier New" pitchFamily="49" charset="0"/>
              </a:rPr>
              <a:t>x</a:t>
            </a:r>
            <a:r>
              <a:rPr lang="hu-HU" altLang="hu-HU" b="1" kern="0" dirty="0" smtClean="0">
                <a:latin typeface="Courier New" pitchFamily="49" charset="0"/>
              </a:rPr>
              <a:t> &gt;= 0 ? x : </a:t>
            </a:r>
            <a:r>
              <a:rPr lang="hu-HU" altLang="hu-HU" b="1" kern="0" dirty="0" err="1" smtClean="0">
                <a:latin typeface="Courier New" pitchFamily="49" charset="0"/>
              </a:rPr>
              <a:t>-x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4005064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latin typeface="Courier New" pitchFamily="49" charset="0"/>
              </a:rPr>
              <a:t>dx</a:t>
            </a:r>
            <a:r>
              <a:rPr lang="hu-HU" altLang="hu-HU" b="1" kern="0" dirty="0" smtClean="0">
                <a:latin typeface="Courier New" pitchFamily="49" charset="0"/>
              </a:rPr>
              <a:t>, </a:t>
            </a:r>
            <a:r>
              <a:rPr lang="hu-HU" altLang="hu-HU" b="1" kern="0" dirty="0" err="1" smtClean="0">
                <a:latin typeface="Courier New" pitchFamily="49" charset="0"/>
              </a:rPr>
              <a:t>dy</a:t>
            </a:r>
            <a:r>
              <a:rPr lang="hu-HU" altLang="hu-HU" b="1" kern="0" dirty="0" smtClean="0">
                <a:latin typeface="Courier New" pitchFamily="49" charset="0"/>
              </a:rPr>
              <a:t>) 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=&gt;  </a:t>
            </a:r>
            <a:r>
              <a:rPr lang="hu-HU" altLang="hu-HU" b="1" kern="0" dirty="0" err="1" smtClean="0">
                <a:latin typeface="Courier New" pitchFamily="49" charset="0"/>
              </a:rPr>
              <a:t>Math.Sqrt</a:t>
            </a:r>
            <a:r>
              <a:rPr lang="hu-HU" altLang="hu-HU" b="1" kern="0" dirty="0" smtClean="0">
                <a:latin typeface="Courier New" pitchFamily="49" charset="0"/>
              </a:rPr>
              <a:t>(</a:t>
            </a:r>
            <a:r>
              <a:rPr lang="hu-HU" altLang="hu-HU" b="1" kern="0" dirty="0" err="1" smtClean="0">
                <a:latin typeface="Courier New" pitchFamily="49" charset="0"/>
              </a:rPr>
              <a:t>dx</a:t>
            </a:r>
            <a:r>
              <a:rPr lang="hu-HU" altLang="hu-HU" b="1" kern="0" dirty="0" smtClean="0">
                <a:latin typeface="Courier New" pitchFamily="49" charset="0"/>
              </a:rPr>
              <a:t> * </a:t>
            </a:r>
            <a:r>
              <a:rPr lang="hu-HU" altLang="hu-HU" b="1" kern="0" dirty="0" err="1" smtClean="0">
                <a:latin typeface="Courier New" pitchFamily="49" charset="0"/>
              </a:rPr>
              <a:t>dx</a:t>
            </a:r>
            <a:r>
              <a:rPr lang="hu-HU" altLang="hu-HU" b="1" kern="0" dirty="0" smtClean="0">
                <a:latin typeface="Courier New" pitchFamily="49" charset="0"/>
              </a:rPr>
              <a:t> + </a:t>
            </a:r>
            <a:r>
              <a:rPr lang="hu-HU" altLang="hu-HU" b="1" kern="0" dirty="0" err="1" smtClean="0">
                <a:latin typeface="Courier New" pitchFamily="49" charset="0"/>
              </a:rPr>
              <a:t>dy</a:t>
            </a:r>
            <a:r>
              <a:rPr lang="hu-HU" altLang="hu-HU" b="1" kern="0" dirty="0" smtClean="0">
                <a:latin typeface="Courier New" pitchFamily="49" charset="0"/>
              </a:rPr>
              <a:t> * </a:t>
            </a:r>
            <a:r>
              <a:rPr lang="hu-HU" altLang="hu-HU" b="1" kern="0" dirty="0" err="1" smtClean="0">
                <a:latin typeface="Courier New" pitchFamily="49" charset="0"/>
              </a:rPr>
              <a:t>dy</a:t>
            </a:r>
            <a:r>
              <a:rPr lang="hu-HU" altLang="hu-HU" b="1" kern="0" dirty="0" smtClean="0">
                <a:latin typeface="Courier New" pitchFamily="49" charset="0"/>
              </a:rPr>
              <a:t>)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5733256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() 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=&gt;  </a:t>
            </a:r>
            <a:r>
              <a:rPr lang="hu-HU" altLang="hu-HU" b="1" kern="0" dirty="0" smtClean="0">
                <a:latin typeface="Courier New" pitchFamily="49" charset="0"/>
              </a:rPr>
              <a:t>42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6433864" y="1489646"/>
            <a:ext cx="2458616" cy="5251722"/>
          </a:xfrm>
          <a:prstGeom prst="rect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800" dirty="0" smtClean="0">
                <a:solidFill>
                  <a:schemeClr val="tx1"/>
                </a:solidFill>
              </a:rPr>
              <a:t>Matematikai eredet:</a:t>
            </a:r>
          </a:p>
          <a:p>
            <a:pPr algn="ctr"/>
            <a:endParaRPr lang="hu-HU" sz="2800" dirty="0">
              <a:solidFill>
                <a:schemeClr val="tx1"/>
              </a:solidFill>
            </a:endParaRPr>
          </a:p>
          <a:p>
            <a:pPr algn="ctr"/>
            <a:r>
              <a:rPr lang="hu-HU" sz="3200" b="1" dirty="0" err="1" smtClean="0">
                <a:solidFill>
                  <a:schemeClr val="tx1"/>
                </a:solidFill>
              </a:rPr>
              <a:t>Lambda</a:t>
            </a:r>
            <a:r>
              <a:rPr lang="hu-HU" sz="3200" b="1" dirty="0" smtClean="0">
                <a:solidFill>
                  <a:schemeClr val="tx1"/>
                </a:solidFill>
              </a:rPr>
              <a:t> kalkulus</a:t>
            </a:r>
          </a:p>
          <a:p>
            <a:pPr algn="ctr"/>
            <a:endParaRPr lang="hu-HU" sz="2800" dirty="0">
              <a:solidFill>
                <a:schemeClr val="tx1"/>
              </a:solidFill>
            </a:endParaRPr>
          </a:p>
          <a:p>
            <a:pPr algn="ctr"/>
            <a:r>
              <a:rPr lang="hu-HU" sz="2800" dirty="0" smtClean="0">
                <a:solidFill>
                  <a:schemeClr val="tx1"/>
                </a:solidFill>
              </a:rPr>
              <a:t>"</a:t>
            </a:r>
            <a:r>
              <a:rPr lang="en-US" sz="2800" dirty="0" smtClean="0">
                <a:solidFill>
                  <a:schemeClr val="tx1"/>
                </a:solidFill>
              </a:rPr>
              <a:t>λ-calculus </a:t>
            </a:r>
            <a:r>
              <a:rPr lang="en-US" sz="2800" dirty="0">
                <a:solidFill>
                  <a:schemeClr val="tx1"/>
                </a:solidFill>
              </a:rPr>
              <a:t>treats functions </a:t>
            </a:r>
            <a:r>
              <a:rPr lang="en-US" sz="2800" dirty="0" smtClean="0">
                <a:solidFill>
                  <a:schemeClr val="tx1"/>
                </a:solidFill>
              </a:rPr>
              <a:t>anonymously, </a:t>
            </a:r>
            <a:r>
              <a:rPr lang="en-US" sz="2800" dirty="0">
                <a:solidFill>
                  <a:schemeClr val="tx1"/>
                </a:solidFill>
              </a:rPr>
              <a:t>without giving them explicit names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  <a:r>
              <a:rPr lang="hu-HU" sz="2800" dirty="0" smtClean="0">
                <a:solidFill>
                  <a:schemeClr val="tx1"/>
                </a:solidFill>
              </a:rPr>
              <a:t>"</a:t>
            </a:r>
            <a:endParaRPr lang="hu-H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1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err="1"/>
              <a:t>L</a:t>
            </a:r>
            <a:r>
              <a:rPr lang="hu-HU" dirty="0" err="1" smtClean="0"/>
              <a:t>ambda</a:t>
            </a:r>
            <a:r>
              <a:rPr lang="hu-HU" dirty="0" smtClean="0"/>
              <a:t> kifejezés</a:t>
            </a:r>
            <a:br>
              <a:rPr lang="hu-HU" dirty="0" smtClean="0"/>
            </a:br>
            <a:r>
              <a:rPr lang="hu-HU" sz="4000" i="1" dirty="0" smtClean="0"/>
              <a:t>(</a:t>
            </a:r>
            <a:r>
              <a:rPr lang="hu-HU" sz="4000" i="1" dirty="0" err="1"/>
              <a:t>L</a:t>
            </a:r>
            <a:r>
              <a:rPr lang="hu-HU" sz="4000" i="1" dirty="0" err="1" smtClean="0"/>
              <a:t>ambda</a:t>
            </a:r>
            <a:r>
              <a:rPr lang="hu-HU" sz="4000" i="1" dirty="0" smtClean="0"/>
              <a:t> </a:t>
            </a:r>
            <a:r>
              <a:rPr lang="hu-HU" sz="4000" i="1" dirty="0" err="1" smtClean="0"/>
              <a:t>expression</a:t>
            </a:r>
            <a:r>
              <a:rPr lang="hu-HU" sz="4000" i="1" dirty="0" smtClean="0"/>
              <a:t>)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LHS (</a:t>
            </a:r>
            <a:r>
              <a:rPr lang="hu-HU" dirty="0" err="1"/>
              <a:t>l</a:t>
            </a:r>
            <a:r>
              <a:rPr lang="hu-HU" dirty="0" err="1" smtClean="0"/>
              <a:t>eft-hand</a:t>
            </a:r>
            <a:r>
              <a:rPr lang="hu-HU" dirty="0" smtClean="0"/>
              <a:t> </a:t>
            </a:r>
            <a:r>
              <a:rPr lang="hu-HU" dirty="0" err="1" smtClean="0"/>
              <a:t>side</a:t>
            </a:r>
            <a:r>
              <a:rPr lang="hu-HU" dirty="0" smtClean="0"/>
              <a:t>) lehet:</a:t>
            </a:r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RHS (</a:t>
            </a:r>
            <a:r>
              <a:rPr lang="hu-HU" dirty="0" err="1" smtClean="0"/>
              <a:t>right-hand</a:t>
            </a:r>
            <a:r>
              <a:rPr lang="hu-HU" dirty="0" smtClean="0"/>
              <a:t> </a:t>
            </a:r>
            <a:r>
              <a:rPr lang="hu-HU" dirty="0" err="1"/>
              <a:t>side</a:t>
            </a:r>
            <a:r>
              <a:rPr lang="hu-HU" dirty="0"/>
              <a:t>) lehet: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544" y="1772816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3200" b="1" kern="0" dirty="0" smtClean="0">
                <a:latin typeface="Courier New" pitchFamily="49" charset="0"/>
              </a:rPr>
              <a:t>LHS </a:t>
            </a:r>
            <a:r>
              <a:rPr lang="hu-HU" altLang="hu-HU" sz="3200" b="1" kern="0" dirty="0" smtClean="0">
                <a:solidFill>
                  <a:srgbClr val="C00000"/>
                </a:solidFill>
                <a:latin typeface="Courier New" pitchFamily="49" charset="0"/>
              </a:rPr>
              <a:t>=&gt; </a:t>
            </a:r>
            <a:r>
              <a:rPr lang="hu-HU" altLang="hu-HU" sz="3200" b="1" kern="0" dirty="0" smtClean="0">
                <a:latin typeface="Courier New" pitchFamily="49" charset="0"/>
              </a:rPr>
              <a:t>RHS</a:t>
            </a:r>
            <a:endParaRPr lang="hu-HU" altLang="hu-HU" sz="3200" b="1" kern="0" dirty="0">
              <a:latin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57200" y="3501008"/>
            <a:ext cx="946448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var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57200" y="5301208"/>
            <a:ext cx="267464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kifejezés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203848" y="3501008"/>
            <a:ext cx="252028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(var</a:t>
            </a:r>
            <a:r>
              <a:rPr lang="hu-HU" altLang="hu-HU" b="1" kern="0" baseline="-25000" dirty="0" smtClean="0">
                <a:latin typeface="Courier New" pitchFamily="49" charset="0"/>
              </a:rPr>
              <a:t>1</a:t>
            </a:r>
            <a:r>
              <a:rPr lang="hu-HU" altLang="hu-HU" b="1" kern="0" dirty="0" smtClean="0">
                <a:latin typeface="Courier New" pitchFamily="49" charset="0"/>
              </a:rPr>
              <a:t>,…,</a:t>
            </a:r>
            <a:r>
              <a:rPr lang="hu-HU" altLang="hu-HU" b="1" kern="0" dirty="0" err="1" smtClean="0">
                <a:latin typeface="Courier New" pitchFamily="49" charset="0"/>
              </a:rPr>
              <a:t>var</a:t>
            </a:r>
            <a:r>
              <a:rPr lang="hu-HU" altLang="hu-HU" b="1" kern="0" baseline="-25000" dirty="0" err="1" smtClean="0">
                <a:latin typeface="Courier New" pitchFamily="49" charset="0"/>
              </a:rPr>
              <a:t>n</a:t>
            </a:r>
            <a:r>
              <a:rPr lang="hu-HU" altLang="hu-HU" b="1" kern="0" dirty="0" smtClean="0">
                <a:latin typeface="Courier New" pitchFamily="49" charset="0"/>
              </a:rPr>
              <a:t>)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761040" y="3501008"/>
            <a:ext cx="936104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()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386808" y="5301208"/>
            <a:ext cx="4310336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{ utasítás</a:t>
            </a:r>
            <a:r>
              <a:rPr lang="hu-HU" altLang="hu-HU" b="1" kern="0" baseline="-25000" dirty="0" smtClean="0">
                <a:latin typeface="Courier New" pitchFamily="49" charset="0"/>
              </a:rPr>
              <a:t>1</a:t>
            </a:r>
            <a:r>
              <a:rPr lang="hu-HU" altLang="hu-HU" b="1" kern="0" dirty="0" smtClean="0">
                <a:latin typeface="Courier New" pitchFamily="49" charset="0"/>
              </a:rPr>
              <a:t>; … </a:t>
            </a:r>
            <a:r>
              <a:rPr lang="hu-HU" altLang="hu-HU" b="1" kern="0" dirty="0" err="1" smtClean="0">
                <a:latin typeface="Courier New" pitchFamily="49" charset="0"/>
              </a:rPr>
              <a:t>utasítás</a:t>
            </a:r>
            <a:r>
              <a:rPr lang="hu-HU" altLang="hu-HU" b="1" kern="0" baseline="-25000" dirty="0" err="1" smtClean="0">
                <a:latin typeface="Courier New" pitchFamily="49" charset="0"/>
              </a:rPr>
              <a:t>n</a:t>
            </a:r>
            <a:r>
              <a:rPr lang="hu-HU" altLang="hu-HU" b="1" kern="0" dirty="0" smtClean="0">
                <a:latin typeface="Courier New" pitchFamily="49" charset="0"/>
              </a:rPr>
              <a:t>; } 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619672" y="4201343"/>
            <a:ext cx="936104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(var)</a:t>
            </a:r>
            <a:endParaRPr lang="hu-HU" altLang="hu-HU" b="1" kern="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 flipH="1">
            <a:off x="971600" y="4067200"/>
            <a:ext cx="617241" cy="297904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2515598" y="6166335"/>
            <a:ext cx="3528392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{ </a:t>
            </a: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return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 kifejezés; }</a:t>
            </a:r>
            <a:endParaRPr lang="hu-HU" altLang="hu-HU" b="1" kern="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16" name="Freeform 8"/>
          <p:cNvSpPr>
            <a:spLocks/>
          </p:cNvSpPr>
          <p:nvPr/>
        </p:nvSpPr>
        <p:spPr bwMode="auto">
          <a:xfrm flipH="1">
            <a:off x="1835696" y="5845464"/>
            <a:ext cx="617241" cy="463856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131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Lambda</a:t>
            </a:r>
            <a:r>
              <a:rPr lang="hu-HU" dirty="0" smtClean="0"/>
              <a:t> kifejezés más nyelvekben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Java 8:</a:t>
            </a:r>
          </a:p>
          <a:p>
            <a:pPr lvl="1"/>
            <a:r>
              <a:rPr lang="hu-HU" dirty="0"/>
              <a:t>U</a:t>
            </a:r>
            <a:r>
              <a:rPr lang="hu-HU" dirty="0" smtClean="0"/>
              <a:t>gyanaz, mint C#</a:t>
            </a:r>
            <a:r>
              <a:rPr lang="hu-HU" dirty="0" err="1" smtClean="0"/>
              <a:t>-ban</a:t>
            </a:r>
            <a:r>
              <a:rPr lang="hu-HU" dirty="0" smtClean="0"/>
              <a:t>, csak </a:t>
            </a:r>
            <a:r>
              <a:rPr lang="hu-HU" sz="3600" b="1" dirty="0" smtClean="0"/>
              <a:t>-&gt;</a:t>
            </a:r>
            <a:r>
              <a:rPr lang="hu-HU" dirty="0" smtClean="0"/>
              <a:t> operátorral.</a:t>
            </a:r>
          </a:p>
          <a:p>
            <a:endParaRPr lang="hu-HU" dirty="0" smtClean="0"/>
          </a:p>
          <a:p>
            <a:r>
              <a:rPr lang="hu-HU" dirty="0" smtClean="0"/>
              <a:t>Python:</a:t>
            </a:r>
          </a:p>
          <a:p>
            <a:pPr lvl="1"/>
            <a:r>
              <a:rPr lang="hu-HU" dirty="0" smtClean="0"/>
              <a:t>Más szintaxis, </a:t>
            </a:r>
            <a:r>
              <a:rPr lang="hu-HU" b="1" dirty="0" err="1" smtClean="0"/>
              <a:t>lambda</a:t>
            </a:r>
            <a:r>
              <a:rPr lang="hu-HU" dirty="0" smtClean="0"/>
              <a:t> kulcsszó használata.</a:t>
            </a:r>
          </a:p>
          <a:p>
            <a:endParaRPr lang="hu-HU" dirty="0"/>
          </a:p>
          <a:p>
            <a:r>
              <a:rPr lang="hu-HU" dirty="0" smtClean="0"/>
              <a:t>C++: A C++11 óta.</a:t>
            </a:r>
          </a:p>
          <a:p>
            <a:r>
              <a:rPr lang="hu-HU" dirty="0" smtClean="0"/>
              <a:t>PHP, </a:t>
            </a:r>
            <a:r>
              <a:rPr lang="hu-HU" dirty="0" err="1" smtClean="0"/>
              <a:t>Javascript</a:t>
            </a:r>
            <a:r>
              <a:rPr lang="hu-HU" dirty="0" smtClean="0"/>
              <a:t>: Anonim függvények.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7544" y="2852936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p </a:t>
            </a:r>
            <a:r>
              <a:rPr lang="hu-HU" altLang="hu-HU" b="1" kern="0" dirty="0">
                <a:latin typeface="Courier New" pitchFamily="49" charset="0"/>
              </a:rPr>
              <a:t>-&gt; </a:t>
            </a:r>
            <a:r>
              <a:rPr lang="hu-HU" altLang="hu-HU" b="1" kern="0" dirty="0" err="1">
                <a:latin typeface="Courier New" pitchFamily="49" charset="0"/>
              </a:rPr>
              <a:t>p.getGender</a:t>
            </a:r>
            <a:r>
              <a:rPr lang="hu-HU" altLang="hu-HU" b="1" kern="0" dirty="0">
                <a:latin typeface="Courier New" pitchFamily="49" charset="0"/>
              </a:rPr>
              <a:t>() == </a:t>
            </a:r>
            <a:r>
              <a:rPr lang="hu-HU" altLang="hu-HU" b="1" kern="0" dirty="0" err="1" smtClean="0">
                <a:latin typeface="Courier New" pitchFamily="49" charset="0"/>
              </a:rPr>
              <a:t>Person.Sex.MALE</a:t>
            </a:r>
            <a:r>
              <a:rPr lang="hu-HU" altLang="hu-HU" b="1" kern="0" dirty="0">
                <a:latin typeface="Courier New" pitchFamily="49" charset="0"/>
              </a:rPr>
              <a:t> &amp;&amp;  </a:t>
            </a:r>
            <a:r>
              <a:rPr lang="hu-HU" altLang="hu-HU" b="1" kern="0" dirty="0" err="1">
                <a:latin typeface="Courier New" pitchFamily="49" charset="0"/>
              </a:rPr>
              <a:t>p.getAge</a:t>
            </a:r>
            <a:r>
              <a:rPr lang="hu-HU" altLang="hu-HU" b="1" kern="0" dirty="0">
                <a:latin typeface="Courier New" pitchFamily="49" charset="0"/>
              </a:rPr>
              <a:t>() &gt;= 18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7544" y="4509120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s-ES" altLang="hu-HU" b="1" kern="0" dirty="0">
                <a:latin typeface="Courier New" pitchFamily="49" charset="0"/>
              </a:rPr>
              <a:t>lambda x, y: x + y</a:t>
            </a:r>
            <a:endParaRPr lang="hu-HU" altLang="hu-HU" b="1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5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Generikus </a:t>
            </a:r>
            <a:r>
              <a:rPr lang="hu-HU" dirty="0" err="1" smtClean="0"/>
              <a:t>delegate-ek</a:t>
            </a:r>
            <a:r>
              <a:rPr lang="hu-HU" dirty="0" smtClean="0"/>
              <a:t> a </a:t>
            </a:r>
            <a:r>
              <a:rPr lang="hu-HU" dirty="0" err="1" smtClean="0"/>
              <a:t>BCL-ben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36504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Paraméter: T típusú.</a:t>
            </a:r>
          </a:p>
          <a:p>
            <a:pPr marL="0" indent="0">
              <a:buNone/>
            </a:pPr>
            <a:r>
              <a:rPr lang="hu-HU" dirty="0" smtClean="0"/>
              <a:t>Visszatérési érték: </a:t>
            </a:r>
            <a:r>
              <a:rPr lang="hu-HU" b="1" dirty="0" err="1" smtClean="0"/>
              <a:t>bool</a:t>
            </a:r>
            <a:r>
              <a:rPr lang="hu-HU" dirty="0"/>
              <a:t> </a:t>
            </a:r>
            <a:r>
              <a:rPr lang="hu-HU" dirty="0" smtClean="0"/>
              <a:t>típusú.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7544" y="1556792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3200" b="1" kern="0" dirty="0" err="1" smtClean="0">
                <a:latin typeface="Courier New" pitchFamily="49" charset="0"/>
              </a:rPr>
              <a:t>Predicate</a:t>
            </a:r>
            <a:r>
              <a:rPr lang="hu-HU" altLang="hu-HU" sz="3200" b="1" kern="0" dirty="0" smtClean="0">
                <a:latin typeface="Courier New" pitchFamily="49" charset="0"/>
              </a:rPr>
              <a:t>&lt;T&gt;</a:t>
            </a:r>
            <a:endParaRPr lang="hu-HU" altLang="hu-HU" sz="3200" b="1" kern="0" dirty="0">
              <a:latin typeface="Courier New" pitchFamily="49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67544" y="3573016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x 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=&gt;</a:t>
            </a:r>
            <a:r>
              <a:rPr lang="en-US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x &gt;=0 &amp;&amp; x &lt;= 100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544" y="4365104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s</a:t>
            </a:r>
            <a:r>
              <a:rPr lang="hu-HU" altLang="hu-HU" b="1" kern="0" dirty="0" smtClean="0">
                <a:latin typeface="Courier New" pitchFamily="49" charset="0"/>
              </a:rPr>
              <a:t> 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=&gt;</a:t>
            </a:r>
            <a:r>
              <a:rPr lang="en-US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latin typeface="Courier New" pitchFamily="49" charset="0"/>
              </a:rPr>
              <a:t>s</a:t>
            </a:r>
            <a:r>
              <a:rPr lang="en-US" altLang="hu-HU" b="1" kern="0" dirty="0" smtClean="0">
                <a:latin typeface="Courier New" pitchFamily="49" charset="0"/>
              </a:rPr>
              <a:t>.</a:t>
            </a:r>
            <a:r>
              <a:rPr lang="en-US" altLang="hu-HU" b="1" kern="0" dirty="0" err="1" smtClean="0">
                <a:latin typeface="Courier New" pitchFamily="49" charset="0"/>
              </a:rPr>
              <a:t>StartsWith</a:t>
            </a:r>
            <a:r>
              <a:rPr lang="en-US" altLang="hu-HU" b="1" kern="0" dirty="0" smtClean="0">
                <a:latin typeface="Courier New" pitchFamily="49" charset="0"/>
              </a:rPr>
              <a:t>("</a:t>
            </a:r>
            <a:r>
              <a:rPr lang="en-US" altLang="hu-HU" b="1" kern="0" dirty="0">
                <a:latin typeface="Courier New" pitchFamily="49" charset="0"/>
              </a:rPr>
              <a:t>S</a:t>
            </a:r>
            <a:r>
              <a:rPr lang="en-US" altLang="hu-HU" b="1" kern="0" dirty="0" smtClean="0">
                <a:latin typeface="Courier New" pitchFamily="49" charset="0"/>
              </a:rPr>
              <a:t>")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544" y="5229200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>
                <a:latin typeface="Courier New" pitchFamily="49" charset="0"/>
              </a:rPr>
              <a:t>p</a:t>
            </a:r>
            <a:r>
              <a:rPr lang="hu-HU" altLang="hu-HU" b="1" kern="0" dirty="0" smtClean="0">
                <a:latin typeface="Courier New" pitchFamily="49" charset="0"/>
              </a:rPr>
              <a:t> 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=&gt;</a:t>
            </a:r>
            <a:r>
              <a:rPr lang="en-US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>
                <a:latin typeface="Courier New" pitchFamily="49" charset="0"/>
              </a:rPr>
              <a:t>p</a:t>
            </a:r>
            <a:r>
              <a:rPr lang="en-US" altLang="hu-HU" b="1" kern="0" dirty="0" smtClean="0">
                <a:latin typeface="Courier New" pitchFamily="49" charset="0"/>
              </a:rPr>
              <a:t>.</a:t>
            </a:r>
            <a:r>
              <a:rPr lang="hu-HU" altLang="hu-HU" b="1" kern="0" dirty="0" smtClean="0">
                <a:latin typeface="Courier New" pitchFamily="49" charset="0"/>
              </a:rPr>
              <a:t>X * </a:t>
            </a:r>
            <a:r>
              <a:rPr lang="hu-HU" altLang="hu-HU" b="1" kern="0" dirty="0" err="1" smtClean="0">
                <a:latin typeface="Courier New" pitchFamily="49" charset="0"/>
              </a:rPr>
              <a:t>p.Y</a:t>
            </a:r>
            <a:r>
              <a:rPr lang="hu-HU" altLang="hu-HU" b="1" kern="0" dirty="0" smtClean="0">
                <a:latin typeface="Courier New" pitchFamily="49" charset="0"/>
              </a:rPr>
              <a:t> &gt;= 0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099075" y="2852936"/>
            <a:ext cx="2649389" cy="1255728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Predicate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&lt;int&gt;</a:t>
            </a:r>
            <a:b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</a:b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Predicate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&lt;</a:t>
            </a: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long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&gt;</a:t>
            </a:r>
            <a:b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</a:b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Predicate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&lt;</a:t>
            </a: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double</a:t>
            </a:r>
            <a:r>
              <a:rPr lang="hu-HU" altLang="hu-HU" b="1" kern="0" dirty="0">
                <a:solidFill>
                  <a:prstClr val="black"/>
                </a:solidFill>
                <a:latin typeface="Courier New" pitchFamily="49" charset="0"/>
              </a:rPr>
              <a:t>&gt;</a:t>
            </a:r>
          </a:p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…</a:t>
            </a:r>
            <a:endParaRPr lang="hu-HU" altLang="hu-HU" b="1" kern="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 flipH="1" flipV="1">
            <a:off x="4067941" y="3508500"/>
            <a:ext cx="2031133" cy="233019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047755" y="4432466"/>
            <a:ext cx="2649389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Predicate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&lt;</a:t>
            </a: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&gt;</a:t>
            </a:r>
            <a:endParaRPr lang="hu-HU" altLang="hu-HU" b="1" kern="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>
            <a:off x="3851919" y="4598122"/>
            <a:ext cx="2195835" cy="45719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037411" y="5296562"/>
            <a:ext cx="2649389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Predicate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&lt;</a:t>
            </a: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Point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&gt;</a:t>
            </a:r>
            <a:endParaRPr lang="hu-HU" altLang="hu-HU" b="1" kern="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 flipH="1">
            <a:off x="3841575" y="5462218"/>
            <a:ext cx="2195835" cy="45719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886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Generikus </a:t>
            </a:r>
            <a:r>
              <a:rPr lang="hu-HU" dirty="0" err="1" smtClean="0"/>
              <a:t>delegate-ek</a:t>
            </a:r>
            <a:r>
              <a:rPr lang="hu-HU" dirty="0" smtClean="0"/>
              <a:t> a </a:t>
            </a:r>
            <a:r>
              <a:rPr lang="hu-HU" dirty="0" err="1" smtClean="0"/>
              <a:t>BCL-ben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88032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Paraméterek: T1,…,T16 típusúak.</a:t>
            </a:r>
          </a:p>
          <a:p>
            <a:pPr marL="0" indent="0">
              <a:buNone/>
            </a:pPr>
            <a:r>
              <a:rPr lang="hu-HU" dirty="0" smtClean="0"/>
              <a:t>Visszatérési érték: nincs (</a:t>
            </a:r>
            <a:r>
              <a:rPr lang="hu-HU" b="1" dirty="0" err="1" smtClean="0"/>
              <a:t>void</a:t>
            </a:r>
            <a:r>
              <a:rPr lang="hu-HU" dirty="0" smtClean="0"/>
              <a:t>).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7544" y="1556792"/>
            <a:ext cx="8229600" cy="216024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3200" b="1" kern="0" dirty="0" smtClean="0">
                <a:latin typeface="Courier New" pitchFamily="49" charset="0"/>
              </a:rPr>
              <a:t>Action&lt;T&gt;</a:t>
            </a:r>
            <a:r>
              <a:rPr lang="hu-HU" altLang="hu-HU" sz="3200" b="1" kern="0" dirty="0">
                <a:latin typeface="Courier New" pitchFamily="49" charset="0"/>
              </a:rPr>
              <a:t/>
            </a:r>
            <a:br>
              <a:rPr lang="hu-HU" altLang="hu-HU" sz="3200" b="1" kern="0" dirty="0">
                <a:latin typeface="Courier New" pitchFamily="49" charset="0"/>
              </a:rPr>
            </a:br>
            <a:r>
              <a:rPr lang="hu-HU" altLang="hu-HU" sz="3200" b="1" kern="0" dirty="0" smtClean="0">
                <a:latin typeface="Courier New" pitchFamily="49" charset="0"/>
              </a:rPr>
              <a:t>Action&lt;T1,T2&gt;</a:t>
            </a:r>
            <a:r>
              <a:rPr lang="hu-HU" altLang="hu-HU" sz="3200" b="1" kern="0" dirty="0">
                <a:latin typeface="Courier New" pitchFamily="49" charset="0"/>
              </a:rPr>
              <a:t/>
            </a:r>
            <a:br>
              <a:rPr lang="hu-HU" altLang="hu-HU" sz="3200" b="1" kern="0" dirty="0">
                <a:latin typeface="Courier New" pitchFamily="49" charset="0"/>
              </a:rPr>
            </a:br>
            <a:r>
              <a:rPr lang="hu-HU" altLang="hu-HU" sz="3200" b="1" kern="0" dirty="0" smtClean="0">
                <a:latin typeface="Courier New" pitchFamily="49" charset="0"/>
              </a:rPr>
              <a:t>…</a:t>
            </a:r>
          </a:p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3200" b="1" kern="0" dirty="0">
                <a:latin typeface="Courier New" pitchFamily="49" charset="0"/>
              </a:rPr>
              <a:t>Action&lt;T1</a:t>
            </a:r>
            <a:r>
              <a:rPr lang="hu-HU" altLang="hu-HU" sz="3200" b="1" kern="0" dirty="0" smtClean="0">
                <a:latin typeface="Courier New" pitchFamily="49" charset="0"/>
              </a:rPr>
              <a:t>,…,T16&gt;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544" y="5949280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(x,y,t) 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=&gt;</a:t>
            </a:r>
            <a:r>
              <a:rPr lang="en-US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latin typeface="Courier New" pitchFamily="49" charset="0"/>
              </a:rPr>
              <a:t>{ int sum = x + y; t</a:t>
            </a:r>
            <a:r>
              <a:rPr lang="en-US" altLang="hu-HU" b="1" kern="0" dirty="0" smtClean="0">
                <a:latin typeface="Courier New" pitchFamily="49" charset="0"/>
              </a:rPr>
              <a:t>.</a:t>
            </a:r>
            <a:r>
              <a:rPr lang="hu-HU" altLang="hu-HU" b="1" kern="0" dirty="0" smtClean="0">
                <a:latin typeface="Courier New" pitchFamily="49" charset="0"/>
              </a:rPr>
              <a:t>Text = </a:t>
            </a:r>
            <a:r>
              <a:rPr lang="hu-HU" altLang="hu-HU" b="1" kern="0" dirty="0" err="1" smtClean="0">
                <a:latin typeface="Courier New" pitchFamily="49" charset="0"/>
              </a:rPr>
              <a:t>sum.ToString</a:t>
            </a:r>
            <a:r>
              <a:rPr lang="hu-HU" altLang="hu-HU" b="1" kern="0" dirty="0" smtClean="0">
                <a:latin typeface="Courier New" pitchFamily="49" charset="0"/>
              </a:rPr>
              <a:t>(); }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7544" y="5157192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s 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=&gt;</a:t>
            </a:r>
            <a:r>
              <a:rPr lang="en-US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Console.WriteLine</a:t>
            </a:r>
            <a:r>
              <a:rPr lang="hu-HU" altLang="hu-HU" b="1" kern="0" dirty="0" smtClean="0">
                <a:latin typeface="Courier New" pitchFamily="49" charset="0"/>
              </a:rPr>
              <a:t>("Az üzenet: {0}", s)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300192" y="4059524"/>
            <a:ext cx="2649389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Action&lt;</a:t>
            </a: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&gt;</a:t>
            </a:r>
            <a:endParaRPr lang="hu-HU" altLang="hu-HU" b="1" kern="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 flipH="1" flipV="1">
            <a:off x="5868143" y="4270899"/>
            <a:ext cx="432045" cy="958301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380312" y="4653136"/>
            <a:ext cx="1746701" cy="92333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Action&lt;int,</a:t>
            </a:r>
            <a:b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</a:b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int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,</a:t>
            </a:r>
            <a:b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</a:b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TextBox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&gt;</a:t>
            </a:r>
            <a:endParaRPr lang="hu-HU" altLang="hu-HU" b="1" kern="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6660231" y="5576464"/>
            <a:ext cx="1440160" cy="479151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2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Generikus </a:t>
            </a:r>
            <a:r>
              <a:rPr lang="hu-HU" dirty="0" err="1" smtClean="0"/>
              <a:t>delegate-ek</a:t>
            </a:r>
            <a:r>
              <a:rPr lang="hu-HU" dirty="0" smtClean="0"/>
              <a:t> a </a:t>
            </a:r>
            <a:r>
              <a:rPr lang="hu-HU" dirty="0" err="1" smtClean="0"/>
              <a:t>BCL-ben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880320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Paraméterek: T1,…,T16 típusúak.</a:t>
            </a:r>
          </a:p>
          <a:p>
            <a:pPr marL="0" indent="0">
              <a:buNone/>
            </a:pPr>
            <a:r>
              <a:rPr lang="hu-HU" dirty="0" smtClean="0"/>
              <a:t>Visszatérési érték: TR típusú.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67544" y="1556792"/>
            <a:ext cx="8229600" cy="216024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3200" b="1" kern="0" dirty="0" err="1" smtClean="0">
                <a:latin typeface="Courier New" pitchFamily="49" charset="0"/>
              </a:rPr>
              <a:t>Func</a:t>
            </a:r>
            <a:r>
              <a:rPr lang="hu-HU" altLang="hu-HU" sz="3200" b="1" kern="0" dirty="0" smtClean="0">
                <a:latin typeface="Courier New" pitchFamily="49" charset="0"/>
              </a:rPr>
              <a:t>&lt;TR&gt;</a:t>
            </a:r>
            <a:r>
              <a:rPr lang="hu-HU" altLang="hu-HU" sz="3200" b="1" kern="0" dirty="0">
                <a:latin typeface="Courier New" pitchFamily="49" charset="0"/>
              </a:rPr>
              <a:t/>
            </a:r>
            <a:br>
              <a:rPr lang="hu-HU" altLang="hu-HU" sz="3200" b="1" kern="0" dirty="0">
                <a:latin typeface="Courier New" pitchFamily="49" charset="0"/>
              </a:rPr>
            </a:br>
            <a:r>
              <a:rPr lang="hu-HU" altLang="hu-HU" sz="3200" b="1" kern="0" dirty="0" err="1" smtClean="0">
                <a:latin typeface="Courier New" pitchFamily="49" charset="0"/>
              </a:rPr>
              <a:t>Func</a:t>
            </a:r>
            <a:r>
              <a:rPr lang="hu-HU" altLang="hu-HU" sz="3200" b="1" kern="0" dirty="0" smtClean="0">
                <a:latin typeface="Courier New" pitchFamily="49" charset="0"/>
              </a:rPr>
              <a:t>&lt;T,TR&gt;</a:t>
            </a:r>
            <a:r>
              <a:rPr lang="hu-HU" altLang="hu-HU" sz="3200" b="1" kern="0" dirty="0">
                <a:latin typeface="Courier New" pitchFamily="49" charset="0"/>
              </a:rPr>
              <a:t/>
            </a:r>
            <a:br>
              <a:rPr lang="hu-HU" altLang="hu-HU" sz="3200" b="1" kern="0" dirty="0">
                <a:latin typeface="Courier New" pitchFamily="49" charset="0"/>
              </a:rPr>
            </a:br>
            <a:r>
              <a:rPr lang="hu-HU" altLang="hu-HU" sz="3200" b="1" kern="0" dirty="0" smtClean="0">
                <a:latin typeface="Courier New" pitchFamily="49" charset="0"/>
              </a:rPr>
              <a:t>…</a:t>
            </a:r>
          </a:p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sz="3200" b="1" kern="0" dirty="0" err="1" smtClean="0">
                <a:latin typeface="Courier New" pitchFamily="49" charset="0"/>
              </a:rPr>
              <a:t>Func</a:t>
            </a:r>
            <a:r>
              <a:rPr lang="hu-HU" altLang="hu-HU" sz="3200" b="1" kern="0" dirty="0" smtClean="0">
                <a:latin typeface="Courier New" pitchFamily="49" charset="0"/>
              </a:rPr>
              <a:t>&lt;T1,…,T16,TR&gt;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544" y="5949280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(s,i,c) 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=&gt;   </a:t>
            </a:r>
            <a:r>
              <a:rPr lang="hu-HU" altLang="hu-HU" b="1" kern="0" dirty="0" smtClean="0">
                <a:latin typeface="Courier New" pitchFamily="49" charset="0"/>
              </a:rPr>
              <a:t>i &lt; </a:t>
            </a:r>
            <a:r>
              <a:rPr lang="hu-HU" altLang="hu-HU" b="1" kern="0" dirty="0" err="1" smtClean="0">
                <a:latin typeface="Courier New" pitchFamily="49" charset="0"/>
              </a:rPr>
              <a:t>s.Length</a:t>
            </a:r>
            <a:r>
              <a:rPr lang="hu-HU" altLang="hu-HU" b="1" kern="0" dirty="0" smtClean="0">
                <a:latin typeface="Courier New" pitchFamily="49" charset="0"/>
              </a:rPr>
              <a:t> ? s[i] : ' '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7544" y="5157192"/>
            <a:ext cx="8229600" cy="50405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smtClean="0">
                <a:latin typeface="Courier New" pitchFamily="49" charset="0"/>
              </a:rPr>
              <a:t>s 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=&gt;</a:t>
            </a:r>
            <a:r>
              <a:rPr lang="en-US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err="1" smtClean="0">
                <a:latin typeface="Courier New" pitchFamily="49" charset="0"/>
              </a:rPr>
              <a:t>s.ToUpper</a:t>
            </a:r>
            <a:r>
              <a:rPr lang="hu-HU" altLang="hu-HU" b="1" kern="0" dirty="0" smtClean="0">
                <a:latin typeface="Courier New" pitchFamily="49" charset="0"/>
              </a:rPr>
              <a:t>()</a:t>
            </a:r>
            <a:endParaRPr lang="hu-HU" altLang="hu-HU" b="1" kern="0" dirty="0">
              <a:latin typeface="Courier New" pitchFamily="49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84168" y="4059524"/>
            <a:ext cx="2865413" cy="369332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Func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&lt;</a:t>
            </a: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,</a:t>
            </a: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&gt;</a:t>
            </a:r>
            <a:endParaRPr lang="hu-HU" altLang="hu-HU" b="1" kern="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auto">
          <a:xfrm flipH="1" flipV="1">
            <a:off x="3059832" y="4428855"/>
            <a:ext cx="3024336" cy="980362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588224" y="4972526"/>
            <a:ext cx="2361357" cy="92333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Func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&lt;</a:t>
            </a: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string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,</a:t>
            </a:r>
            <a:b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</a:b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uint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,</a:t>
            </a:r>
            <a:b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</a:br>
            <a:r>
              <a:rPr lang="hu-HU" altLang="hu-HU" b="1" kern="0" dirty="0" err="1" smtClean="0">
                <a:solidFill>
                  <a:prstClr val="black"/>
                </a:solidFill>
                <a:latin typeface="Courier New" pitchFamily="49" charset="0"/>
              </a:rPr>
              <a:t>char</a:t>
            </a:r>
            <a:r>
              <a:rPr lang="hu-HU" altLang="hu-HU" b="1" kern="0" dirty="0" smtClean="0">
                <a:solidFill>
                  <a:prstClr val="black"/>
                </a:solidFill>
                <a:latin typeface="Courier New" pitchFamily="49" charset="0"/>
              </a:rPr>
              <a:t>&gt;</a:t>
            </a:r>
            <a:endParaRPr lang="hu-HU" altLang="hu-HU" b="1" kern="0" dirty="0">
              <a:solidFill>
                <a:prstClr val="black"/>
              </a:solidFill>
              <a:latin typeface="Courier New" pitchFamily="49" charset="0"/>
            </a:endParaRP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 flipH="1" flipV="1">
            <a:off x="5868144" y="5895855"/>
            <a:ext cx="1648730" cy="305451"/>
          </a:xfrm>
          <a:custGeom>
            <a:avLst/>
            <a:gdLst>
              <a:gd name="T0" fmla="*/ 0 w 8"/>
              <a:gd name="T1" fmla="*/ 429 h 429"/>
              <a:gd name="T2" fmla="*/ 8 w 8"/>
              <a:gd name="T3" fmla="*/ 0 h 4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00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07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3016</TotalTime>
  <Words>609</Words>
  <Application>Microsoft Office PowerPoint</Application>
  <PresentationFormat>Diavetítés a képernyőre (4:3 oldalarány)</PresentationFormat>
  <Paragraphs>148</Paragraphs>
  <Slides>13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Office-téma</vt:lpstr>
      <vt:lpstr>Magasszintű programozási nyelvek II.</vt:lpstr>
      <vt:lpstr>A C# evolúciója</vt:lpstr>
      <vt:lpstr>A lambda kifejezés vajon mi?</vt:lpstr>
      <vt:lpstr>Lambda kifejezés (Lambda expression)</vt:lpstr>
      <vt:lpstr>Lambda kifejezés (Lambda expression)</vt:lpstr>
      <vt:lpstr>Lambda kifejezés más nyelvekben</vt:lpstr>
      <vt:lpstr>Generikus delegate-ek a BCL-ben</vt:lpstr>
      <vt:lpstr>Generikus delegate-ek a BCL-ben</vt:lpstr>
      <vt:lpstr>Generikus delegate-ek a BCL-ben</vt:lpstr>
      <vt:lpstr>LINQ</vt:lpstr>
      <vt:lpstr>LINQ bővítő metódusok</vt:lpstr>
      <vt:lpstr>LINQ bővítő metódusok</vt:lpstr>
      <vt:lpstr>Implicit típusú változók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705</cp:revision>
  <dcterms:created xsi:type="dcterms:W3CDTF">2014-03-03T11:13:53Z</dcterms:created>
  <dcterms:modified xsi:type="dcterms:W3CDTF">2015-05-04T19:25:11Z</dcterms:modified>
</cp:coreProperties>
</file>