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32"/>
  </p:notesMasterIdLst>
  <p:sldIdLst>
    <p:sldId id="256" r:id="rId2"/>
    <p:sldId id="269" r:id="rId3"/>
    <p:sldId id="257" r:id="rId4"/>
    <p:sldId id="271" r:id="rId5"/>
    <p:sldId id="272" r:id="rId6"/>
    <p:sldId id="273" r:id="rId7"/>
    <p:sldId id="270" r:id="rId8"/>
    <p:sldId id="258" r:id="rId9"/>
    <p:sldId id="259" r:id="rId10"/>
    <p:sldId id="274" r:id="rId11"/>
    <p:sldId id="275" r:id="rId12"/>
    <p:sldId id="276" r:id="rId13"/>
    <p:sldId id="277" r:id="rId14"/>
    <p:sldId id="278" r:id="rId15"/>
    <p:sldId id="260" r:id="rId16"/>
    <p:sldId id="261" r:id="rId17"/>
    <p:sldId id="262" r:id="rId18"/>
    <p:sldId id="280" r:id="rId19"/>
    <p:sldId id="279" r:id="rId20"/>
    <p:sldId id="281" r:id="rId21"/>
    <p:sldId id="282" r:id="rId22"/>
    <p:sldId id="287" r:id="rId23"/>
    <p:sldId id="288" r:id="rId24"/>
    <p:sldId id="286" r:id="rId25"/>
    <p:sldId id="265" r:id="rId26"/>
    <p:sldId id="284" r:id="rId27"/>
    <p:sldId id="266" r:id="rId28"/>
    <p:sldId id="285" r:id="rId29"/>
    <p:sldId id="267" r:id="rId30"/>
    <p:sldId id="26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tílus és rács nélkül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napToObjects="1">
      <p:cViewPr varScale="1">
        <p:scale>
          <a:sx n="79" d="100"/>
          <a:sy n="79" d="100"/>
        </p:scale>
        <p:origin x="744" y="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230F8-2015-46AC-9C15-B08EDE877F5D}" type="datetimeFigureOut">
              <a:rPr lang="hu-HU" smtClean="0"/>
              <a:pPr/>
              <a:t>2020. 03. 03.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5C11E-540C-488B-B718-84796C0B45F1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6585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églalap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Lekerekített téglalap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Cím 7"/>
          <p:cNvSpPr>
            <a:spLocks noGrp="1"/>
          </p:cNvSpPr>
          <p:nvPr>
            <p:ph type="ctrTitle" hasCustomPrompt="1"/>
          </p:nvPr>
        </p:nvSpPr>
        <p:spPr>
          <a:xfrm>
            <a:off x="609600" y="2401887"/>
            <a:ext cx="11277600" cy="1046440"/>
          </a:xfrm>
        </p:spPr>
        <p:txBody>
          <a:bodyPr anchor="t" anchorCtr="0">
            <a:sp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hu-HU" dirty="0" smtClean="0"/>
              <a:t>Számításelmélet</a:t>
            </a:r>
            <a:endParaRPr kumimoji="0" lang="en-US" dirty="0"/>
          </a:p>
        </p:txBody>
      </p:sp>
      <p:sp>
        <p:nvSpPr>
          <p:cNvPr id="9" name="Alcím 8"/>
          <p:cNvSpPr>
            <a:spLocks noGrp="1"/>
          </p:cNvSpPr>
          <p:nvPr>
            <p:ph type="subTitle" idx="1"/>
          </p:nvPr>
        </p:nvSpPr>
        <p:spPr>
          <a:xfrm>
            <a:off x="609600" y="4149080"/>
            <a:ext cx="6604000" cy="1752600"/>
          </a:xfrm>
          <a:solidFill>
            <a:srgbClr val="E2F0D7">
              <a:alpha val="50196"/>
            </a:srgbClr>
          </a:solidFill>
        </p:spPr>
        <p:txBody>
          <a:bodyPr>
            <a:normAutofit/>
          </a:bodyPr>
          <a:lstStyle>
            <a:lvl1pPr marL="64008" indent="0" algn="l">
              <a:buNone/>
              <a:defRPr sz="32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 smtClean="0"/>
              <a:t>Kattintson ide az alcím mintájának szerkesztéséhez</a:t>
            </a:r>
            <a:endParaRPr kumimoji="0" lang="en-US" dirty="0"/>
          </a:p>
        </p:txBody>
      </p:sp>
      <p:sp>
        <p:nvSpPr>
          <p:cNvPr id="29" name="Dia számának helye 28"/>
          <p:cNvSpPr>
            <a:spLocks noGrp="1"/>
          </p:cNvSpPr>
          <p:nvPr>
            <p:ph type="sldNum" sz="quarter" idx="12"/>
          </p:nvPr>
        </p:nvSpPr>
        <p:spPr>
          <a:xfrm>
            <a:off x="9753600" y="6492240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BDC4B96-EF54-4894-A47C-293FC800FE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Alcím 8"/>
          <p:cNvSpPr txBox="1">
            <a:spLocks/>
          </p:cNvSpPr>
          <p:nvPr/>
        </p:nvSpPr>
        <p:spPr>
          <a:xfrm>
            <a:off x="6532880" y="207850"/>
            <a:ext cx="5354320" cy="1752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64008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260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2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00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u-HU" sz="2000" i="1" dirty="0" err="1" smtClean="0"/>
              <a:t>Kovásznai</a:t>
            </a:r>
            <a:r>
              <a:rPr lang="hu-HU" sz="2000" i="1" dirty="0" smtClean="0"/>
              <a:t> Gergely</a:t>
            </a:r>
          </a:p>
          <a:p>
            <a:pPr algn="r"/>
            <a:r>
              <a:rPr lang="hu-HU" sz="2000" i="1" dirty="0" smtClean="0"/>
              <a:t>Eszterházy</a:t>
            </a:r>
            <a:r>
              <a:rPr lang="hu-HU" sz="2000" i="1" baseline="0" dirty="0" smtClean="0"/>
              <a:t> Károly Egyetem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230236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2020. 03. 03.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5444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2020. 03. 03.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2452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Ins="365760">
            <a:normAutofit/>
          </a:bodyPr>
          <a:lstStyle>
            <a:lvl1pPr>
              <a:defRPr sz="3200"/>
            </a:lvl1pPr>
          </a:lstStyle>
          <a:p>
            <a:r>
              <a:rPr kumimoji="0" lang="hu-HU" smtClean="0"/>
              <a:t>Mintacím szerkesztése</a:t>
            </a:r>
            <a:endParaRPr kumimoji="0"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4000" y="1584001"/>
            <a:ext cx="11376000" cy="4980051"/>
          </a:xfrm>
          <a:solidFill>
            <a:srgbClr val="E2F0D7">
              <a:alpha val="50196"/>
            </a:srgbClr>
          </a:solidFill>
        </p:spPr>
        <p:txBody>
          <a:bodyPr lIns="0" tIns="0" rIns="0" bIns="0">
            <a:normAutofit/>
          </a:bodyPr>
          <a:lstStyle>
            <a:lvl1pPr>
              <a:defRPr sz="2800"/>
            </a:lvl1pPr>
            <a:lvl2pPr>
              <a:defRPr sz="2800">
                <a:solidFill>
                  <a:schemeClr val="tx2"/>
                </a:solidFill>
              </a:defRPr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94DD-33E5-42F6-9305-21152E3D2FB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4B96-EF54-4894-A47C-293FC800FE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85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t" anchorCtr="0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2020. 03. 03.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27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hu-HU" smtClean="0"/>
              <a:t>Mintacím szerkesztése</a:t>
            </a:r>
            <a:endParaRPr kumimoji="0" lang="en-US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335360" y="1600201"/>
            <a:ext cx="5664629" cy="5175187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689600" cy="5175187"/>
          </a:xfrm>
        </p:spPr>
        <p:txBody>
          <a:bodyPr/>
          <a:lstStyle>
            <a:lvl1pPr marL="365760" marR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 sz="2000"/>
            </a:lvl1pPr>
            <a:lvl2pPr marL="658368" marR="0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38086"/>
              </a:buClr>
              <a:buSzTx/>
              <a:buFont typeface="Georgia"/>
              <a:buChar char="▫"/>
              <a:tabLst/>
              <a:defRPr sz="1900"/>
            </a:lvl2pPr>
            <a:lvl3pPr marL="923544" marR="0" indent="-219456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48A"/>
              </a:buClr>
              <a:buSzTx/>
              <a:buFont typeface="Wingdings 2"/>
              <a:buChar char=""/>
              <a:tabLst/>
              <a:defRPr sz="1800"/>
            </a:lvl3pPr>
            <a:lvl4pPr marL="1179576" marR="0" indent="-20116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48A"/>
              </a:buClr>
              <a:buSzTx/>
              <a:buFont typeface="Wingdings 2"/>
              <a:buChar char=""/>
              <a:tabLst/>
              <a:defRPr sz="1800"/>
            </a:lvl4pPr>
            <a:lvl5pPr marL="1389888" marR="0" indent="-18288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▫"/>
              <a:tabLst/>
              <a:defRPr sz="1800"/>
            </a:lvl5pPr>
          </a:lstStyle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smtClean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Mintaszöveg szerkesztése</a:t>
            </a:r>
          </a:p>
          <a:p>
            <a:pPr marL="365760" marR="0" lvl="1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smtClean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Második szint</a:t>
            </a:r>
          </a:p>
          <a:p>
            <a:pPr marL="365760" marR="0" lvl="2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smtClean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Harmadik szint</a:t>
            </a:r>
          </a:p>
          <a:p>
            <a:pPr marL="365760" marR="0" lvl="3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smtClean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Negyedik szint</a:t>
            </a:r>
          </a:p>
          <a:p>
            <a:pPr marL="365760" marR="0" lvl="4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smtClean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Ötödik szint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A04DA3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2020. 03. 03.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9855200" y="6439774"/>
            <a:ext cx="1016000" cy="418226"/>
          </a:xfrm>
        </p:spPr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2623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Tartalom helye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26" name="Dátum hely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DD05FFA-4383-4574-9830-A5FF25BE8406}" type="datetimeFigureOut">
              <a:rPr lang="hu-HU" smtClean="0"/>
              <a:pPr/>
              <a:t>2020. 03. 03.</a:t>
            </a:fld>
            <a:endParaRPr lang="hu-HU"/>
          </a:p>
        </p:txBody>
      </p:sp>
      <p:sp>
        <p:nvSpPr>
          <p:cNvPr id="27" name="Dia számának hely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28" name="Élőláb hely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752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0DD05FFA-4383-4574-9830-A5FF25BE8406}" type="datetimeFigureOut">
              <a:rPr lang="hu-HU" smtClean="0"/>
              <a:pPr/>
              <a:t>2020. 03. 03.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6232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2020. 03. 03.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0761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2020. 03. 03.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6921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u-HU" smtClean="0"/>
              <a:t>Kép beszúrásához kattintson az ikonra</a:t>
            </a:r>
            <a:endParaRPr kumimoji="0"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2020. 03. 03.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655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églalap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Téglalap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Téglalap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Téglalap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Téglalap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Téglalap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Cím helye 21"/>
          <p:cNvSpPr>
            <a:spLocks noGrp="1"/>
          </p:cNvSpPr>
          <p:nvPr>
            <p:ph type="title"/>
          </p:nvPr>
        </p:nvSpPr>
        <p:spPr>
          <a:xfrm>
            <a:off x="0" y="304801"/>
            <a:ext cx="11887200" cy="984885"/>
          </a:xfrm>
          <a:prstGeom prst="rect">
            <a:avLst/>
          </a:prstGeom>
          <a:blipFill>
            <a:blip r:embed="rId14"/>
            <a:stretch>
              <a:fillRect/>
            </a:stretch>
          </a:blipFill>
        </p:spPr>
        <p:txBody>
          <a:bodyPr vert="horz" lIns="640080" tIns="0" bIns="365760" anchor="t" anchorCtr="0">
            <a:normAutofit/>
          </a:bodyPr>
          <a:lstStyle/>
          <a:p>
            <a:r>
              <a:rPr kumimoji="0" lang="hu-HU" dirty="0" smtClean="0"/>
              <a:t>Mintacím szerkesztése</a:t>
            </a:r>
            <a:endParaRPr kumimoji="0" lang="en-US" dirty="0"/>
          </a:p>
        </p:txBody>
      </p:sp>
      <p:sp>
        <p:nvSpPr>
          <p:cNvPr id="13" name="Szöveg helye 1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10972800" cy="48981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 dirty="0" smtClean="0"/>
              <a:t>Mintaszöveg szerkesztése</a:t>
            </a:r>
          </a:p>
          <a:p>
            <a:pPr lvl="1" eaLnBrk="1" latinLnBrk="0" hangingPunct="1"/>
            <a:r>
              <a:rPr kumimoji="0" lang="hu-HU" dirty="0" smtClean="0"/>
              <a:t>Második szint</a:t>
            </a:r>
          </a:p>
          <a:p>
            <a:pPr lvl="2" eaLnBrk="1" latinLnBrk="0" hangingPunct="1"/>
            <a:r>
              <a:rPr kumimoji="0" lang="hu-HU" dirty="0" smtClean="0"/>
              <a:t>Harmadik szint</a:t>
            </a:r>
          </a:p>
          <a:p>
            <a:pPr lvl="3" eaLnBrk="1" latinLnBrk="0" hangingPunct="1"/>
            <a:r>
              <a:rPr kumimoji="0" lang="hu-HU" dirty="0" smtClean="0"/>
              <a:t>Negyedik szint</a:t>
            </a:r>
          </a:p>
          <a:p>
            <a:pPr lvl="4" eaLnBrk="1" latinLnBrk="0" hangingPunct="1"/>
            <a:r>
              <a:rPr kumimoji="0" lang="hu-HU" dirty="0" smtClean="0"/>
              <a:t>Ötödik szint</a:t>
            </a:r>
            <a:endParaRPr kumimoji="0" lang="en-US" dirty="0"/>
          </a:p>
        </p:txBody>
      </p:sp>
      <p:sp>
        <p:nvSpPr>
          <p:cNvPr id="14" name="Dátum helye 13"/>
          <p:cNvSpPr>
            <a:spLocks noGrp="1"/>
          </p:cNvSpPr>
          <p:nvPr>
            <p:ph type="dt" sz="half" idx="2"/>
          </p:nvPr>
        </p:nvSpPr>
        <p:spPr>
          <a:xfrm>
            <a:off x="10915648" y="0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DD05FFA-4383-4574-9830-A5FF25BE8406}" type="datetimeFigureOut">
              <a:rPr lang="hu-HU" smtClean="0"/>
              <a:pPr/>
              <a:t>2020. 03. 03.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3"/>
          </p:nvPr>
        </p:nvSpPr>
        <p:spPr>
          <a:xfrm>
            <a:off x="9144000" y="0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hu-HU"/>
          </a:p>
        </p:txBody>
      </p:sp>
      <p:sp>
        <p:nvSpPr>
          <p:cNvPr id="23" name="Dia számának helye 22"/>
          <p:cNvSpPr>
            <a:spLocks noGrp="1"/>
          </p:cNvSpPr>
          <p:nvPr>
            <p:ph type="sldNum" sz="quarter" idx="4"/>
          </p:nvPr>
        </p:nvSpPr>
        <p:spPr>
          <a:xfrm>
            <a:off x="9855200" y="6492240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6522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accent2">
              <a:lumMod val="50000"/>
            </a:schemeClr>
          </a:solidFill>
          <a:latin typeface="+mj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j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j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j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j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Számításelmélet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Algoritmus modellek,</a:t>
            </a:r>
            <a:br>
              <a:rPr lang="hu-HU" dirty="0" smtClean="0"/>
            </a:br>
            <a:r>
              <a:rPr lang="hu-HU" dirty="0" smtClean="0"/>
              <a:t>Turing-gép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69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Turing-gép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hu-HU" dirty="0" smtClean="0"/>
                  <a:t>2 fő alkatrész:</a:t>
                </a:r>
              </a:p>
              <a:p>
                <a:r>
                  <a:rPr lang="hu-HU" b="1" dirty="0" smtClean="0"/>
                  <a:t>Vezérlő</a:t>
                </a:r>
                <a:r>
                  <a:rPr lang="hu-HU" dirty="0" smtClean="0"/>
                  <a:t>:</a:t>
                </a:r>
              </a:p>
              <a:p>
                <a:pPr lvl="1"/>
                <a:r>
                  <a:rPr lang="hu-HU" dirty="0"/>
                  <a:t>E</a:t>
                </a:r>
                <a:r>
                  <a:rPr lang="hu-HU" dirty="0" smtClean="0"/>
                  <a:t>gyetlen információ: Aktuálisan melyik lehetséges állapotában van?</a:t>
                </a:r>
              </a:p>
              <a:p>
                <a:pPr lvl="1"/>
                <a:r>
                  <a:rPr lang="hu-HU" dirty="0" smtClean="0"/>
                  <a:t>Lehetséges belső állapotainak halmaza: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𝑄</m:t>
                    </m:r>
                  </m:oMath>
                </a14:m>
                <a:endParaRPr lang="hu-HU" dirty="0" smtClean="0"/>
              </a:p>
              <a:p>
                <a:r>
                  <a:rPr lang="hu-HU" b="1" dirty="0" smtClean="0"/>
                  <a:t>Szalag</a:t>
                </a:r>
                <a:r>
                  <a:rPr lang="hu-HU" dirty="0" smtClean="0"/>
                  <a:t>:</a:t>
                </a:r>
              </a:p>
              <a:p>
                <a:pPr lvl="1"/>
                <a:r>
                  <a:rPr lang="hu-HU" dirty="0" smtClean="0"/>
                  <a:t>Cellákból </a:t>
                </a:r>
                <a:r>
                  <a:rPr lang="hu-HU" dirty="0"/>
                  <a:t>áll, </a:t>
                </a:r>
                <a:r>
                  <a:rPr lang="hu-HU" dirty="0" smtClean="0"/>
                  <a:t>végtelen.</a:t>
                </a:r>
              </a:p>
              <a:p>
                <a:pPr lvl="1"/>
                <a:r>
                  <a:rPr lang="hu-HU" dirty="0" smtClean="0"/>
                  <a:t>Az író-olvasó fej aktuálisan az egyik cella felett áll.</a:t>
                </a:r>
              </a:p>
              <a:p>
                <a:pPr lvl="1"/>
                <a:r>
                  <a:rPr lang="hu-HU" dirty="0" smtClean="0"/>
                  <a:t>Betűk (=szalagjelek) halmaza: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Σ</m:t>
                    </m:r>
                  </m:oMath>
                </a14:m>
                <a:endParaRPr lang="hu-HU" dirty="0" smtClean="0"/>
              </a:p>
              <a:p>
                <a:pPr lvl="1"/>
                <a:r>
                  <a:rPr lang="hu-HU" dirty="0" smtClean="0"/>
                  <a:t>Van 2 kötelező speciális betű: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⊳,⌴</m:t>
                    </m:r>
                  </m:oMath>
                </a14:m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9" t="-2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29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Turing-gép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/>
                        </a:rPr>
                        <m:t>𝑇</m:t>
                      </m:r>
                      <m:r>
                        <a:rPr lang="hu-HU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Σ</m:t>
                          </m:r>
                          <m:r>
                            <a:rPr lang="hu-HU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hu-HU" b="0" i="1" smtClean="0">
                              <a:latin typeface="Cambria Math"/>
                              <a:ea typeface="Cambria Math"/>
                            </a:rPr>
                            <m:t>𝑄</m:t>
                          </m:r>
                          <m:r>
                            <a:rPr lang="hu-HU" b="0" i="1" smtClean="0">
                              <a:latin typeface="Cambria Math"/>
                              <a:ea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/>
                                  <a:ea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/>
                              <a:ea typeface="Cambria Math"/>
                            </a:rPr>
                            <m:t>, </m:t>
                          </m:r>
                          <m:r>
                            <a:rPr lang="hu-HU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  <m:r>
                            <a:rPr lang="hu-HU" b="0" i="1" smtClean="0">
                              <a:latin typeface="Cambria Math"/>
                              <a:ea typeface="Cambria Math"/>
                            </a:rPr>
                            <m:t>, </m:t>
                          </m:r>
                          <m:r>
                            <a:rPr lang="hu-HU" b="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</m:e>
                      </m:d>
                    </m:oMath>
                  </m:oMathPara>
                </a14:m>
                <a:endParaRPr lang="hu-HU" dirty="0" smtClean="0"/>
              </a:p>
              <a:p>
                <a:pPr marL="0" indent="0">
                  <a:buNone/>
                </a:pPr>
                <a:endParaRPr lang="hu-HU" dirty="0" smtClean="0"/>
              </a:p>
              <a:p>
                <a:pPr>
                  <a:tabLst>
                    <a:tab pos="8247063" algn="l"/>
                  </a:tabLs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Σ</m:t>
                    </m:r>
                  </m:oMath>
                </a14:m>
                <a:r>
                  <a:rPr lang="hu-HU" dirty="0"/>
                  <a:t>: szalagjelek (betűk) halmaza</a:t>
                </a:r>
                <a:r>
                  <a:rPr lang="hu-HU" dirty="0" smtClean="0"/>
                  <a:t>,</a:t>
                </a:r>
                <a:r>
                  <a:rPr lang="hu-HU" dirty="0"/>
                  <a:t>	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/>
                      </a:rPr>
                      <m:t>⊳</m:t>
                    </m:r>
                    <m:r>
                      <a:rPr lang="hu-HU" b="0" i="1" smtClean="0">
                        <a:latin typeface="Cambria Math"/>
                      </a:rPr>
                      <m:t>,⌴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Σ</m:t>
                    </m:r>
                  </m:oMath>
                </a14:m>
                <a:endParaRPr lang="hu-HU" dirty="0" smtClean="0"/>
              </a:p>
              <a:p>
                <a:pPr>
                  <a:tabLst>
                    <a:tab pos="8247063" algn="l"/>
                  </a:tabLst>
                </a:pP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𝑄</m:t>
                    </m:r>
                  </m:oMath>
                </a14:m>
                <a:r>
                  <a:rPr lang="hu-HU" dirty="0" smtClean="0"/>
                  <a:t>: állapotok halmaza,	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𝑄</m:t>
                    </m:r>
                    <m:r>
                      <a:rPr lang="hu-HU" i="1" smtClean="0">
                        <a:latin typeface="Cambria Math"/>
                        <a:ea typeface="Cambria Math"/>
                      </a:rPr>
                      <m:t>≠∅</m:t>
                    </m:r>
                  </m:oMath>
                </a14:m>
                <a:endParaRPr lang="hu-HU" dirty="0" smtClean="0"/>
              </a:p>
              <a:p>
                <a:pPr>
                  <a:tabLst>
                    <a:tab pos="8247063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  <a:ea typeface="Cambria Math"/>
                          </a:rPr>
                          <m:t>𝑞</m:t>
                        </m:r>
                      </m:e>
                      <m:sub>
                        <m:r>
                          <a:rPr lang="hu-HU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hu-HU" dirty="0" smtClean="0"/>
                  <a:t>: kezdőállapot,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  <a:ea typeface="Cambria Math"/>
                          </a:rPr>
                          <m:t>𝑞</m:t>
                        </m:r>
                      </m:e>
                      <m:sub>
                        <m:r>
                          <a:rPr lang="hu-HU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hu-HU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𝑄</m:t>
                    </m:r>
                  </m:oMath>
                </a14:m>
                <a:endParaRPr lang="hu-HU" dirty="0" smtClean="0"/>
              </a:p>
              <a:p>
                <a:pPr>
                  <a:tabLst>
                    <a:tab pos="8247063" algn="l"/>
                  </a:tabLst>
                </a:pP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𝐹</m:t>
                    </m:r>
                  </m:oMath>
                </a14:m>
                <a:r>
                  <a:rPr lang="hu-HU" dirty="0" smtClean="0"/>
                  <a:t>: elfogadó állapotok halmaza,	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𝐹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⊆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𝑄</m:t>
                    </m:r>
                  </m:oMath>
                </a14:m>
                <a:endParaRPr lang="hu-HU" dirty="0" smtClean="0"/>
              </a:p>
              <a:p>
                <a14:m>
                  <m:oMath xmlns:m="http://schemas.openxmlformats.org/officeDocument/2006/math">
                    <m:r>
                      <a:rPr lang="hu-HU" i="1"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r>
                  <a:rPr lang="hu-HU" dirty="0" smtClean="0"/>
                  <a:t>: (állapot)átmenetfüggvény</a:t>
                </a:r>
              </a:p>
              <a:p>
                <a:endParaRPr lang="hu-HU" dirty="0" smtClean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Lekerekített téglalap 3"/>
              <p:cNvSpPr/>
              <p:nvPr/>
            </p:nvSpPr>
            <p:spPr>
              <a:xfrm>
                <a:off x="2351584" y="5085184"/>
                <a:ext cx="6768752" cy="1440160"/>
              </a:xfrm>
              <a:prstGeom prst="roundRect">
                <a:avLst>
                  <a:gd name="adj" fmla="val 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hu-HU" sz="32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r>
                  <a:rPr lang="hu-HU" sz="3200" dirty="0">
                    <a:solidFill>
                      <a:schemeClr val="tx1"/>
                    </a:solidFill>
                  </a:rPr>
                  <a:t> felel meg a </a:t>
                </a:r>
                <a:r>
                  <a:rPr lang="hu-HU" sz="3200" b="1" dirty="0">
                    <a:solidFill>
                      <a:schemeClr val="tx1"/>
                    </a:solidFill>
                  </a:rPr>
                  <a:t>szoftvernek</a:t>
                </a:r>
                <a:r>
                  <a:rPr lang="hu-HU" sz="3200" dirty="0">
                    <a:solidFill>
                      <a:schemeClr val="tx1"/>
                    </a:solidFill>
                  </a:rPr>
                  <a:t>: Aktuálisan mit lépjen a Turing-gép?</a:t>
                </a:r>
              </a:p>
            </p:txBody>
          </p:sp>
        </mc:Choice>
        <mc:Fallback xmlns="">
          <p:sp>
            <p:nvSpPr>
              <p:cNvPr id="4" name="Lekerekített téglalap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584" y="5085184"/>
                <a:ext cx="6768752" cy="1440160"/>
              </a:xfrm>
              <a:prstGeom prst="roundRect">
                <a:avLst>
                  <a:gd name="adj" fmla="val 0"/>
                </a:avLst>
              </a:prstGeom>
              <a:blipFill>
                <a:blip r:embed="rId3"/>
                <a:stretch>
                  <a:fillRect l="-1258" r="-1078" b="-83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200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Átmenetfüggvény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u-HU" dirty="0" smtClean="0"/>
                  <a:t>Bemenő paraméterei:</a:t>
                </a:r>
              </a:p>
              <a:p>
                <a:pPr>
                  <a:tabLst>
                    <a:tab pos="7178675" algn="l"/>
                  </a:tabLst>
                </a:pPr>
                <a:r>
                  <a:rPr lang="hu-HU" dirty="0" smtClean="0"/>
                  <a:t>Aktuális állapot:	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𝑞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𝑄</m:t>
                    </m:r>
                  </m:oMath>
                </a14:m>
                <a:endParaRPr lang="hu-HU" dirty="0" smtClean="0"/>
              </a:p>
              <a:p>
                <a:pPr>
                  <a:tabLst>
                    <a:tab pos="7178675" algn="l"/>
                  </a:tabLst>
                </a:pPr>
                <a:r>
                  <a:rPr lang="hu-HU" dirty="0" smtClean="0"/>
                  <a:t>Aktuálisan olvasott betű:	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/>
                        <a:ea typeface="Cambria Math"/>
                      </a:rPr>
                      <m:t>𝜎</m:t>
                    </m:r>
                    <m:r>
                      <a:rPr lang="hu-HU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Σ</m:t>
                    </m:r>
                  </m:oMath>
                </a14:m>
                <a:endParaRPr lang="hu-HU" dirty="0" smtClean="0"/>
              </a:p>
              <a:p>
                <a:pPr marL="0" indent="0">
                  <a:buNone/>
                </a:pPr>
                <a:endParaRPr lang="hu-HU" dirty="0" smtClean="0"/>
              </a:p>
              <a:p>
                <a:pPr marL="0" indent="0">
                  <a:buNone/>
                </a:pPr>
                <a:r>
                  <a:rPr lang="hu-HU" dirty="0" smtClean="0"/>
                  <a:t>Visszaadott értékei (mindhárman):</a:t>
                </a:r>
              </a:p>
              <a:p>
                <a:pPr>
                  <a:tabLst>
                    <a:tab pos="7178675" algn="l"/>
                  </a:tabLst>
                </a:pPr>
                <a:r>
                  <a:rPr lang="hu-HU" dirty="0" smtClean="0"/>
                  <a:t>Következő </a:t>
                </a:r>
                <a:r>
                  <a:rPr lang="hu-HU" dirty="0"/>
                  <a:t>állapo</a:t>
                </a:r>
                <a:r>
                  <a:rPr lang="hu-HU" dirty="0" smtClean="0"/>
                  <a:t>t:	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𝑞</m:t>
                    </m:r>
                    <m:r>
                      <a:rPr lang="hu-HU" b="0" i="1" smtClean="0">
                        <a:latin typeface="Cambria Math"/>
                      </a:rPr>
                      <m:t>′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𝑄</m:t>
                    </m:r>
                  </m:oMath>
                </a14:m>
                <a:endParaRPr lang="hu-HU" dirty="0" smtClean="0"/>
              </a:p>
              <a:p>
                <a:pPr>
                  <a:tabLst>
                    <a:tab pos="7178675" algn="l"/>
                  </a:tabLst>
                </a:pPr>
                <a:r>
                  <a:rPr lang="hu-HU" dirty="0" smtClean="0"/>
                  <a:t>A cellára visszaírandó betű:	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  <a:ea typeface="Cambria Math"/>
                      </a:rPr>
                      <m:t>𝜎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′∈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/>
                        <a:ea typeface="Cambria Math"/>
                      </a:rPr>
                      <m:t>Σ</m:t>
                    </m:r>
                  </m:oMath>
                </a14:m>
                <a:endParaRPr lang="hu-HU" dirty="0" smtClean="0"/>
              </a:p>
              <a:p>
                <a:pPr>
                  <a:tabLst>
                    <a:tab pos="7178675" algn="l"/>
                  </a:tabLst>
                </a:pPr>
                <a:r>
                  <a:rPr lang="hu-HU" dirty="0" smtClean="0"/>
                  <a:t>Merre mozduljon a fej:	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𝑚</m:t>
                    </m:r>
                    <m:r>
                      <a:rPr lang="hu-HU" b="0" i="1" smtClean="0">
                        <a:latin typeface="Cambria Math"/>
                      </a:rPr>
                      <m:t> 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𝜖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←,−,→</m:t>
                        </m:r>
                      </m:e>
                    </m:d>
                  </m:oMath>
                </a14:m>
                <a:endParaRPr lang="hu-HU" dirty="0"/>
              </a:p>
              <a:p>
                <a:endParaRPr lang="hu-HU" dirty="0"/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9" t="-2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969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Átmenetfüggvény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hu-HU" dirty="0" smtClean="0"/>
                  <a:t>Tehát az átmenetfüggvény így paraméterezhető és ilyen értékhármast ad vissza:</a:t>
                </a:r>
              </a:p>
              <a:p>
                <a:pPr marL="0" indent="0">
                  <a:buNone/>
                </a:pPr>
                <a:endParaRPr lang="hu-HU" dirty="0" smtClean="0"/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:r>
                  <a:rPr lang="hu-HU" dirty="0" smtClean="0"/>
                  <a:t>ahol</a:t>
                </a:r>
              </a:p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𝑞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𝑄</m:t>
                    </m:r>
                  </m:oMath>
                </a14:m>
                <a:r>
                  <a:rPr lang="hu-HU" dirty="0" smtClean="0"/>
                  <a:t>,	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/>
                        <a:ea typeface="Cambria Math"/>
                      </a:rPr>
                      <m:t>𝜎</m:t>
                    </m:r>
                    <m:r>
                      <a:rPr lang="hu-HU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Σ</m:t>
                    </m:r>
                  </m:oMath>
                </a14:m>
                <a:endParaRPr lang="hu-HU" dirty="0" smtClean="0"/>
              </a:p>
              <a:p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𝑞</m:t>
                    </m:r>
                    <m:r>
                      <a:rPr lang="hu-HU" b="0" i="1" smtClean="0">
                        <a:latin typeface="Cambria Math"/>
                      </a:rPr>
                      <m:t>′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𝑄</m:t>
                    </m:r>
                  </m:oMath>
                </a14:m>
                <a:r>
                  <a:rPr lang="hu-HU" dirty="0" smtClean="0"/>
                  <a:t>,	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  <a:ea typeface="Cambria Math"/>
                      </a:rPr>
                      <m:t>𝜎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′∈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/>
                        <a:ea typeface="Cambria Math"/>
                      </a:rPr>
                      <m:t>Σ</m:t>
                    </m:r>
                  </m:oMath>
                </a14:m>
                <a:r>
                  <a:rPr lang="hu-HU" dirty="0" smtClean="0"/>
                  <a:t>,	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𝑚</m:t>
                    </m:r>
                    <m:r>
                      <a:rPr lang="hu-HU" b="0" i="1" smtClean="0">
                        <a:latin typeface="Cambria Math"/>
                      </a:rPr>
                      <m:t> 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𝜖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←,−,→</m:t>
                        </m:r>
                      </m:e>
                    </m:d>
                  </m:oMath>
                </a14:m>
                <a:endParaRPr lang="hu-HU" dirty="0"/>
              </a:p>
              <a:p>
                <a:pPr marL="0" indent="0">
                  <a:buNone/>
                </a:pPr>
                <a:endParaRPr lang="hu-HU" dirty="0" smtClean="0"/>
              </a:p>
              <a:p>
                <a:pPr marL="0" indent="0">
                  <a:buNone/>
                </a:pPr>
                <a:r>
                  <a:rPr lang="hu-HU" dirty="0" smtClean="0"/>
                  <a:t>Tehát az átmenetfüggvény értelmezési tartománya és értékkészlete:</a:t>
                </a:r>
                <a:br>
                  <a:rPr lang="hu-HU" dirty="0" smtClean="0"/>
                </a:br>
                <a:r>
                  <a:rPr lang="hu-HU" dirty="0" smtClean="0"/>
                  <a:t/>
                </a:r>
                <a:br>
                  <a:rPr lang="hu-HU" dirty="0" smtClean="0"/>
                </a:br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9" t="-2081" r="-117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Lekerekített téglalap 3"/>
              <p:cNvSpPr/>
              <p:nvPr/>
            </p:nvSpPr>
            <p:spPr>
              <a:xfrm>
                <a:off x="3791745" y="2420888"/>
                <a:ext cx="5065515" cy="648072"/>
              </a:xfrm>
              <a:prstGeom prst="roundRect">
                <a:avLst>
                  <a:gd name="adj" fmla="val 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32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𝛿</m:t>
                      </m:r>
                      <m:d>
                        <m:dPr>
                          <m:ctrlPr>
                            <a:rPr lang="hu-HU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hu-HU" sz="32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𝑞</m:t>
                          </m:r>
                          <m:r>
                            <a:rPr lang="hu-HU" sz="32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hu-HU" sz="32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</m:d>
                      <m:r>
                        <a:rPr lang="hu-HU" sz="32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hu-HU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hu-H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hu-HU" sz="32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hu-HU" sz="32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hu-HU" sz="32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hu-H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hu-HU" sz="32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hu-HU" sz="32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hu-HU" sz="32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hu-HU" sz="32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hu-HU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Lekerekített téglalap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745" y="2420888"/>
                <a:ext cx="5065515" cy="648072"/>
              </a:xfrm>
              <a:prstGeom prst="roundRect">
                <a:avLst>
                  <a:gd name="adj" fmla="val 0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Lekerekített téglalap 4"/>
              <p:cNvSpPr/>
              <p:nvPr/>
            </p:nvSpPr>
            <p:spPr>
              <a:xfrm>
                <a:off x="3071665" y="5877272"/>
                <a:ext cx="6048671" cy="720080"/>
              </a:xfrm>
              <a:prstGeom prst="roundRect">
                <a:avLst>
                  <a:gd name="adj" fmla="val 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32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𝛿</m:t>
                      </m:r>
                      <m:r>
                        <a:rPr lang="hu-HU" sz="32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: </m:t>
                      </m:r>
                      <m:r>
                        <m:rPr>
                          <m:sty m:val="p"/>
                        </m:rPr>
                        <a:rPr lang="el-GR" sz="32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  <m:r>
                        <a:rPr lang="el-GR" sz="32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hu-HU" sz="32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𝑄</m:t>
                      </m:r>
                      <m:r>
                        <a:rPr lang="hu-HU" sz="32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⟼</m:t>
                      </m:r>
                      <m:r>
                        <m:rPr>
                          <m:sty m:val="p"/>
                        </m:rPr>
                        <a:rPr lang="el-GR" sz="32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  <m:r>
                        <a:rPr lang="el-GR" sz="32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hu-HU" sz="32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𝑄</m:t>
                      </m:r>
                      <m:r>
                        <a:rPr lang="el-GR" sz="32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×{←,−,→}</m:t>
                      </m:r>
                    </m:oMath>
                  </m:oMathPara>
                </a14:m>
                <a:endParaRPr lang="hu-HU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Lekerekített téglalap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665" y="5877272"/>
                <a:ext cx="6048671" cy="720080"/>
              </a:xfrm>
              <a:prstGeom prst="roundRect">
                <a:avLst>
                  <a:gd name="adj" fmla="val 0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518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Átmenetfüggvény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hu-HU" dirty="0" smtClean="0"/>
                  <a:t>Az átmenetfüggvénynek egy plusz feltételnek kell eleget tennie:</a:t>
                </a:r>
              </a:p>
              <a:p>
                <a:pPr marL="0" indent="0">
                  <a:buNone/>
                </a:pPr>
                <a:r>
                  <a:rPr lang="hu-HU" b="1" dirty="0"/>
                  <a:t>A</a:t>
                </a:r>
                <a:r>
                  <a:rPr lang="hu-HU" b="1" dirty="0" smtClean="0"/>
                  <a:t> </a:t>
                </a:r>
                <a14:m>
                  <m:oMath xmlns:m="http://schemas.openxmlformats.org/officeDocument/2006/math">
                    <m:r>
                      <a:rPr lang="hu-HU" b="1" i="1">
                        <a:latin typeface="Cambria Math"/>
                      </a:rPr>
                      <m:t>⊳</m:t>
                    </m:r>
                  </m:oMath>
                </a14:m>
                <a:r>
                  <a:rPr lang="hu-HU" b="1" dirty="0" smtClean="0"/>
                  <a:t> betűt nem szabad átírnia és arról mindig jobbra kell "pattannia".</a:t>
                </a:r>
                <a:endParaRPr lang="hu-HU" b="1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56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Lekerekített téglalap 3"/>
              <p:cNvSpPr/>
              <p:nvPr/>
            </p:nvSpPr>
            <p:spPr>
              <a:xfrm>
                <a:off x="2711625" y="4509120"/>
                <a:ext cx="6289651" cy="1728192"/>
              </a:xfrm>
              <a:prstGeom prst="roundRect">
                <a:avLst>
                  <a:gd name="adj" fmla="val 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hu-HU" sz="32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𝛿</m:t>
                    </m:r>
                    <m:d>
                      <m:dPr>
                        <m:ctrlPr>
                          <a:rPr lang="hu-HU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hu-HU" sz="32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𝑞</m:t>
                        </m:r>
                        <m:r>
                          <a:rPr lang="hu-HU" sz="32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hu-HU" sz="32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</m:d>
                    <m:r>
                      <a:rPr lang="hu-HU" sz="32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=(</m:t>
                    </m:r>
                    <m:r>
                      <a:rPr lang="hu-HU" sz="32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𝑞</m:t>
                    </m:r>
                    <m:r>
                      <a:rPr lang="hu-HU" sz="32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′,</m:t>
                    </m:r>
                    <m:sSup>
                      <m:sSupPr>
                        <m:ctrlPr>
                          <a:rPr lang="hu-HU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hu-HU" sz="32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hu-HU" sz="32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hu-HU" sz="32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 </m:t>
                    </m:r>
                    <m:r>
                      <a:rPr lang="hu-HU" sz="32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𝑚</m:t>
                    </m:r>
                    <m:r>
                      <a:rPr lang="hu-HU" sz="32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hu-HU" sz="3200" dirty="0">
                    <a:solidFill>
                      <a:schemeClr val="tx1"/>
                    </a:solidFill>
                  </a:rPr>
                  <a:t> esetén:</a:t>
                </a:r>
              </a:p>
              <a:p>
                <a:pPr algn="ctr"/>
                <a:r>
                  <a:rPr lang="hu-HU" sz="3200" dirty="0">
                    <a:solidFill>
                      <a:schemeClr val="tx1"/>
                    </a:solidFill>
                  </a:rPr>
                  <a:t>ha </a:t>
                </a:r>
                <a14:m>
                  <m:oMath xmlns:m="http://schemas.openxmlformats.org/officeDocument/2006/math">
                    <m:r>
                      <a:rPr lang="hu-HU" sz="32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𝜎</m:t>
                    </m:r>
                    <m:r>
                      <a:rPr lang="hu-HU" sz="32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=⊳</m:t>
                    </m:r>
                  </m:oMath>
                </a14:m>
                <a:r>
                  <a:rPr lang="hu-HU" sz="3200" dirty="0">
                    <a:solidFill>
                      <a:schemeClr val="tx1"/>
                    </a:solidFill>
                  </a:rPr>
                  <a:t>, akkor </a:t>
                </a:r>
                <a:r>
                  <a:rPr lang="hu-HU" sz="3200" b="1" dirty="0">
                    <a:solidFill>
                      <a:schemeClr val="tx1"/>
                    </a:solidFill>
                  </a:rPr>
                  <a:t>???</a:t>
                </a:r>
                <a:r>
                  <a:rPr lang="hu-HU" sz="3200" dirty="0">
                    <a:solidFill>
                      <a:schemeClr val="tx1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4" name="Lekerekített téglalap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625" y="4509120"/>
                <a:ext cx="6289651" cy="1728192"/>
              </a:xfrm>
              <a:prstGeom prst="roundRect">
                <a:avLst>
                  <a:gd name="adj" fmla="val 0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Lekerekített téglalap 4"/>
              <p:cNvSpPr/>
              <p:nvPr/>
            </p:nvSpPr>
            <p:spPr>
              <a:xfrm>
                <a:off x="2711625" y="4509120"/>
                <a:ext cx="6289651" cy="1728192"/>
              </a:xfrm>
              <a:prstGeom prst="roundRect">
                <a:avLst>
                  <a:gd name="adj" fmla="val 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hu-HU" sz="32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𝛿</m:t>
                    </m:r>
                    <m:d>
                      <m:dPr>
                        <m:ctrlPr>
                          <a:rPr lang="hu-HU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hu-HU" sz="32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𝑞</m:t>
                        </m:r>
                        <m:r>
                          <a:rPr lang="hu-HU" sz="32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hu-HU" sz="32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</m:d>
                    <m:r>
                      <a:rPr lang="hu-HU" sz="32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=(</m:t>
                    </m:r>
                    <m:r>
                      <a:rPr lang="hu-HU" sz="32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𝑞</m:t>
                    </m:r>
                    <m:r>
                      <a:rPr lang="hu-HU" sz="32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′,</m:t>
                    </m:r>
                    <m:sSup>
                      <m:sSupPr>
                        <m:ctrlPr>
                          <a:rPr lang="hu-HU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hu-HU" sz="32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hu-HU" sz="32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hu-HU" sz="32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 </m:t>
                    </m:r>
                    <m:r>
                      <a:rPr lang="hu-HU" sz="32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𝑚</m:t>
                    </m:r>
                    <m:r>
                      <a:rPr lang="hu-HU" sz="32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hu-HU" sz="3200" dirty="0">
                    <a:solidFill>
                      <a:schemeClr val="tx1"/>
                    </a:solidFill>
                  </a:rPr>
                  <a:t> esetén:</a:t>
                </a:r>
              </a:p>
              <a:p>
                <a:pPr algn="ctr"/>
                <a:r>
                  <a:rPr lang="hu-HU" sz="3200" dirty="0">
                    <a:solidFill>
                      <a:schemeClr val="tx1"/>
                    </a:solidFill>
                  </a:rPr>
                  <a:t>ha </a:t>
                </a:r>
                <a14:m>
                  <m:oMath xmlns:m="http://schemas.openxmlformats.org/officeDocument/2006/math">
                    <m:r>
                      <a:rPr lang="hu-HU" sz="32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𝜎</m:t>
                    </m:r>
                    <m:r>
                      <a:rPr lang="hu-HU" sz="32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=⊳</m:t>
                    </m:r>
                  </m:oMath>
                </a14:m>
                <a:r>
                  <a:rPr lang="hu-HU" sz="3200" dirty="0">
                    <a:solidFill>
                      <a:schemeClr val="tx1"/>
                    </a:solidFill>
                  </a:rPr>
                  <a:t>, akkor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hu-HU" sz="32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hu-HU" sz="32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hu-HU" sz="32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=⊳</m:t>
                    </m:r>
                  </m:oMath>
                </a14:m>
                <a:r>
                  <a:rPr lang="hu-HU" sz="3200" dirty="0">
                    <a:solidFill>
                      <a:schemeClr val="tx1"/>
                    </a:solidFill>
                  </a:rPr>
                  <a:t> és </a:t>
                </a:r>
                <a14:m>
                  <m:oMath xmlns:m="http://schemas.openxmlformats.org/officeDocument/2006/math">
                    <m:r>
                      <a:rPr lang="hu-HU" sz="3200" i="1">
                        <a:solidFill>
                          <a:schemeClr val="tx1"/>
                        </a:solidFill>
                        <a:latin typeface="Cambria Math"/>
                      </a:rPr>
                      <m:t>𝑚</m:t>
                    </m:r>
                    <m:r>
                      <a:rPr lang="hu-HU" sz="3200" i="1">
                        <a:solidFill>
                          <a:schemeClr val="tx1"/>
                        </a:solidFill>
                        <a:latin typeface="Cambria Math"/>
                      </a:rPr>
                      <m:t>=→</m:t>
                    </m:r>
                  </m:oMath>
                </a14:m>
                <a:endParaRPr lang="hu-HU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Lekerekített téglalap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625" y="4509120"/>
                <a:ext cx="6289651" cy="1728192"/>
              </a:xfrm>
              <a:prstGeom prst="roundRect">
                <a:avLst>
                  <a:gd name="adj" fmla="val 0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510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Turing-gép definíciója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/>
                        </a:rPr>
                        <m:t>𝑇</m:t>
                      </m:r>
                      <m:r>
                        <a:rPr lang="hu-HU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Σ</m:t>
                          </m:r>
                          <m:r>
                            <a:rPr lang="hu-HU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hu-HU" b="0" i="1" smtClean="0">
                              <a:latin typeface="Cambria Math"/>
                              <a:ea typeface="Cambria Math"/>
                            </a:rPr>
                            <m:t>𝑄</m:t>
                          </m:r>
                          <m:r>
                            <a:rPr lang="hu-HU" b="0" i="1" smtClean="0">
                              <a:latin typeface="Cambria Math"/>
                              <a:ea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/>
                                  <a:ea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/>
                              <a:ea typeface="Cambria Math"/>
                            </a:rPr>
                            <m:t>, </m:t>
                          </m:r>
                          <m:r>
                            <a:rPr lang="hu-HU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  <m:r>
                            <a:rPr lang="hu-HU" b="0" i="1" smtClean="0">
                              <a:latin typeface="Cambria Math"/>
                              <a:ea typeface="Cambria Math"/>
                            </a:rPr>
                            <m:t>, </m:t>
                          </m:r>
                          <m:r>
                            <a:rPr lang="hu-HU" b="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</m:e>
                      </m:d>
                    </m:oMath>
                  </m:oMathPara>
                </a14:m>
                <a:endParaRPr lang="hu-HU" dirty="0" smtClean="0"/>
              </a:p>
              <a:p>
                <a:pPr>
                  <a:lnSpc>
                    <a:spcPct val="120000"/>
                  </a:lnSpc>
                  <a:tabLst>
                    <a:tab pos="8247063" algn="l"/>
                  </a:tabLs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Σ</m:t>
                    </m:r>
                  </m:oMath>
                </a14:m>
                <a:r>
                  <a:rPr lang="hu-HU" dirty="0"/>
                  <a:t>: szalagjelek (betűk) halmaza,	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⊳,⌴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Σ</m:t>
                    </m:r>
                  </m:oMath>
                </a14:m>
                <a:endParaRPr lang="hu-HU" dirty="0"/>
              </a:p>
              <a:p>
                <a:pPr>
                  <a:lnSpc>
                    <a:spcPct val="120000"/>
                  </a:lnSpc>
                  <a:tabLst>
                    <a:tab pos="8247063" algn="l"/>
                  </a:tabLst>
                </a:pP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𝑄</m:t>
                    </m:r>
                  </m:oMath>
                </a14:m>
                <a:r>
                  <a:rPr lang="hu-HU" dirty="0"/>
                  <a:t>: állapotok halmaza,	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𝑄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≠∅</m:t>
                    </m:r>
                  </m:oMath>
                </a14:m>
                <a:endParaRPr lang="hu-HU" dirty="0"/>
              </a:p>
              <a:p>
                <a:pPr>
                  <a:lnSpc>
                    <a:spcPct val="120000"/>
                  </a:lnSpc>
                  <a:tabLst>
                    <a:tab pos="8247063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  <a:ea typeface="Cambria Math"/>
                          </a:rPr>
                          <m:t>𝑞</m:t>
                        </m:r>
                      </m:e>
                      <m:sub>
                        <m:r>
                          <a:rPr lang="hu-HU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hu-HU" dirty="0"/>
                  <a:t>: kezdőállapot,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  <a:ea typeface="Cambria Math"/>
                          </a:rPr>
                          <m:t>𝑞</m:t>
                        </m:r>
                      </m:e>
                      <m:sub>
                        <m:r>
                          <a:rPr lang="hu-HU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hu-HU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𝑄</m:t>
                    </m:r>
                  </m:oMath>
                </a14:m>
                <a:endParaRPr lang="hu-HU" dirty="0"/>
              </a:p>
              <a:p>
                <a:pPr>
                  <a:lnSpc>
                    <a:spcPct val="120000"/>
                  </a:lnSpc>
                  <a:tabLst>
                    <a:tab pos="8247063" algn="l"/>
                  </a:tabLst>
                </a:pP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𝐹</m:t>
                    </m:r>
                  </m:oMath>
                </a14:m>
                <a:r>
                  <a:rPr lang="hu-HU" dirty="0"/>
                  <a:t>: elfogadó állapotok halmaza,	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𝐹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⊆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𝑄</m:t>
                    </m:r>
                  </m:oMath>
                </a14:m>
                <a:endParaRPr lang="hu-HU" dirty="0"/>
              </a:p>
              <a:p>
                <a:pPr>
                  <a:lnSpc>
                    <a:spcPct val="120000"/>
                  </a:lnSpc>
                  <a:tabLst>
                    <a:tab pos="2152650" algn="l"/>
                  </a:tabLst>
                </a:pP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r>
                  <a:rPr lang="hu-HU" dirty="0" smtClean="0"/>
                  <a:t>: (állapot)átmenetfüggvény,</a:t>
                </a:r>
                <a:br>
                  <a:rPr lang="hu-HU" dirty="0" smtClean="0"/>
                </a:br>
                <a:r>
                  <a:rPr lang="hu-HU" dirty="0" smtClean="0"/>
                  <a:t>	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  <a:ea typeface="Cambria Math"/>
                      </a:rPr>
                      <m:t>𝛿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: 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𝑄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Σ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l-GR" i="1" smtClean="0">
                        <a:latin typeface="Cambria Math"/>
                        <a:ea typeface="Cambria Math"/>
                      </a:rPr>
                      <m:t>↦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𝑄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×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Σ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×</m:t>
                    </m:r>
                    <m:d>
                      <m:dPr>
                        <m:begChr m:val="{"/>
                        <m:endChr m:val="}"/>
                        <m:ctrlPr>
                          <a:rPr lang="hu-HU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hu-HU" i="1" smtClean="0">
                            <a:latin typeface="Cambria Math"/>
                            <a:ea typeface="Cambria Math"/>
                          </a:rPr>
                          <m:t>←</m:t>
                        </m:r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,−,→</m:t>
                        </m:r>
                      </m:e>
                    </m:d>
                  </m:oMath>
                </a14:m>
                <a:endParaRPr lang="hu-HU" dirty="0" smtClean="0"/>
              </a:p>
              <a:p>
                <a:pPr lvl="1">
                  <a:lnSpc>
                    <a:spcPct val="120000"/>
                  </a:lnSpc>
                  <a:tabLst>
                    <a:tab pos="2152650" algn="l"/>
                  </a:tabLst>
                </a:pP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  <a:ea typeface="Cambria Math"/>
                      </a:rPr>
                      <m:t>𝛿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𝑞</m:t>
                        </m:r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</m:d>
                    <m:r>
                      <a:rPr lang="hu-HU" b="0" i="1" smtClean="0">
                        <a:latin typeface="Cambria Math"/>
                        <a:ea typeface="Cambria Math"/>
                      </a:rPr>
                      <m:t>=(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𝑞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′,</m:t>
                    </m:r>
                    <m:sSup>
                      <m:sSupPr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hu-HU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hu-HU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𝑚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hu-HU" dirty="0" smtClean="0"/>
                  <a:t> esetén:</a:t>
                </a:r>
                <a:r>
                  <a:rPr lang="hu-HU" dirty="0"/>
                  <a:t/>
                </a:r>
                <a:br>
                  <a:rPr lang="hu-HU" dirty="0"/>
                </a:br>
                <a:r>
                  <a:rPr lang="hu-HU" dirty="0" smtClean="0"/>
                  <a:t>	ha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  <a:ea typeface="Cambria Math"/>
                      </a:rPr>
                      <m:t>𝜎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hu-HU" i="1">
                        <a:latin typeface="Cambria Math"/>
                      </a:rPr>
                      <m:t>⊳</m:t>
                    </m:r>
                  </m:oMath>
                </a14:m>
                <a:r>
                  <a:rPr lang="hu-HU" dirty="0" smtClean="0"/>
                  <a:t>, akkor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  <a:ea typeface="Cambria Math"/>
                      </a:rPr>
                      <m:t>𝜎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′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=</m:t>
                    </m:r>
                    <m:r>
                      <a:rPr lang="hu-HU" i="1">
                        <a:latin typeface="Cambria Math"/>
                      </a:rPr>
                      <m:t>⊳</m:t>
                    </m:r>
                  </m:oMath>
                </a14:m>
                <a:r>
                  <a:rPr lang="hu-HU" dirty="0" smtClean="0"/>
                  <a:t> és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𝑚</m:t>
                    </m:r>
                    <m:r>
                      <a:rPr lang="hu-HU" b="0" i="1" smtClean="0">
                        <a:latin typeface="Cambria Math"/>
                      </a:rPr>
                      <m:t>=→</m:t>
                    </m:r>
                  </m:oMath>
                </a14:m>
                <a:endParaRPr lang="hu-HU" dirty="0" smtClean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b="-61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837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Turing-gép – Példa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artalom helye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it-IT" dirty="0" smtClean="0"/>
                  <a:t>Van-e a megadott input szóban ‘x’ betű?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Σ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,…,</m:t>
                        </m:r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,⊳,⌴</m:t>
                        </m:r>
                      </m:e>
                    </m:d>
                  </m:oMath>
                </a14:m>
                <a:endParaRPr lang="hu-HU" dirty="0" smtClean="0"/>
              </a:p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𝑄</m:t>
                    </m:r>
                    <m:r>
                      <a:rPr lang="hu-HU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hu-HU" b="0" i="1" smtClean="0">
                            <a:latin typeface="Cambria Math"/>
                          </a:rPr>
                          <m:t>,</m:t>
                        </m:r>
                        <m:r>
                          <a:rPr lang="hu-HU" b="0" i="1" smtClean="0">
                            <a:latin typeface="Cambria Math"/>
                          </a:rPr>
                          <m:t>𝑓</m:t>
                        </m:r>
                      </m:e>
                    </m:d>
                  </m:oMath>
                </a14:m>
                <a:endParaRPr lang="hu-HU" b="0" dirty="0" smtClean="0"/>
              </a:p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𝐹</m:t>
                    </m:r>
                    <m:r>
                      <a:rPr lang="hu-HU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/>
                          </a:rPr>
                          <m:t>𝑓</m:t>
                        </m:r>
                      </m:e>
                    </m:d>
                  </m:oMath>
                </a14:m>
                <a:endParaRPr lang="hu-HU" dirty="0" smtClean="0"/>
              </a:p>
              <a:p>
                <a:pPr marL="109728" indent="0">
                  <a:buNone/>
                </a:pPr>
                <a:endParaRPr lang="hu-HU" dirty="0"/>
              </a:p>
              <a:p>
                <a:pPr marL="109728" indent="0">
                  <a:buNone/>
                </a:pPr>
                <a:r>
                  <a:rPr lang="hu-HU" dirty="0" smtClean="0"/>
                  <a:t> </a:t>
                </a:r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5" name="Tartalom hely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500" t="-2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áblázat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0995730"/>
                  </p:ext>
                </p:extLst>
              </p:nvPr>
            </p:nvGraphicFramePr>
            <p:xfrm>
              <a:off x="2207568" y="4574624"/>
              <a:ext cx="7992888" cy="1950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99644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9964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32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𝛿</m:t>
                                </m:r>
                                <m:d>
                                  <m:dPr>
                                    <m:ctrlPr>
                                      <a:rPr lang="hu-HU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hu-HU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hu-HU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hu-HU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hu-HU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,</m:t>
                                    </m:r>
                                    <m:r>
                                      <a:rPr lang="hu-HU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⊳</m:t>
                                    </m:r>
                                  </m:e>
                                </m:d>
                                <m:r>
                                  <a:rPr lang="hu-HU" sz="3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=(</m:t>
                                </m:r>
                                <m:sSub>
                                  <m:sSubPr>
                                    <m:ctrlPr>
                                      <a:rPr lang="hu-HU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hu-HU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hu-HU" sz="3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r>
                                  <a:rPr lang="hu-HU" sz="32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⊳</m:t>
                                </m:r>
                                <m:r>
                                  <a:rPr lang="hu-HU" sz="3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hu-HU" sz="3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→)</m:t>
                                </m:r>
                              </m:oMath>
                            </m:oMathPara>
                          </a14:m>
                          <a:endParaRPr lang="hu-HU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hu-HU" sz="3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hu-HU" sz="3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Cambria Math"/>
                                    <a:cs typeface="+mn-cs"/>
                                  </a:rPr>
                                  <m:t>𝛿</m:t>
                                </m:r>
                                <m:d>
                                  <m:dPr>
                                    <m:ctrlPr>
                                      <a:rPr kumimoji="0" lang="hu-HU" sz="3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hu-HU" sz="3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hu-HU" sz="3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/>
                                            <a:ea typeface="Cambria Math"/>
                                            <a:cs typeface="+mn-cs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kumimoji="0" lang="hu-HU" sz="3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/>
                                            <a:ea typeface="Cambria Math"/>
                                            <a:cs typeface="+mn-cs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kumimoji="0" lang="hu-HU" sz="3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Cambria Math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kumimoji="0" lang="hu-HU" sz="3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Cambria Math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kumimoji="0" lang="hu-HU" sz="3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Cambria Math"/>
                                    <a:cs typeface="+mn-cs"/>
                                  </a:rPr>
                                  <m:t>=(</m:t>
                                </m:r>
                                <m:sSub>
                                  <m:sSubPr>
                                    <m:ctrlPr>
                                      <a:rPr kumimoji="0" lang="hu-HU" sz="3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hu-HU" sz="3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Cambria Math"/>
                                        <a:cs typeface="+mn-cs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0" lang="hu-HU" sz="3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Cambria Math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kumimoji="0" lang="hu-HU" sz="3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Cambria Math"/>
                                    <a:cs typeface="+mn-cs"/>
                                  </a:rPr>
                                  <m:t>,</m:t>
                                </m:r>
                                <m:r>
                                  <a:rPr kumimoji="0" lang="hu-HU" sz="3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Cambria Math"/>
                                    <a:cs typeface="+mn-cs"/>
                                  </a:rPr>
                                  <m:t>𝑎</m:t>
                                </m:r>
                                <m:r>
                                  <a:rPr kumimoji="0" lang="hu-HU" sz="3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a:rPr kumimoji="0" lang="hu-HU" sz="3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Cambria Math"/>
                                    <a:cs typeface="+mn-cs"/>
                                  </a:rPr>
                                  <m:t>→)</m:t>
                                </m:r>
                              </m:oMath>
                            </m:oMathPara>
                          </a14:m>
                          <a:endParaRPr kumimoji="0" lang="hu-HU" sz="3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hu-HU" sz="3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Cambria Math"/>
                                    <a:cs typeface="+mn-cs"/>
                                  </a:rPr>
                                  <m:t>𝛿</m:t>
                                </m:r>
                                <m:d>
                                  <m:dPr>
                                    <m:ctrlPr>
                                      <a:rPr kumimoji="0" lang="hu-HU" sz="3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hu-HU" sz="3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hu-HU" sz="3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/>
                                            <a:ea typeface="Cambria Math"/>
                                            <a:cs typeface="+mn-cs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kumimoji="0" lang="hu-HU" sz="3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/>
                                            <a:ea typeface="Cambria Math"/>
                                            <a:cs typeface="+mn-cs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kumimoji="0" lang="hu-HU" sz="3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Cambria Math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kumimoji="0" lang="hu-HU" sz="3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Cambria Math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kumimoji="0" lang="hu-HU" sz="3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Cambria Math"/>
                                    <a:cs typeface="+mn-cs"/>
                                  </a:rPr>
                                  <m:t>=(</m:t>
                                </m:r>
                                <m:r>
                                  <a:rPr kumimoji="0" lang="hu-HU" sz="3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Cambria Math"/>
                                    <a:cs typeface="+mn-cs"/>
                                  </a:rPr>
                                  <m:t>𝑓</m:t>
                                </m:r>
                                <m:r>
                                  <a:rPr kumimoji="0" lang="hu-HU" sz="3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Cambria Math"/>
                                    <a:cs typeface="+mn-cs"/>
                                  </a:rPr>
                                  <m:t>,</m:t>
                                </m:r>
                                <m:r>
                                  <a:rPr kumimoji="0" lang="hu-HU" sz="3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Cambria Math"/>
                                    <a:cs typeface="+mn-cs"/>
                                  </a:rPr>
                                  <m:t>𝑥</m:t>
                                </m:r>
                                <m:r>
                                  <a:rPr kumimoji="0" lang="hu-HU" sz="3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,−</m:t>
                                </m:r>
                                <m:r>
                                  <a:rPr kumimoji="0" lang="hu-HU" sz="3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Cambria Math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hu-HU" sz="3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hu-HU" sz="3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Cambria Math"/>
                                    <a:cs typeface="+mn-cs"/>
                                  </a:rPr>
                                  <m:t>𝛿</m:t>
                                </m:r>
                                <m:d>
                                  <m:dPr>
                                    <m:ctrlPr>
                                      <a:rPr kumimoji="0" lang="hu-HU" sz="3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hu-HU" sz="3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hu-HU" sz="3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/>
                                            <a:ea typeface="Cambria Math"/>
                                            <a:cs typeface="+mn-cs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kumimoji="0" lang="hu-HU" sz="3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/>
                                            <a:ea typeface="Cambria Math"/>
                                            <a:cs typeface="+mn-cs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kumimoji="0" lang="hu-HU" sz="3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Cambria Math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kumimoji="0" lang="hu-HU" sz="3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Cambria Math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kumimoji="0" lang="hu-HU" sz="3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Cambria Math"/>
                                    <a:cs typeface="+mn-cs"/>
                                  </a:rPr>
                                  <m:t>=(</m:t>
                                </m:r>
                                <m:sSub>
                                  <m:sSubPr>
                                    <m:ctrlPr>
                                      <a:rPr kumimoji="0" lang="hu-HU" sz="3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hu-HU" sz="3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Cambria Math"/>
                                        <a:cs typeface="+mn-cs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0" lang="hu-HU" sz="3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Cambria Math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kumimoji="0" lang="hu-HU" sz="3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Cambria Math"/>
                                    <a:cs typeface="+mn-cs"/>
                                  </a:rPr>
                                  <m:t>,</m:t>
                                </m:r>
                                <m:r>
                                  <a:rPr kumimoji="0" lang="hu-HU" sz="3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Cambria Math"/>
                                    <a:cs typeface="+mn-cs"/>
                                  </a:rPr>
                                  <m:t>𝑏</m:t>
                                </m:r>
                                <m:r>
                                  <a:rPr kumimoji="0" lang="hu-HU" sz="3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a:rPr kumimoji="0" lang="hu-HU" sz="3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Cambria Math"/>
                                    <a:cs typeface="+mn-cs"/>
                                  </a:rPr>
                                  <m:t>→)</m:t>
                                </m:r>
                              </m:oMath>
                            </m:oMathPara>
                          </a14:m>
                          <a:endParaRPr kumimoji="0" lang="hu-HU" sz="32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hu-HU" sz="3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Cambria Math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hu-HU" sz="3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hu-HU" sz="3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Cambria Math"/>
                                    <a:cs typeface="+mn-cs"/>
                                  </a:rPr>
                                  <m:t>𝛿</m:t>
                                </m:r>
                                <m:d>
                                  <m:dPr>
                                    <m:ctrlPr>
                                      <a:rPr kumimoji="0" lang="hu-HU" sz="3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hu-HU" sz="3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hu-HU" sz="3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/>
                                            <a:ea typeface="Cambria Math"/>
                                            <a:cs typeface="+mn-cs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kumimoji="0" lang="hu-HU" sz="3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/>
                                            <a:ea typeface="Cambria Math"/>
                                            <a:cs typeface="+mn-cs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kumimoji="0" lang="hu-HU" sz="3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Cambria Math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kumimoji="0" lang="hu-HU" sz="3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⌴</m:t>
                                    </m:r>
                                  </m:e>
                                </m:d>
                                <m:r>
                                  <a:rPr kumimoji="0" lang="hu-HU" sz="3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Cambria Math"/>
                                    <a:cs typeface="+mn-cs"/>
                                  </a:rPr>
                                  <m:t>=(</m:t>
                                </m:r>
                                <m:sSub>
                                  <m:sSubPr>
                                    <m:ctrlPr>
                                      <a:rPr kumimoji="0" lang="hu-HU" sz="3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hu-HU" sz="3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Cambria Math"/>
                                        <a:cs typeface="+mn-cs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0" lang="hu-HU" sz="3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Cambria Math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kumimoji="0" lang="hu-HU" sz="3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Cambria Math"/>
                                    <a:cs typeface="+mn-cs"/>
                                  </a:rPr>
                                  <m:t>,</m:t>
                                </m:r>
                                <m:r>
                                  <a:rPr kumimoji="0" lang="hu-HU" sz="3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⌴,</m:t>
                                </m:r>
                                <m:r>
                                  <a:rPr kumimoji="0" lang="hu-HU" sz="3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Cambria Math"/>
                                    <a:cs typeface="+mn-cs"/>
                                  </a:rPr>
                                  <m:t>−)</m:t>
                                </m:r>
                              </m:oMath>
                            </m:oMathPara>
                          </a14:m>
                          <a:endParaRPr kumimoji="0" lang="hu-HU" sz="3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áblázat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0995730"/>
                  </p:ext>
                </p:extLst>
              </p:nvPr>
            </p:nvGraphicFramePr>
            <p:xfrm>
              <a:off x="2207568" y="4574624"/>
              <a:ext cx="7992888" cy="1950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99644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9964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8768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marL="0" marR="0" marT="0" marB="0">
                        <a:blipFill>
                          <a:blip r:embed="rId3"/>
                          <a:stretch>
                            <a:fillRect r="-100000" b="-30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hu-HU" sz="3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marL="0" marR="0" marT="0" marB="0">
                        <a:blipFill>
                          <a:blip r:embed="rId3"/>
                          <a:stretch>
                            <a:fillRect t="-98765" r="-100000" b="-1975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marL="0" marR="0" marT="0" marB="0">
                        <a:blipFill>
                          <a:blip r:embed="rId3"/>
                          <a:stretch>
                            <a:fillRect l="-100000" t="-98765" b="-1975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7536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marL="0" marR="0" marT="0" marB="0">
                        <a:blipFill>
                          <a:blip r:embed="rId3"/>
                          <a:stretch>
                            <a:fillRect t="-100625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marL="0" marR="0" marT="0" marB="0">
                        <a:blipFill>
                          <a:blip r:embed="rId3"/>
                          <a:stretch>
                            <a:fillRect l="-100000" t="-1006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Picture 14" descr="turing-gep_p1_5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248128" y="1317803"/>
            <a:ext cx="4114800" cy="2799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572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Turing-gép - Konfiguráció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altLang="hu-HU" dirty="0" smtClean="0"/>
              <a:t>Szükséges egy tömör leírása annak, hogy a Turing-gép aktuálisan milyen "helyzetben" van, azaz:</a:t>
            </a:r>
          </a:p>
          <a:p>
            <a:endParaRPr lang="hu-HU" altLang="hu-HU" smtClean="0"/>
          </a:p>
          <a:p>
            <a:r>
              <a:rPr lang="hu-HU" altLang="hu-HU" smtClean="0"/>
              <a:t>Milyen </a:t>
            </a:r>
            <a:r>
              <a:rPr lang="hu-HU" altLang="hu-HU" dirty="0" smtClean="0"/>
              <a:t>állapotban van a vezérlője?</a:t>
            </a:r>
          </a:p>
          <a:p>
            <a:endParaRPr lang="hu-HU" dirty="0" smtClean="0"/>
          </a:p>
          <a:p>
            <a:r>
              <a:rPr lang="hu-HU" dirty="0" smtClean="0"/>
              <a:t>Milyen betűk vannak a szalagján? (összesen!)</a:t>
            </a:r>
          </a:p>
          <a:p>
            <a:pPr lvl="1"/>
            <a:r>
              <a:rPr lang="hu-HU" dirty="0" smtClean="0"/>
              <a:t>Végtelen sok betű van a szalagján, de: garantáltan csak véges sokat jártunk be eddig.</a:t>
            </a:r>
            <a:endParaRPr lang="hu-HU" dirty="0"/>
          </a:p>
          <a:p>
            <a:endParaRPr lang="hu-HU" dirty="0" smtClean="0"/>
          </a:p>
          <a:p>
            <a:r>
              <a:rPr lang="hu-HU" dirty="0" smtClean="0"/>
              <a:t>Melyik cellán áll az író-olvasó fej?</a:t>
            </a:r>
          </a:p>
        </p:txBody>
      </p:sp>
    </p:spTree>
    <p:extLst>
      <p:ext uri="{BB962C8B-B14F-4D97-AF65-F5344CB8AC3E}">
        <p14:creationId xmlns:p14="http://schemas.microsoft.com/office/powerpoint/2010/main" val="109597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Turing-gép - Konfiguráció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altLang="hu-HU" dirty="0" smtClean="0"/>
              <a:t>Milyen állapotban van a vezérlője?</a:t>
            </a:r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Milyen betűk vannak a szalagján és ezek közül melyiken áll az író-olvasó fej?</a:t>
            </a:r>
          </a:p>
          <a:p>
            <a:pPr lvl="1"/>
            <a:r>
              <a:rPr lang="hu-HU" dirty="0" smtClean="0"/>
              <a:t>Kettéválasztjuk a szalag eddig bejárt részét:</a:t>
            </a:r>
          </a:p>
          <a:p>
            <a:pPr lvl="2"/>
            <a:r>
              <a:rPr lang="hu-HU" dirty="0" smtClean="0"/>
              <a:t>A fejtől balra levő betűk sorozata:</a:t>
            </a:r>
          </a:p>
          <a:p>
            <a:pPr lvl="2"/>
            <a:endParaRPr lang="hu-HU" dirty="0"/>
          </a:p>
          <a:p>
            <a:pPr lvl="2"/>
            <a:r>
              <a:rPr lang="hu-HU" dirty="0"/>
              <a:t>A fejtől </a:t>
            </a:r>
            <a:r>
              <a:rPr lang="hu-HU" dirty="0" smtClean="0"/>
              <a:t>jobbra </a:t>
            </a:r>
            <a:r>
              <a:rPr lang="hu-HU" dirty="0"/>
              <a:t>levő betűk sorozata:</a:t>
            </a:r>
          </a:p>
          <a:p>
            <a:pPr lvl="2"/>
            <a:endParaRPr lang="hu-HU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Lekerekített téglalap 3"/>
              <p:cNvSpPr/>
              <p:nvPr/>
            </p:nvSpPr>
            <p:spPr>
              <a:xfrm>
                <a:off x="7680176" y="4365104"/>
                <a:ext cx="2016224" cy="720080"/>
              </a:xfrm>
              <a:prstGeom prst="roundRect">
                <a:avLst>
                  <a:gd name="adj" fmla="val 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32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𝑢</m:t>
                      </m:r>
                      <m:r>
                        <a:rPr lang="hu-HU" sz="32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∈</m:t>
                      </m:r>
                      <m:sSup>
                        <m:sSupPr>
                          <m:ctrlPr>
                            <a:rPr lang="hu-HU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32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e>
                        <m:sup>
                          <m:r>
                            <a:rPr lang="hu-HU" sz="32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hu-HU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Lekerekített téglalap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176" y="4365104"/>
                <a:ext cx="2016224" cy="720080"/>
              </a:xfrm>
              <a:prstGeom prst="roundRect">
                <a:avLst>
                  <a:gd name="adj" fmla="val 0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Lekerekített téglalap 4"/>
              <p:cNvSpPr/>
              <p:nvPr/>
            </p:nvSpPr>
            <p:spPr>
              <a:xfrm>
                <a:off x="7773101" y="2132856"/>
                <a:ext cx="2016224" cy="720080"/>
              </a:xfrm>
              <a:prstGeom prst="roundRect">
                <a:avLst>
                  <a:gd name="adj" fmla="val 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32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𝑞</m:t>
                      </m:r>
                      <m:r>
                        <a:rPr lang="hu-HU" sz="32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hu-HU" sz="32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𝑄</m:t>
                      </m:r>
                    </m:oMath>
                  </m:oMathPara>
                </a14:m>
                <a:endParaRPr lang="hu-HU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Lekerekített téglalap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3101" y="2132856"/>
                <a:ext cx="2016224" cy="720080"/>
              </a:xfrm>
              <a:prstGeom prst="roundRect">
                <a:avLst>
                  <a:gd name="adj" fmla="val 0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Lekerekített téglalap 5"/>
              <p:cNvSpPr/>
              <p:nvPr/>
            </p:nvSpPr>
            <p:spPr>
              <a:xfrm>
                <a:off x="7680176" y="5229200"/>
                <a:ext cx="2016224" cy="720080"/>
              </a:xfrm>
              <a:prstGeom prst="roundRect">
                <a:avLst>
                  <a:gd name="adj" fmla="val 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32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𝑣</m:t>
                      </m:r>
                      <m:r>
                        <a:rPr lang="hu-HU" sz="32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∈</m:t>
                      </m:r>
                      <m:sSup>
                        <m:sSupPr>
                          <m:ctrlPr>
                            <a:rPr lang="hu-HU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32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e>
                        <m:sup>
                          <m:r>
                            <a:rPr lang="hu-HU" sz="32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hu-HU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Lekerekített téglalap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176" y="5229200"/>
                <a:ext cx="2016224" cy="720080"/>
              </a:xfrm>
              <a:prstGeom prst="roundRect">
                <a:avLst>
                  <a:gd name="adj" fmla="val 0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342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Turing-gép - Konfiguráció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altLang="hu-HU" u="sng" dirty="0" smtClean="0"/>
              <a:t>Konfiguráció:</a:t>
            </a:r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endParaRPr lang="hu-HU" u="sng" dirty="0" smtClean="0"/>
          </a:p>
          <a:p>
            <a:r>
              <a:rPr lang="hu-HU" u="sng" dirty="0" smtClean="0"/>
              <a:t>Aktuálisan olvasott betű: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Lekerekített téglalap 3"/>
              <p:cNvSpPr/>
              <p:nvPr/>
            </p:nvSpPr>
            <p:spPr>
              <a:xfrm>
                <a:off x="2783632" y="2564904"/>
                <a:ext cx="6624736" cy="720080"/>
              </a:xfrm>
              <a:prstGeom prst="roundRect">
                <a:avLst>
                  <a:gd name="adj" fmla="val 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hu-HU" sz="32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hu-HU" sz="32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𝑞</m:t>
                    </m:r>
                    <m:r>
                      <a:rPr lang="hu-HU" sz="32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hu-HU" sz="32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𝑢</m:t>
                    </m:r>
                    <m:r>
                      <a:rPr lang="hu-HU" sz="32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hu-HU" sz="32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𝑣</m:t>
                    </m:r>
                    <m:r>
                      <a:rPr lang="hu-HU" sz="32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hu-HU" sz="3200" dirty="0">
                    <a:solidFill>
                      <a:schemeClr val="tx1"/>
                    </a:solidFill>
                  </a:rPr>
                  <a:t>, ahol </a:t>
                </a:r>
                <a14:m>
                  <m:oMath xmlns:m="http://schemas.openxmlformats.org/officeDocument/2006/math">
                    <m:r>
                      <a:rPr lang="hu-HU" sz="3200" i="1">
                        <a:solidFill>
                          <a:schemeClr val="tx1"/>
                        </a:solidFill>
                        <a:latin typeface="Cambria Math"/>
                      </a:rPr>
                      <m:t>𝑞</m:t>
                    </m:r>
                    <m:r>
                      <a:rPr lang="hu-HU" sz="32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hu-HU" sz="32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𝑄</m:t>
                    </m:r>
                  </m:oMath>
                </a14:m>
                <a:r>
                  <a:rPr lang="hu-HU" sz="3200" dirty="0">
                    <a:solidFill>
                      <a:schemeClr val="tx1"/>
                    </a:solidFill>
                  </a:rPr>
                  <a:t> és </a:t>
                </a:r>
                <a14:m>
                  <m:oMath xmlns:m="http://schemas.openxmlformats.org/officeDocument/2006/math">
                    <m:r>
                      <a:rPr lang="hu-HU" sz="3200" i="1">
                        <a:solidFill>
                          <a:schemeClr val="tx1"/>
                        </a:solidFill>
                        <a:latin typeface="Cambria Math"/>
                      </a:rPr>
                      <m:t>𝑢</m:t>
                    </m:r>
                    <m:r>
                      <a:rPr lang="hu-HU" sz="3200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hu-HU" sz="3200" i="1">
                        <a:solidFill>
                          <a:schemeClr val="tx1"/>
                        </a:solidFill>
                        <a:latin typeface="Cambria Math"/>
                      </a:rPr>
                      <m:t>𝑣</m:t>
                    </m:r>
                    <m:r>
                      <a:rPr lang="hu-HU" sz="32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hu-HU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32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Σ</m:t>
                        </m:r>
                      </m:e>
                      <m:sup>
                        <m:r>
                          <a:rPr lang="hu-HU" sz="32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hu-HU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Lekerekített téglalap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632" y="2564904"/>
                <a:ext cx="6624736" cy="720080"/>
              </a:xfrm>
              <a:prstGeom prst="roundRect">
                <a:avLst>
                  <a:gd name="adj" fmla="val 0"/>
                </a:avLst>
              </a:prstGeom>
              <a:blipFill>
                <a:blip r:embed="rId2"/>
                <a:stretch>
                  <a:fillRect b="-1652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Lekerekített téglalap 4"/>
              <p:cNvSpPr/>
              <p:nvPr/>
            </p:nvSpPr>
            <p:spPr>
              <a:xfrm>
                <a:off x="2759195" y="5445224"/>
                <a:ext cx="6624736" cy="720080"/>
              </a:xfrm>
              <a:prstGeom prst="roundRect">
                <a:avLst>
                  <a:gd name="adj" fmla="val 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hu-HU" sz="32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𝜎</m:t>
                    </m:r>
                    <m:r>
                      <a:rPr lang="hu-HU" sz="32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l-GR" sz="32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Σ</m:t>
                    </m:r>
                  </m:oMath>
                </a14:m>
                <a:r>
                  <a:rPr lang="hu-HU" sz="3200" dirty="0">
                    <a:solidFill>
                      <a:schemeClr val="tx1"/>
                    </a:solidFill>
                  </a:rPr>
                  <a:t>,	ahol </a:t>
                </a:r>
                <a14:m>
                  <m:oMath xmlns:m="http://schemas.openxmlformats.org/officeDocument/2006/math">
                    <m:r>
                      <a:rPr lang="hu-HU" sz="3200" i="1">
                        <a:solidFill>
                          <a:schemeClr val="tx1"/>
                        </a:solidFill>
                        <a:latin typeface="Cambria Math"/>
                      </a:rPr>
                      <m:t>𝑢</m:t>
                    </m:r>
                    <m:r>
                      <a:rPr lang="hu-HU" sz="32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hu-HU" sz="32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𝑤</m:t>
                    </m:r>
                    <m:r>
                      <a:rPr lang="hu-HU" sz="32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hu-HU" sz="3200" dirty="0">
                    <a:solidFill>
                      <a:schemeClr val="tx1"/>
                    </a:solidFill>
                  </a:rPr>
                  <a:t> és </a:t>
                </a:r>
                <a14:m>
                  <m:oMath xmlns:m="http://schemas.openxmlformats.org/officeDocument/2006/math">
                    <m:r>
                      <a:rPr lang="hu-HU" sz="3200" i="1">
                        <a:solidFill>
                          <a:schemeClr val="tx1"/>
                        </a:solidFill>
                        <a:latin typeface="Cambria Math"/>
                      </a:rPr>
                      <m:t>𝑤</m:t>
                    </m:r>
                    <m:r>
                      <a:rPr lang="hu-HU" sz="32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hu-HU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32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Σ</m:t>
                        </m:r>
                      </m:e>
                      <m:sup>
                        <m:r>
                          <a:rPr lang="hu-HU" sz="32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hu-HU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Lekerekített téglalap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195" y="5445224"/>
                <a:ext cx="6624736" cy="720080"/>
              </a:xfrm>
              <a:prstGeom prst="roundRect">
                <a:avLst>
                  <a:gd name="adj" fmla="val 0"/>
                </a:avLst>
              </a:prstGeom>
              <a:blipFill>
                <a:blip r:embed="rId3"/>
                <a:stretch>
                  <a:fillRect b="-1735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839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Algoritmus-fogalom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 az az algoritmus?</a:t>
            </a:r>
          </a:p>
          <a:p>
            <a:r>
              <a:rPr lang="hu-HU" dirty="0" smtClean="0"/>
              <a:t>Mik az elemi lépések?</a:t>
            </a:r>
          </a:p>
          <a:p>
            <a:r>
              <a:rPr lang="hu-HU" dirty="0" smtClean="0"/>
              <a:t>Mi az idő- és tárbonyolultság?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Lekerekített téglalap 3"/>
          <p:cNvSpPr/>
          <p:nvPr/>
        </p:nvSpPr>
        <p:spPr>
          <a:xfrm>
            <a:off x="3143672" y="4293096"/>
            <a:ext cx="5760640" cy="1584176"/>
          </a:xfrm>
          <a:prstGeom prst="roundRect">
            <a:avLst>
              <a:gd name="adj" fmla="val 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>
                <a:solidFill>
                  <a:schemeClr val="tx1"/>
                </a:solidFill>
              </a:rPr>
              <a:t>Szükségünk van egy univerzális algoritmus modellre!</a:t>
            </a:r>
          </a:p>
        </p:txBody>
      </p:sp>
    </p:spTree>
    <p:extLst>
      <p:ext uri="{BB962C8B-B14F-4D97-AF65-F5344CB8AC3E}">
        <p14:creationId xmlns:p14="http://schemas.microsoft.com/office/powerpoint/2010/main" val="328540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Input és kezdőkonfiguráció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u-HU" altLang="hu-HU" u="sng" dirty="0" smtClean="0"/>
                  <a:t>Input:</a:t>
                </a:r>
                <a:r>
                  <a:rPr lang="hu-HU" altLang="hu-HU" dirty="0" smtClean="0"/>
                  <a:t> egy </a:t>
                </a:r>
                <a14:m>
                  <m:oMath xmlns:m="http://schemas.openxmlformats.org/officeDocument/2006/math">
                    <m:r>
                      <a:rPr lang="hu-HU" altLang="hu-HU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hu-HU" altLang="hu-HU" dirty="0" smtClean="0"/>
                  <a:t> szó, amiben nincsenek speciális betűk (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⊳,⌴</m:t>
                    </m:r>
                  </m:oMath>
                </a14:m>
                <a:r>
                  <a:rPr lang="hu-HU" altLang="hu-HU" dirty="0" smtClean="0"/>
                  <a:t>).</a:t>
                </a:r>
              </a:p>
              <a:p>
                <a:endParaRPr lang="hu-HU" altLang="hu-HU" u="sng" dirty="0"/>
              </a:p>
              <a:p>
                <a:endParaRPr lang="hu-HU" altLang="hu-HU" u="sng" dirty="0" smtClean="0"/>
              </a:p>
              <a:p>
                <a:endParaRPr lang="hu-HU" altLang="hu-HU" u="sng" smtClean="0"/>
              </a:p>
              <a:p>
                <a:r>
                  <a:rPr lang="hu-HU" altLang="hu-HU" u="sng" smtClean="0"/>
                  <a:t>Kezdőkonfiguráció</a:t>
                </a:r>
                <a:r>
                  <a:rPr lang="hu-HU" altLang="hu-HU" u="sng" dirty="0" smtClean="0"/>
                  <a:t>:</a:t>
                </a:r>
                <a:endParaRPr lang="hu-HU" altLang="hu-HU" dirty="0"/>
              </a:p>
              <a:p>
                <a:pPr lvl="1"/>
                <a:r>
                  <a:rPr lang="hu-HU" altLang="hu-HU" dirty="0" smtClean="0"/>
                  <a:t>kezdőállapotban van a vezérlő</a:t>
                </a:r>
              </a:p>
              <a:p>
                <a:pPr lvl="1"/>
                <a:r>
                  <a:rPr lang="hu-HU" altLang="hu-HU" dirty="0" smtClean="0"/>
                  <a:t>az író-olvasó fej a kezdőbetűn (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⊳</m:t>
                    </m:r>
                  </m:oMath>
                </a14:m>
                <a:r>
                  <a:rPr lang="hu-HU" dirty="0" smtClean="0"/>
                  <a:t>) van</a:t>
                </a:r>
              </a:p>
              <a:p>
                <a:pPr lvl="1"/>
                <a:r>
                  <a:rPr lang="hu-HU" dirty="0" smtClean="0"/>
                  <a:t>az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hu-HU" dirty="0" smtClean="0"/>
                  <a:t> input a kezdőbetűtől jobbra indul, és minden más cella üres</a:t>
                </a: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7" t="-2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Lekerekített téglalap 3"/>
              <p:cNvSpPr/>
              <p:nvPr/>
            </p:nvSpPr>
            <p:spPr>
              <a:xfrm>
                <a:off x="4079777" y="2420888"/>
                <a:ext cx="4053365" cy="720080"/>
              </a:xfrm>
              <a:prstGeom prst="roundRect">
                <a:avLst>
                  <a:gd name="adj" fmla="val 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32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hu-HU" sz="32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∈</m:t>
                      </m:r>
                      <m:sSup>
                        <m:sSupPr>
                          <m:ctrlPr>
                            <a:rPr lang="hu-HU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hu-H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sz="32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Σ</m:t>
                              </m:r>
                              <m:r>
                                <a:rPr lang="el-GR" sz="32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∖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l-G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hu-HU" sz="32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⊳,⌴</m:t>
                                  </m:r>
                                </m:e>
                              </m:d>
                            </m:e>
                          </m:d>
                          <m:r>
                            <m:rPr>
                              <m:nor/>
                            </m:rPr>
                            <a:rPr lang="hu-HU" sz="32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  <m:sup>
                          <m:r>
                            <a:rPr lang="hu-HU" sz="32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hu-HU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Lekerekített téglalap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777" y="2420888"/>
                <a:ext cx="4053365" cy="720080"/>
              </a:xfrm>
              <a:prstGeom prst="roundRect">
                <a:avLst>
                  <a:gd name="adj" fmla="val 0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Lekerekített téglalap 5"/>
              <p:cNvSpPr/>
              <p:nvPr/>
            </p:nvSpPr>
            <p:spPr>
              <a:xfrm>
                <a:off x="4058860" y="5805264"/>
                <a:ext cx="4053365" cy="720080"/>
              </a:xfrm>
              <a:prstGeom prst="roundRect">
                <a:avLst>
                  <a:gd name="adj" fmla="val 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hu-HU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3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hu-HU" sz="3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hu-HU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,⊳,</m:t>
                          </m:r>
                          <m:r>
                            <a:rPr lang="hu-HU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hu-HU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Lekerekített téglalap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860" y="5805264"/>
                <a:ext cx="4053365" cy="720080"/>
              </a:xfrm>
              <a:prstGeom prst="roundRect">
                <a:avLst>
                  <a:gd name="adj" fmla="val 0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002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mtClean="0"/>
              <a:t>Megállási </a:t>
            </a:r>
            <a:r>
              <a:rPr lang="hu-HU" dirty="0" smtClean="0"/>
              <a:t>konfiguráció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hu-HU" altLang="hu-HU" u="sng" smtClean="0"/>
              <a:t>Megállási </a:t>
            </a:r>
            <a:r>
              <a:rPr lang="hu-HU" altLang="hu-HU" u="sng" dirty="0" smtClean="0"/>
              <a:t>konfiguráció:</a:t>
            </a:r>
            <a:r>
              <a:rPr lang="hu-HU" altLang="hu-HU" dirty="0" smtClean="0"/>
              <a:t> olyan konfiguráció, ahonnan a Turing-gép nem tud továbblépni.</a:t>
            </a:r>
          </a:p>
          <a:p>
            <a:pPr marL="109728" indent="0">
              <a:buNone/>
            </a:pPr>
            <a:r>
              <a:rPr lang="hu-HU" altLang="hu-HU" dirty="0" smtClean="0"/>
              <a:t/>
            </a:r>
            <a:br>
              <a:rPr lang="hu-HU" altLang="hu-HU" dirty="0" smtClean="0"/>
            </a:br>
            <a:endParaRPr lang="hu-HU" altLang="hu-HU" dirty="0" smtClean="0"/>
          </a:p>
          <a:p>
            <a:endParaRPr lang="hu-HU" altLang="hu-HU" dirty="0" smtClean="0"/>
          </a:p>
          <a:p>
            <a:pPr marL="109728" indent="0">
              <a:buNone/>
            </a:pPr>
            <a:r>
              <a:rPr lang="hu-HU" altLang="hu-HU" dirty="0" smtClean="0"/>
              <a:t>Az átmenetfüggvény nincs értelmezve</a:t>
            </a:r>
            <a:endParaRPr lang="hu-HU" altLang="hu-HU" dirty="0"/>
          </a:p>
          <a:p>
            <a:r>
              <a:rPr lang="hu-HU" altLang="hu-HU" dirty="0" smtClean="0"/>
              <a:t>az aktuális állapoton</a:t>
            </a:r>
          </a:p>
          <a:p>
            <a:r>
              <a:rPr lang="hu-HU" altLang="hu-HU" dirty="0" smtClean="0"/>
              <a:t>és az aktuálisan olvasott betűn</a:t>
            </a:r>
            <a:endParaRPr lang="hu-HU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Lekerekített téglalap 6"/>
              <p:cNvSpPr/>
              <p:nvPr/>
            </p:nvSpPr>
            <p:spPr>
              <a:xfrm>
                <a:off x="3719737" y="2636912"/>
                <a:ext cx="4053365" cy="720080"/>
              </a:xfrm>
              <a:prstGeom prst="roundRect">
                <a:avLst>
                  <a:gd name="adj" fmla="val 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hu-HU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3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𝑞</m:t>
                        </m:r>
                        <m:r>
                          <a:rPr lang="hu-HU" sz="3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hu-HU" sz="3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𝑢</m:t>
                        </m:r>
                        <m:r>
                          <a:rPr lang="hu-HU" sz="32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  <m:r>
                          <a:rPr lang="hu-HU" sz="3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hu-HU" sz="3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𝑣</m:t>
                        </m:r>
                      </m:e>
                    </m:d>
                  </m:oMath>
                </a14:m>
                <a:r>
                  <a:rPr lang="hu-HU" sz="3200" dirty="0">
                    <a:solidFill>
                      <a:schemeClr val="tx1"/>
                    </a:solidFill>
                  </a:rPr>
                  <a:t>, ahol …</a:t>
                </a:r>
              </a:p>
            </p:txBody>
          </p:sp>
        </mc:Choice>
        <mc:Fallback xmlns="">
          <p:sp>
            <p:nvSpPr>
              <p:cNvPr id="7" name="Lekerekített téglalap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737" y="2636912"/>
                <a:ext cx="4053365" cy="720080"/>
              </a:xfrm>
              <a:prstGeom prst="roundRect">
                <a:avLst>
                  <a:gd name="adj" fmla="val 0"/>
                </a:avLst>
              </a:prstGeom>
              <a:blipFill>
                <a:blip r:embed="rId2"/>
                <a:stretch>
                  <a:fillRect b="-1652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Lekerekített téglalap 7"/>
              <p:cNvSpPr/>
              <p:nvPr/>
            </p:nvSpPr>
            <p:spPr>
              <a:xfrm>
                <a:off x="2279576" y="5661248"/>
                <a:ext cx="7704856" cy="720080"/>
              </a:xfrm>
              <a:prstGeom prst="roundRect">
                <a:avLst>
                  <a:gd name="adj" fmla="val 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hu-HU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3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𝑞</m:t>
                        </m:r>
                        <m:r>
                          <a:rPr lang="hu-HU" sz="3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hu-HU" sz="3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𝑢</m:t>
                        </m:r>
                        <m:r>
                          <a:rPr lang="hu-HU" sz="32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  <m:r>
                          <a:rPr lang="hu-HU" sz="3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hu-HU" sz="3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𝑣</m:t>
                        </m:r>
                      </m:e>
                    </m:d>
                  </m:oMath>
                </a14:m>
                <a:r>
                  <a:rPr lang="hu-HU" sz="3200" dirty="0">
                    <a:solidFill>
                      <a:schemeClr val="tx1"/>
                    </a:solidFill>
                  </a:rPr>
                  <a:t>, ahol </a:t>
                </a:r>
                <a14:m>
                  <m:oMath xmlns:m="http://schemas.openxmlformats.org/officeDocument/2006/math">
                    <m:r>
                      <a:rPr lang="hu-HU" sz="32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𝛿</m:t>
                    </m:r>
                    <m:d>
                      <m:dPr>
                        <m:ctrlPr>
                          <a:rPr lang="hu-HU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hu-HU" sz="32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𝑞</m:t>
                        </m:r>
                        <m:r>
                          <a:rPr lang="hu-HU" sz="32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hu-HU" sz="32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</m:d>
                  </m:oMath>
                </a14:m>
                <a:r>
                  <a:rPr lang="hu-HU" sz="3200" dirty="0">
                    <a:solidFill>
                      <a:schemeClr val="tx1"/>
                    </a:solidFill>
                  </a:rPr>
                  <a:t> nincs értelmezve</a:t>
                </a:r>
              </a:p>
            </p:txBody>
          </p:sp>
        </mc:Choice>
        <mc:Fallback xmlns="">
          <p:sp>
            <p:nvSpPr>
              <p:cNvPr id="8" name="Lekerekített téglalap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576" y="5661248"/>
                <a:ext cx="7704856" cy="720080"/>
              </a:xfrm>
              <a:prstGeom prst="roundRect">
                <a:avLst>
                  <a:gd name="adj" fmla="val 0"/>
                </a:avLst>
              </a:prstGeom>
              <a:blipFill>
                <a:blip r:embed="rId3"/>
                <a:stretch>
                  <a:fillRect b="-1652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320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Közvetlen rákövetkezés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hu-HU" altLang="hu-HU" smtClean="0"/>
              </a:p>
              <a:p>
                <a:pPr marL="0" indent="0">
                  <a:buNone/>
                </a:pPr>
                <a:endParaRPr lang="hu-HU" altLang="hu-HU"/>
              </a:p>
              <a:p>
                <a:pPr marL="0" indent="0">
                  <a:buNone/>
                </a:pPr>
                <a:endParaRPr lang="hu-HU" altLang="hu-HU" smtClean="0"/>
              </a:p>
              <a:p>
                <a:pPr marL="0" indent="0">
                  <a:buNone/>
                </a:pPr>
                <a:r>
                  <a:rPr lang="hu-HU" altLang="hu-HU" smtClean="0"/>
                  <a:t>ha </a:t>
                </a:r>
                <a14:m>
                  <m:oMath xmlns:m="http://schemas.openxmlformats.org/officeDocument/2006/math">
                    <m:r>
                      <a:rPr lang="hu-HU" altLang="hu-HU" i="1">
                        <a:latin typeface="Cambria Math"/>
                        <a:ea typeface="Cambria Math"/>
                      </a:rPr>
                      <m:t>𝛿</m:t>
                    </m:r>
                    <m:d>
                      <m:dPr>
                        <m:ctrlPr>
                          <a:rPr lang="hu-HU" alt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𝑞</m:t>
                        </m:r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</m:d>
                    <m:r>
                      <a:rPr lang="hu-HU" altLang="hu-HU" i="1">
                        <a:latin typeface="Cambria Math"/>
                        <a:ea typeface="Cambria Math"/>
                      </a:rPr>
                      <m:t>=(</m:t>
                    </m:r>
                    <m:sSup>
                      <m:sSupPr>
                        <m:ctrlPr>
                          <a:rPr lang="hu-HU" alt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𝑞</m:t>
                        </m:r>
                      </m:e>
                      <m:sup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hu-HU" altLang="hu-HU" i="1">
                        <a:latin typeface="Cambria Math"/>
                        <a:ea typeface="Cambria Math"/>
                      </a:rPr>
                      <m:t>,</m:t>
                    </m:r>
                    <m:sSup>
                      <m:sSupPr>
                        <m:ctrlPr>
                          <a:rPr lang="hu-HU" alt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hu-HU" altLang="hu-HU" i="1">
                        <a:latin typeface="Cambria Math"/>
                        <a:ea typeface="Cambria Math"/>
                      </a:rPr>
                      <m:t>,</m:t>
                    </m:r>
                    <m:r>
                      <a:rPr lang="hu-HU" altLang="hu-HU" i="1">
                        <a:latin typeface="Cambria Math"/>
                        <a:ea typeface="Cambria Math"/>
                      </a:rPr>
                      <m:t>𝑚</m:t>
                    </m:r>
                    <m:r>
                      <a:rPr lang="hu-HU" altLang="hu-HU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hu-HU" altLang="hu-HU" dirty="0"/>
                  <a:t> és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hu-HU" altLang="hu-HU" dirty="0"/>
                  <a:t>ha </a:t>
                </a:r>
                <a14:m>
                  <m:oMath xmlns:m="http://schemas.openxmlformats.org/officeDocument/2006/math">
                    <m:r>
                      <a:rPr lang="hu-HU" altLang="hu-HU" i="1">
                        <a:latin typeface="Cambria Math"/>
                      </a:rPr>
                      <m:t>𝑚</m:t>
                    </m:r>
                    <m:r>
                      <a:rPr lang="hu-HU" altLang="hu-HU" i="1">
                        <a:latin typeface="Cambria Math"/>
                      </a:rPr>
                      <m:t>=−</m:t>
                    </m:r>
                  </m:oMath>
                </a14:m>
                <a:r>
                  <a:rPr lang="hu-HU" altLang="hu-HU" dirty="0"/>
                  <a:t>, akkor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altLang="hu-H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altLang="hu-HU" i="1">
                            <a:latin typeface="Cambria Math"/>
                          </a:rPr>
                          <m:t>𝑢</m:t>
                        </m:r>
                      </m:e>
                      <m:sup>
                        <m:r>
                          <a:rPr lang="hu-HU" altLang="hu-HU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hu-HU" altLang="hu-HU" i="1">
                        <a:latin typeface="Cambria Math"/>
                      </a:rPr>
                      <m:t>=</m:t>
                    </m:r>
                    <m:r>
                      <a:rPr lang="hu-HU" altLang="hu-HU" i="1">
                        <a:latin typeface="Cambria Math"/>
                      </a:rPr>
                      <m:t>𝑢</m:t>
                    </m:r>
                    <m:r>
                      <a:rPr lang="hu-HU" altLang="hu-HU" i="1">
                        <a:latin typeface="Cambria Math"/>
                        <a:ea typeface="Cambria Math"/>
                      </a:rPr>
                      <m:t>𝜎</m:t>
                    </m:r>
                    <m:r>
                      <a:rPr lang="hu-HU" altLang="hu-HU" i="1">
                        <a:latin typeface="Cambria Math"/>
                        <a:ea typeface="Cambria Math"/>
                      </a:rPr>
                      <m:t>′</m:t>
                    </m:r>
                  </m:oMath>
                </a14:m>
                <a:r>
                  <a:rPr lang="hu-HU" altLang="hu-HU" dirty="0"/>
                  <a:t> és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altLang="hu-H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altLang="hu-HU" i="1">
                            <a:latin typeface="Cambria Math"/>
                          </a:rPr>
                          <m:t>𝑣</m:t>
                        </m:r>
                      </m:e>
                      <m:sup>
                        <m:r>
                          <a:rPr lang="hu-HU" altLang="hu-HU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hu-HU" altLang="hu-HU" i="1">
                        <a:latin typeface="Cambria Math"/>
                      </a:rPr>
                      <m:t>=</m:t>
                    </m:r>
                    <m:r>
                      <a:rPr lang="hu-HU" altLang="hu-HU" i="1">
                        <a:latin typeface="Cambria Math"/>
                      </a:rPr>
                      <m:t>𝑣</m:t>
                    </m:r>
                  </m:oMath>
                </a14:m>
                <a:endParaRPr lang="hu-HU" altLang="hu-HU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hu-HU" altLang="hu-HU" dirty="0"/>
                  <a:t>ha </a:t>
                </a:r>
                <a14:m>
                  <m:oMath xmlns:m="http://schemas.openxmlformats.org/officeDocument/2006/math">
                    <m:r>
                      <a:rPr lang="hu-HU" altLang="hu-HU" i="1">
                        <a:latin typeface="Cambria Math"/>
                      </a:rPr>
                      <m:t>𝑚</m:t>
                    </m:r>
                    <m:r>
                      <a:rPr lang="hu-HU" altLang="hu-HU" i="1">
                        <a:latin typeface="Cambria Math"/>
                      </a:rPr>
                      <m:t>=←</m:t>
                    </m:r>
                  </m:oMath>
                </a14:m>
                <a:r>
                  <a:rPr lang="hu-HU" altLang="hu-HU" dirty="0"/>
                  <a:t>, akkor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altLang="hu-H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altLang="hu-HU" i="1">
                            <a:latin typeface="Cambria Math"/>
                          </a:rPr>
                          <m:t>𝑢</m:t>
                        </m:r>
                      </m:e>
                      <m:sup>
                        <m:r>
                          <a:rPr lang="hu-HU" altLang="hu-HU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hu-HU" altLang="hu-HU" i="1">
                        <a:latin typeface="Cambria Math"/>
                      </a:rPr>
                      <m:t>=</m:t>
                    </m:r>
                    <m:r>
                      <a:rPr lang="hu-HU" altLang="hu-HU" i="1">
                        <a:latin typeface="Cambria Math"/>
                      </a:rPr>
                      <m:t>𝑢</m:t>
                    </m:r>
                  </m:oMath>
                </a14:m>
                <a:r>
                  <a:rPr lang="hu-HU" altLang="hu-HU" dirty="0"/>
                  <a:t> és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altLang="hu-H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altLang="hu-HU" i="1">
                            <a:latin typeface="Cambria Math"/>
                          </a:rPr>
                          <m:t>𝑣</m:t>
                        </m:r>
                      </m:e>
                      <m:sup>
                        <m:r>
                          <a:rPr lang="hu-HU" altLang="hu-HU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hu-HU" altLang="hu-HU" i="1">
                        <a:latin typeface="Cambria Math"/>
                      </a:rPr>
                      <m:t>=</m:t>
                    </m:r>
                    <m:r>
                      <a:rPr lang="hu-HU" altLang="hu-HU" i="1">
                        <a:latin typeface="Cambria Math"/>
                        <a:ea typeface="Cambria Math"/>
                      </a:rPr>
                      <m:t>𝜎</m:t>
                    </m:r>
                    <m:r>
                      <a:rPr lang="hu-HU" altLang="hu-HU" i="1">
                        <a:latin typeface="Cambria Math"/>
                        <a:ea typeface="Cambria Math"/>
                      </a:rPr>
                      <m:t>′</m:t>
                    </m:r>
                    <m:r>
                      <a:rPr lang="hu-HU" altLang="hu-HU" i="1">
                        <a:latin typeface="Cambria Math"/>
                      </a:rPr>
                      <m:t>𝑣</m:t>
                    </m:r>
                  </m:oMath>
                </a14:m>
                <a:endParaRPr lang="hu-HU" altLang="hu-HU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hu-HU" altLang="hu-HU" dirty="0"/>
                  <a:t>ha </a:t>
                </a:r>
                <a14:m>
                  <m:oMath xmlns:m="http://schemas.openxmlformats.org/officeDocument/2006/math">
                    <m:r>
                      <a:rPr lang="hu-HU" altLang="hu-HU" i="1">
                        <a:latin typeface="Cambria Math"/>
                      </a:rPr>
                      <m:t>𝑚</m:t>
                    </m:r>
                    <m:r>
                      <a:rPr lang="hu-HU" altLang="hu-HU" i="1">
                        <a:latin typeface="Cambria Math"/>
                      </a:rPr>
                      <m:t>=→</m:t>
                    </m:r>
                  </m:oMath>
                </a14:m>
                <a:r>
                  <a:rPr lang="hu-HU" altLang="hu-HU" dirty="0"/>
                  <a:t>:</a:t>
                </a:r>
              </a:p>
              <a:p>
                <a:pPr marL="914400" lvl="1" indent="-514350"/>
                <a:r>
                  <a:rPr lang="hu-HU" altLang="hu-HU" dirty="0"/>
                  <a:t>ha </a:t>
                </a:r>
                <a14:m>
                  <m:oMath xmlns:m="http://schemas.openxmlformats.org/officeDocument/2006/math">
                    <m:r>
                      <a:rPr lang="hu-HU" altLang="hu-HU" i="1">
                        <a:latin typeface="Cambria Math"/>
                      </a:rPr>
                      <m:t>𝑣</m:t>
                    </m:r>
                    <m:r>
                      <a:rPr lang="hu-HU" altLang="hu-HU" i="1">
                        <a:latin typeface="Cambria Math"/>
                      </a:rPr>
                      <m:t>=</m:t>
                    </m:r>
                    <m:r>
                      <a:rPr lang="hu-HU" altLang="hu-HU" i="1">
                        <a:latin typeface="Cambria Math"/>
                        <a:ea typeface="Cambria Math"/>
                      </a:rPr>
                      <m:t>𝜖</m:t>
                    </m:r>
                  </m:oMath>
                </a14:m>
                <a:r>
                  <a:rPr lang="hu-HU" altLang="hu-HU" dirty="0"/>
                  <a:t>, akkor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altLang="hu-H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altLang="hu-HU" i="1">
                            <a:latin typeface="Cambria Math"/>
                          </a:rPr>
                          <m:t>𝑢</m:t>
                        </m:r>
                      </m:e>
                      <m:sup>
                        <m:r>
                          <a:rPr lang="hu-HU" altLang="hu-HU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hu-HU" altLang="hu-HU" i="1">
                        <a:latin typeface="Cambria Math"/>
                      </a:rPr>
                      <m:t>=</m:t>
                    </m:r>
                    <m:r>
                      <a:rPr lang="hu-HU" altLang="hu-HU" i="1">
                        <a:latin typeface="Cambria Math"/>
                      </a:rPr>
                      <m:t>𝑢</m:t>
                    </m:r>
                    <m:r>
                      <a:rPr lang="hu-HU" altLang="hu-HU" i="1">
                        <a:latin typeface="Cambria Math"/>
                        <a:ea typeface="Cambria Math"/>
                      </a:rPr>
                      <m:t>𝜎</m:t>
                    </m:r>
                    <m:r>
                      <a:rPr lang="hu-HU" altLang="hu-HU" i="1">
                        <a:latin typeface="Cambria Math"/>
                        <a:ea typeface="Cambria Math"/>
                      </a:rPr>
                      <m:t>′⌴</m:t>
                    </m:r>
                  </m:oMath>
                </a14:m>
                <a:r>
                  <a:rPr lang="hu-HU" altLang="hu-HU" dirty="0"/>
                  <a:t> és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altLang="hu-H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altLang="hu-HU" i="1">
                            <a:latin typeface="Cambria Math"/>
                          </a:rPr>
                          <m:t>𝑣</m:t>
                        </m:r>
                      </m:e>
                      <m:sup>
                        <m:r>
                          <a:rPr lang="hu-HU" altLang="hu-HU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hu-HU" altLang="hu-HU" i="1">
                        <a:latin typeface="Cambria Math"/>
                      </a:rPr>
                      <m:t>=</m:t>
                    </m:r>
                    <m:r>
                      <a:rPr lang="hu-HU" altLang="hu-HU" i="1">
                        <a:latin typeface="Cambria Math"/>
                        <a:ea typeface="Cambria Math"/>
                      </a:rPr>
                      <m:t>𝜖</m:t>
                    </m:r>
                  </m:oMath>
                </a14:m>
                <a:endParaRPr lang="hu-HU" altLang="hu-HU" dirty="0"/>
              </a:p>
              <a:p>
                <a:pPr marL="914400" lvl="1" indent="-514350">
                  <a:tabLst>
                    <a:tab pos="3584575" algn="l"/>
                  </a:tabLst>
                </a:pPr>
                <a:r>
                  <a:rPr lang="hu-HU" altLang="hu-HU" dirty="0"/>
                  <a:t>egyébként: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altLang="hu-H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altLang="hu-HU" i="1">
                            <a:latin typeface="Cambria Math"/>
                          </a:rPr>
                          <m:t>𝑢</m:t>
                        </m:r>
                      </m:e>
                      <m:sup>
                        <m:r>
                          <a:rPr lang="hu-HU" altLang="hu-HU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hu-HU" altLang="hu-HU" i="1">
                        <a:latin typeface="Cambria Math"/>
                      </a:rPr>
                      <m:t>=</m:t>
                    </m:r>
                    <m:r>
                      <a:rPr lang="hu-HU" altLang="hu-HU" i="1">
                        <a:latin typeface="Cambria Math"/>
                      </a:rPr>
                      <m:t>𝑢</m:t>
                    </m:r>
                    <m:r>
                      <a:rPr lang="hu-HU" altLang="hu-HU" i="1">
                        <a:latin typeface="Cambria Math"/>
                        <a:ea typeface="Cambria Math"/>
                      </a:rPr>
                      <m:t>𝜎</m:t>
                    </m:r>
                    <m:r>
                      <a:rPr lang="hu-HU" altLang="hu-HU" i="1">
                        <a:latin typeface="Cambria Math"/>
                        <a:ea typeface="Cambria Math"/>
                      </a:rPr>
                      <m:t>′</m:t>
                    </m:r>
                    <m:r>
                      <a:rPr lang="hu-HU" altLang="hu-HU" i="1">
                        <a:latin typeface="Cambria Math"/>
                      </a:rPr>
                      <m:t>𝛾</m:t>
                    </m:r>
                  </m:oMath>
                </a14:m>
                <a:r>
                  <a:rPr lang="hu-HU" altLang="hu-HU" dirty="0"/>
                  <a:t> és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altLang="hu-H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altLang="hu-HU" i="1">
                            <a:latin typeface="Cambria Math"/>
                          </a:rPr>
                          <m:t>𝑣</m:t>
                        </m:r>
                      </m:e>
                      <m:sup>
                        <m:r>
                          <a:rPr lang="hu-HU" altLang="hu-HU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hu-HU" altLang="hu-HU" i="1">
                        <a:latin typeface="Cambria Math"/>
                      </a:rPr>
                      <m:t>=</m:t>
                    </m:r>
                    <m:r>
                      <a:rPr lang="hu-HU" altLang="hu-HU" i="1">
                        <a:latin typeface="Cambria Math"/>
                      </a:rPr>
                      <m:t>𝑤</m:t>
                    </m:r>
                  </m:oMath>
                </a14:m>
                <a:r>
                  <a:rPr lang="hu-HU" altLang="hu-HU" dirty="0"/>
                  <a:t>,</a:t>
                </a:r>
                <a:br>
                  <a:rPr lang="hu-HU" altLang="hu-HU" dirty="0"/>
                </a:br>
                <a:r>
                  <a:rPr lang="hu-HU" altLang="hu-HU" dirty="0"/>
                  <a:t>	ahol </a:t>
                </a:r>
                <a14:m>
                  <m:oMath xmlns:m="http://schemas.openxmlformats.org/officeDocument/2006/math">
                    <m:r>
                      <a:rPr lang="hu-HU" altLang="hu-HU" i="1">
                        <a:latin typeface="Cambria Math"/>
                        <a:ea typeface="Cambria Math"/>
                      </a:rPr>
                      <m:t>𝛾</m:t>
                    </m:r>
                    <m:r>
                      <a:rPr lang="hu-HU" altLang="hu-HU" i="1">
                        <a:latin typeface="Cambria Math"/>
                        <a:ea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hu-HU" i="1">
                        <a:latin typeface="Cambria Math"/>
                        <a:ea typeface="Cambria Math"/>
                      </a:rPr>
                      <m:t>Σ</m:t>
                    </m:r>
                  </m:oMath>
                </a14:m>
                <a:r>
                  <a:rPr lang="hu-HU" altLang="hu-HU" dirty="0"/>
                  <a:t> és </a:t>
                </a:r>
                <a14:m>
                  <m:oMath xmlns:m="http://schemas.openxmlformats.org/officeDocument/2006/math">
                    <m:r>
                      <a:rPr lang="hu-HU" altLang="hu-HU" i="1">
                        <a:latin typeface="Cambria Math"/>
                      </a:rPr>
                      <m:t>𝑣</m:t>
                    </m:r>
                    <m:r>
                      <a:rPr lang="hu-HU" altLang="hu-HU" i="1">
                        <a:latin typeface="Cambria Math"/>
                      </a:rPr>
                      <m:t>=</m:t>
                    </m:r>
                    <m:r>
                      <a:rPr lang="hu-HU" altLang="hu-HU" i="1">
                        <a:latin typeface="Cambria Math"/>
                        <a:ea typeface="Cambria Math"/>
                      </a:rPr>
                      <m:t>𝛾</m:t>
                    </m:r>
                    <m:r>
                      <a:rPr lang="hu-HU" altLang="hu-HU" i="1">
                        <a:latin typeface="Cambria Math"/>
                        <a:ea typeface="Cambria Math"/>
                      </a:rPr>
                      <m:t>𝑤</m:t>
                    </m:r>
                  </m:oMath>
                </a14:m>
                <a:endParaRPr lang="hu-HU" alt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Lekerekített téglalap 3"/>
              <p:cNvSpPr/>
              <p:nvPr/>
            </p:nvSpPr>
            <p:spPr>
              <a:xfrm>
                <a:off x="4151784" y="1772816"/>
                <a:ext cx="4464496" cy="936104"/>
              </a:xfrm>
              <a:prstGeom prst="roundRect">
                <a:avLst>
                  <a:gd name="adj" fmla="val 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320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hu-HU" sz="3200" i="1">
                          <a:solidFill>
                            <a:schemeClr val="tx1"/>
                          </a:solidFill>
                          <a:latin typeface="Cambria Math"/>
                        </a:rPr>
                        <m:t>𝑞</m:t>
                      </m:r>
                      <m:r>
                        <a:rPr lang="hu-HU" sz="3200" i="1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hu-HU" sz="3200" i="1">
                          <a:solidFill>
                            <a:schemeClr val="tx1"/>
                          </a:solidFill>
                          <a:latin typeface="Cambria Math"/>
                        </a:rPr>
                        <m:t>𝑢</m:t>
                      </m:r>
                      <m:r>
                        <a:rPr lang="hu-HU" sz="32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𝜎</m:t>
                      </m:r>
                      <m:r>
                        <a:rPr lang="hu-HU" sz="32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hu-HU" sz="32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𝑣</m:t>
                      </m:r>
                      <m:r>
                        <a:rPr lang="hu-HU" sz="3200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hu-HU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nor/>
                            </m:rPr>
                            <a:rPr lang="hu-HU" sz="32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  </m:t>
                          </m:r>
                          <m:r>
                            <m:rPr>
                              <m:nor/>
                            </m:rPr>
                            <a:rPr lang="hu-HU" sz="32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hu-HU" sz="32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  </m:t>
                          </m:r>
                        </m:e>
                      </m:groupChr>
                      <m:r>
                        <a:rPr lang="hu-HU" sz="320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hu-HU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  <m:sup>
                          <m:r>
                            <a:rPr lang="hu-HU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hu-HU" sz="3200" i="1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hu-HU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p>
                          <m:r>
                            <a:rPr lang="hu-HU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hu-HU" sz="3200" i="1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hu-HU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hu-HU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hu-HU" sz="3200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hu-HU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Lekerekített téglalap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784" y="1772816"/>
                <a:ext cx="4464496" cy="936104"/>
              </a:xfrm>
              <a:prstGeom prst="roundRect">
                <a:avLst>
                  <a:gd name="adj" fmla="val 0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737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Rákövetkezés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hu-HU" altLang="hu-HU" smtClean="0"/>
              </a:p>
              <a:p>
                <a:pPr marL="0" indent="0">
                  <a:buNone/>
                </a:pPr>
                <a:endParaRPr lang="hu-HU" altLang="hu-HU"/>
              </a:p>
              <a:p>
                <a:pPr marL="0" indent="0">
                  <a:buNone/>
                </a:pPr>
                <a:endParaRPr lang="hu-HU" altLang="hu-HU" smtClean="0"/>
              </a:p>
              <a:p>
                <a:pPr marL="0" indent="0">
                  <a:buNone/>
                </a:pPr>
                <a:r>
                  <a:rPr lang="hu-HU" altLang="hu-HU" smtClean="0"/>
                  <a:t>Léteznek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alt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altLang="hu-HU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altLang="hu-HU" i="1">
                                <a:latin typeface="Cambria Math"/>
                                <a:ea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hu-HU" altLang="hu-HU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hu-HU" altLang="hu-HU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altLang="hu-HU" i="1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hu-HU" altLang="hu-HU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hu-HU" altLang="hu-HU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altLang="hu-HU" i="1">
                                <a:latin typeface="Cambria Math"/>
                                <a:ea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hu-HU" altLang="hu-HU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hu-HU" altLang="hu-HU" i="1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hu-HU" alt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altLang="hu-HU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altLang="hu-HU" i="1">
                                <a:latin typeface="Cambria Math"/>
                                <a:ea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hu-HU" altLang="hu-HU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hu-HU" altLang="hu-HU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altLang="hu-HU" i="1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hu-HU" altLang="hu-HU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hu-HU" altLang="hu-HU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altLang="hu-HU" i="1">
                                <a:latin typeface="Cambria Math"/>
                                <a:ea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hu-HU" altLang="hu-HU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hu-HU" altLang="hu-HU" i="1">
                        <a:latin typeface="Cambria Math"/>
                      </a:rPr>
                      <m:t>,…,</m:t>
                    </m:r>
                    <m:r>
                      <a:rPr lang="hu-HU" altLang="hu-HU" i="1"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hu-HU" alt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𝑞</m:t>
                        </m:r>
                      </m:e>
                      <m:sub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  <m:r>
                      <a:rPr lang="hu-HU" altLang="hu-HU" i="1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hu-HU" alt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𝑢</m:t>
                        </m:r>
                      </m:e>
                      <m:sub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  <m:r>
                      <a:rPr lang="hu-HU" altLang="hu-HU" i="1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hu-HU" alt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  <m:sub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  <m:r>
                      <a:rPr lang="hu-HU" altLang="hu-HU" i="1">
                        <a:latin typeface="Cambria Math"/>
                      </a:rPr>
                      <m:t>)</m:t>
                    </m:r>
                  </m:oMath>
                </a14:m>
                <a:endParaRPr lang="hu-HU" altLang="hu-HU" dirty="0"/>
              </a:p>
              <a:p>
                <a:pPr marL="0" indent="0">
                  <a:buNone/>
                </a:pPr>
                <a:r>
                  <a:rPr lang="hu-HU" altLang="hu-HU" dirty="0"/>
                  <a:t>konfigurációk, hogy: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hu-HU" altLang="hu-HU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alt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altLang="hu-HU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altLang="hu-HU" i="1">
                                <a:latin typeface="Cambria Math"/>
                                <a:ea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hu-HU" altLang="hu-HU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hu-HU" altLang="hu-HU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altLang="hu-HU" i="1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hu-HU" altLang="hu-HU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hu-HU" altLang="hu-HU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altLang="hu-HU" i="1">
                                <a:latin typeface="Cambria Math"/>
                                <a:ea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hu-HU" altLang="hu-HU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hu-HU" altLang="hu-HU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hu-HU" alt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𝑞</m:t>
                        </m:r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𝑢</m:t>
                        </m:r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</m:d>
                  </m:oMath>
                </a14:m>
                <a:endParaRPr lang="hu-HU" altLang="hu-HU" dirty="0">
                  <a:ea typeface="Cambria Math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hu-HU" altLang="hu-HU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alt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altLang="hu-HU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altLang="hu-HU" i="1">
                                <a:latin typeface="Cambria Math"/>
                                <a:ea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hu-HU" altLang="hu-HU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hu-HU" altLang="hu-HU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altLang="hu-HU" i="1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hu-HU" altLang="hu-HU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hu-HU" altLang="hu-HU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altLang="hu-HU" i="1">
                                <a:latin typeface="Cambria Math"/>
                                <a:ea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hu-HU" altLang="hu-HU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hu-HU" altLang="hu-HU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hu-HU" alt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𝑞</m:t>
                        </m:r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′,</m:t>
                        </m:r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𝑢</m:t>
                        </m:r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′,</m:t>
                        </m:r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𝑣</m:t>
                        </m:r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′</m:t>
                        </m:r>
                      </m:e>
                    </m:d>
                  </m:oMath>
                </a14:m>
                <a:endParaRPr lang="hu-HU" altLang="hu-HU" dirty="0">
                  <a:ea typeface="Cambria Math"/>
                </a:endParaRPr>
              </a:p>
              <a:p>
                <a:pPr marL="514350" indent="-514350">
                  <a:buFont typeface="+mj-lt"/>
                  <a:buAutoNum type="arabicPeriod"/>
                  <a:tabLst>
                    <a:tab pos="2506663" algn="l"/>
                  </a:tabLst>
                </a:pPr>
                <a:r>
                  <a:rPr lang="hu-HU" altLang="hu-HU" dirty="0">
                    <a:ea typeface="Cambria Math"/>
                  </a:rPr>
                  <a:t>Minden </a:t>
                </a:r>
                <a14:m>
                  <m:oMath xmlns:m="http://schemas.openxmlformats.org/officeDocument/2006/math">
                    <m:r>
                      <a:rPr lang="hu-HU" altLang="hu-HU" i="1">
                        <a:latin typeface="Cambria Math"/>
                        <a:ea typeface="Cambria Math"/>
                      </a:rPr>
                      <m:t>𝑖</m:t>
                    </m:r>
                    <m:r>
                      <a:rPr lang="hu-HU" altLang="hu-HU" i="1">
                        <a:latin typeface="Cambria Math"/>
                        <a:ea typeface="Cambria Math"/>
                      </a:rPr>
                      <m:t>=1,…,</m:t>
                    </m:r>
                    <m:r>
                      <a:rPr lang="hu-HU" altLang="hu-HU" i="1">
                        <a:latin typeface="Cambria Math"/>
                        <a:ea typeface="Cambria Math"/>
                      </a:rPr>
                      <m:t>𝑡</m:t>
                    </m:r>
                    <m:r>
                      <a:rPr lang="hu-HU" altLang="hu-HU" i="1">
                        <a:latin typeface="Cambria Math"/>
                        <a:ea typeface="Cambria Math"/>
                      </a:rPr>
                      <m:t>−1</m:t>
                    </m:r>
                  </m:oMath>
                </a14:m>
                <a:r>
                  <a:rPr lang="hu-HU" altLang="hu-HU" dirty="0">
                    <a:ea typeface="Cambria Math"/>
                  </a:rPr>
                  <a:t> </a:t>
                </a:r>
                <a:r>
                  <a:rPr lang="hu-HU" altLang="hu-HU" smtClean="0">
                    <a:ea typeface="Cambria Math"/>
                  </a:rPr>
                  <a:t>esetén</a:t>
                </a:r>
              </a:p>
              <a:p>
                <a:pPr marL="0" indent="0">
                  <a:buNone/>
                  <a:tabLst>
                    <a:tab pos="2506663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hu-HU" altLang="hu-HU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altLang="hu-HU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hu-HU" altLang="hu-HU">
                                  <a:latin typeface="Cambria Math" panose="02040503050406030204" pitchFamily="18" charset="0"/>
                                  <a:ea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hu-HU" altLang="hu-HU">
                                  <a:latin typeface="Cambria Math" panose="02040503050406030204" pitchFamily="18" charset="0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hu-HU" altLang="hu-HU"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hu-HU" altLang="hu-HU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hu-HU" altLang="hu-HU">
                                  <a:latin typeface="Cambria Math" panose="02040503050406030204" pitchFamily="18" charset="0"/>
                                  <a:ea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hu-HU" altLang="hu-HU">
                                  <a:latin typeface="Cambria Math" panose="02040503050406030204" pitchFamily="18" charset="0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hu-HU" altLang="hu-HU"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hu-HU" altLang="hu-HU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hu-HU" altLang="hu-HU">
                                  <a:latin typeface="Cambria Math" panose="02040503050406030204" pitchFamily="18" charset="0"/>
                                  <a:ea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hu-HU" altLang="hu-HU">
                                  <a:latin typeface="Cambria Math" panose="02040503050406030204" pitchFamily="18" charset="0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hu-HU" altLang="hu-HU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hu-HU" altLang="hu-HU">
                              <a:latin typeface="Cambria Math" panose="02040503050406030204" pitchFamily="18" charset="0"/>
                              <a:ea typeface="Cambria Math"/>
                            </a:rPr>
                            <m:t> </m:t>
                          </m:r>
                          <m:r>
                            <a:rPr lang="hu-HU" altLang="hu-HU">
                              <a:latin typeface="Cambria Math" panose="02040503050406030204" pitchFamily="18" charset="0"/>
                              <a:ea typeface="Cambria Math"/>
                            </a:rPr>
                            <m:t>    </m:t>
                          </m:r>
                          <m:r>
                            <a:rPr lang="hu-HU" altLang="hu-HU">
                              <a:latin typeface="Cambria Math" panose="02040503050406030204" pitchFamily="18" charset="0"/>
                              <a:ea typeface="Cambria Math"/>
                            </a:rPr>
                            <m:t>𝑇</m:t>
                          </m:r>
                          <m:r>
                            <a:rPr lang="hu-HU" altLang="hu-HU">
                              <a:latin typeface="Cambria Math" panose="02040503050406030204" pitchFamily="18" charset="0"/>
                              <a:ea typeface="Cambria Math"/>
                            </a:rPr>
                            <m:t>    </m:t>
                          </m:r>
                        </m:e>
                      </m:groupChr>
                      <m:d>
                        <m:dPr>
                          <m:ctrlPr>
                            <a:rPr lang="hu-HU" altLang="hu-HU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altLang="hu-HU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hu-HU" altLang="hu-HU">
                                  <a:latin typeface="Cambria Math" panose="02040503050406030204" pitchFamily="18" charset="0"/>
                                  <a:ea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hu-HU" altLang="hu-HU">
                                  <a:latin typeface="Cambria Math" panose="02040503050406030204" pitchFamily="18" charset="0"/>
                                  <a:ea typeface="Cambria Math"/>
                                </a:rPr>
                                <m:t>𝑖</m:t>
                              </m:r>
                              <m:r>
                                <a:rPr lang="hu-HU" altLang="hu-HU">
                                  <a:latin typeface="Cambria Math" panose="02040503050406030204" pitchFamily="18" charset="0"/>
                                  <a:ea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hu-HU" altLang="hu-HU"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hu-HU" altLang="hu-HU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hu-HU" altLang="hu-HU">
                                  <a:latin typeface="Cambria Math" panose="02040503050406030204" pitchFamily="18" charset="0"/>
                                  <a:ea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hu-HU" altLang="hu-HU">
                                  <a:latin typeface="Cambria Math" panose="02040503050406030204" pitchFamily="18" charset="0"/>
                                  <a:ea typeface="Cambria Math"/>
                                </a:rPr>
                                <m:t>𝑖</m:t>
                              </m:r>
                              <m:r>
                                <a:rPr lang="hu-HU" altLang="hu-HU">
                                  <a:latin typeface="Cambria Math" panose="02040503050406030204" pitchFamily="18" charset="0"/>
                                  <a:ea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hu-HU" altLang="hu-HU"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hu-HU" altLang="hu-HU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hu-HU" altLang="hu-HU">
                                  <a:latin typeface="Cambria Math" panose="02040503050406030204" pitchFamily="18" charset="0"/>
                                  <a:ea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hu-HU" altLang="hu-HU">
                                  <a:latin typeface="Cambria Math" panose="02040503050406030204" pitchFamily="18" charset="0"/>
                                  <a:ea typeface="Cambria Math"/>
                                </a:rPr>
                                <m:t>𝑖</m:t>
                              </m:r>
                              <m:r>
                                <a:rPr lang="hu-HU" altLang="hu-HU">
                                  <a:latin typeface="Cambria Math" panose="02040503050406030204" pitchFamily="18" charset="0"/>
                                  <a:ea typeface="Cambria Math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hu-HU" altLang="hu-HU" dirty="0">
                  <a:ea typeface="Cambria Math"/>
                </a:endParaRP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Lekerekített téglalap 3"/>
              <p:cNvSpPr/>
              <p:nvPr/>
            </p:nvSpPr>
            <p:spPr>
              <a:xfrm>
                <a:off x="4151784" y="1772816"/>
                <a:ext cx="4464496" cy="936104"/>
              </a:xfrm>
              <a:prstGeom prst="roundRect">
                <a:avLst>
                  <a:gd name="adj" fmla="val 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320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hu-HU" sz="3200" i="1">
                          <a:solidFill>
                            <a:schemeClr val="tx1"/>
                          </a:solidFill>
                          <a:latin typeface="Cambria Math"/>
                        </a:rPr>
                        <m:t>𝑞</m:t>
                      </m:r>
                      <m:r>
                        <a:rPr lang="hu-HU" sz="3200" i="1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hu-HU" sz="3200" i="1">
                          <a:solidFill>
                            <a:schemeClr val="tx1"/>
                          </a:solidFill>
                          <a:latin typeface="Cambria Math"/>
                        </a:rPr>
                        <m:t>𝑢</m:t>
                      </m:r>
                      <m:r>
                        <a:rPr lang="hu-HU" sz="32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hu-HU" sz="32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𝑣</m:t>
                      </m:r>
                      <m:r>
                        <a:rPr lang="hu-HU" sz="3200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hu-HU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nor/>
                            </m:rPr>
                            <a:rPr lang="hu-HU" sz="32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  </m:t>
                          </m:r>
                          <m:sSup>
                            <m:sSupPr>
                              <m:ctrlPr>
                                <a:rPr lang="hu-H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3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hu-HU" sz="3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hu-HU" sz="32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 </m:t>
                          </m:r>
                        </m:e>
                      </m:groupChr>
                      <m:r>
                        <a:rPr lang="hu-HU" sz="320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hu-HU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  <m:sup>
                          <m:r>
                            <a:rPr lang="hu-HU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hu-HU" sz="3200" i="1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hu-HU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p>
                          <m:r>
                            <a:rPr lang="hu-HU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hu-HU" sz="3200" i="1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hu-HU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hu-HU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hu-HU" sz="3200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hu-HU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Lekerekített téglalap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784" y="1772816"/>
                <a:ext cx="4464496" cy="936104"/>
              </a:xfrm>
              <a:prstGeom prst="roundRect">
                <a:avLst>
                  <a:gd name="adj" fmla="val 0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311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Rákövetkezési reláció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hu-HU" altLang="hu-HU" i="1" smtClean="0">
                  <a:latin typeface="Cambria Math" panose="02040503050406030204" pitchFamily="18" charset="0"/>
                  <a:ea typeface="Cambria Math"/>
                </a:endParaRPr>
              </a:p>
              <a:p>
                <a:pPr marL="0" indent="0">
                  <a:buNone/>
                </a:pPr>
                <a:endParaRPr lang="hu-HU" altLang="hu-HU" i="1">
                  <a:latin typeface="Cambria Math" panose="02040503050406030204" pitchFamily="18" charset="0"/>
                  <a:ea typeface="Cambria Math"/>
                </a:endParaRPr>
              </a:p>
              <a:p>
                <a:pPr marL="0" indent="0">
                  <a:buNone/>
                </a:pPr>
                <a:endParaRPr lang="hu-HU" altLang="hu-HU" i="1" smtClean="0">
                  <a:latin typeface="Cambria Math" panose="02040503050406030204" pitchFamily="18" charset="0"/>
                  <a:ea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hu-HU" alt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𝑞</m:t>
                        </m:r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𝑢</m:t>
                        </m:r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</m:d>
                  </m:oMath>
                </a14:m>
                <a:r>
                  <a:rPr lang="hu-HU" altLang="hu-HU" dirty="0">
                    <a:ea typeface="Cambria Math"/>
                  </a:rPr>
                  <a:t> konfigurációból </a:t>
                </a:r>
                <a14:m>
                  <m:oMath xmlns:m="http://schemas.openxmlformats.org/officeDocument/2006/math">
                    <m:r>
                      <a:rPr lang="hu-HU" altLang="hu-HU" i="1">
                        <a:latin typeface="Cambria Math"/>
                        <a:ea typeface="Cambria Math"/>
                      </a:rPr>
                      <m:t>𝑡</m:t>
                    </m:r>
                    <m:r>
                      <a:rPr lang="hu-HU" altLang="hu-HU" i="1">
                        <a:latin typeface="Cambria Math"/>
                        <a:ea typeface="Cambria Math"/>
                      </a:rPr>
                      <m:t>≥0</m:t>
                    </m:r>
                  </m:oMath>
                </a14:m>
                <a:r>
                  <a:rPr lang="hu-HU" altLang="hu-HU" dirty="0">
                    <a:ea typeface="Cambria Math"/>
                  </a:rPr>
                  <a:t> lépésben elérhető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alt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𝑞</m:t>
                        </m:r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′,</m:t>
                        </m:r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𝑢</m:t>
                        </m:r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′,</m:t>
                        </m:r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𝑣</m:t>
                        </m:r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′</m:t>
                        </m:r>
                      </m:e>
                    </m:d>
                  </m:oMath>
                </a14:m>
                <a:r>
                  <a:rPr lang="hu-HU" altLang="hu-HU" dirty="0">
                    <a:ea typeface="Cambria Math"/>
                  </a:rPr>
                  <a:t> konfiguráció.</a:t>
                </a:r>
              </a:p>
              <a:p>
                <a:pPr marL="0" indent="0">
                  <a:buNone/>
                </a:pPr>
                <a:endParaRPr lang="hu-HU" altLang="hu-HU" dirty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hu-HU" altLang="hu-HU" u="sng" dirty="0">
                    <a:ea typeface="Cambria Math"/>
                  </a:rPr>
                  <a:t>Megáll-e a Turing-gép:</a:t>
                </a:r>
                <a:r>
                  <a:rPr lang="hu-HU" altLang="hu-HU" dirty="0">
                    <a:ea typeface="Cambria Math"/>
                  </a:rPr>
                  <a:t> Adott </a:t>
                </a:r>
                <a14:m>
                  <m:oMath xmlns:m="http://schemas.openxmlformats.org/officeDocument/2006/math">
                    <m:r>
                      <a:rPr lang="hu-HU" altLang="hu-HU" i="1"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r>
                  <a:rPr lang="hu-HU" altLang="hu-HU" dirty="0">
                    <a:ea typeface="Cambria Math"/>
                  </a:rPr>
                  <a:t> inputon a kezdőkonfigurációból megállási konfigurációba jutunk-e?</a:t>
                </a:r>
              </a:p>
              <a:p>
                <a:pPr lvl="1"/>
                <a:r>
                  <a:rPr lang="hu-HU" altLang="hu-HU" dirty="0">
                    <a:ea typeface="Cambria Math"/>
                  </a:rPr>
                  <a:t>Ha nem, akkor </a:t>
                </a:r>
                <a14:m>
                  <m:oMath xmlns:m="http://schemas.openxmlformats.org/officeDocument/2006/math">
                    <m:r>
                      <a:rPr lang="hu-HU" altLang="hu-HU" i="1"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r>
                  <a:rPr lang="hu-HU" altLang="hu-HU" dirty="0" err="1"/>
                  <a:t>-en</a:t>
                </a:r>
                <a:r>
                  <a:rPr lang="hu-HU" altLang="hu-HU" dirty="0"/>
                  <a:t> végtelen ciklusba </a:t>
                </a:r>
                <a:r>
                  <a:rPr lang="hu-HU" altLang="hu-HU"/>
                  <a:t>kerülünk</a:t>
                </a:r>
                <a:r>
                  <a:rPr lang="hu-HU" altLang="hu-HU" smtClean="0"/>
                  <a:t>.</a:t>
                </a:r>
                <a:endParaRPr lang="hu-HU" alt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Lekerekített téglalap 3"/>
              <p:cNvSpPr/>
              <p:nvPr/>
            </p:nvSpPr>
            <p:spPr>
              <a:xfrm>
                <a:off x="4151784" y="1772816"/>
                <a:ext cx="4464496" cy="936104"/>
              </a:xfrm>
              <a:prstGeom prst="roundRect">
                <a:avLst>
                  <a:gd name="adj" fmla="val 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320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hu-HU" sz="3200" i="1">
                          <a:solidFill>
                            <a:schemeClr val="tx1"/>
                          </a:solidFill>
                          <a:latin typeface="Cambria Math"/>
                        </a:rPr>
                        <m:t>𝑞</m:t>
                      </m:r>
                      <m:r>
                        <a:rPr lang="hu-HU" sz="3200" i="1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hu-HU" sz="3200" i="1">
                          <a:solidFill>
                            <a:schemeClr val="tx1"/>
                          </a:solidFill>
                          <a:latin typeface="Cambria Math"/>
                        </a:rPr>
                        <m:t>𝑢</m:t>
                      </m:r>
                      <m:r>
                        <a:rPr lang="hu-HU" sz="32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hu-HU" sz="32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𝑣</m:t>
                      </m:r>
                      <m:r>
                        <a:rPr lang="hu-HU" sz="3200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hu-HU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nor/>
                            </m:rPr>
                            <a:rPr lang="hu-HU" sz="32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  </m:t>
                          </m:r>
                          <m:sSup>
                            <m:sSupPr>
                              <m:ctrlPr>
                                <a:rPr lang="hu-H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3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hu-HU" sz="3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hu-HU" sz="32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 </m:t>
                          </m:r>
                        </m:e>
                      </m:groupChr>
                      <m:r>
                        <a:rPr lang="hu-HU" sz="320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hu-HU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  <m:sup>
                          <m:r>
                            <a:rPr lang="hu-HU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hu-HU" sz="3200" i="1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hu-HU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p>
                          <m:r>
                            <a:rPr lang="hu-HU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hu-HU" sz="3200" i="1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hu-HU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hu-HU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hu-HU" sz="3200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hu-HU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Lekerekített téglalap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784" y="1772816"/>
                <a:ext cx="4464496" cy="936104"/>
              </a:xfrm>
              <a:prstGeom prst="roundRect">
                <a:avLst>
                  <a:gd name="adj" fmla="val 0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336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Megállás</a:t>
            </a:r>
            <a:r>
              <a:rPr lang="hu-HU" dirty="0"/>
              <a:t> </a:t>
            </a:r>
            <a:r>
              <a:rPr lang="hu-HU" dirty="0" smtClean="0"/>
              <a:t>és elfogadás/elutasítás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u-HU" dirty="0" smtClean="0"/>
                  <a:t>Input:       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𝑥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hu-HU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  <a:ea typeface="Cambria Math"/>
                              </a:rPr>
                              <m:t>Σ</m:t>
                            </m:r>
                            <m:r>
                              <a:rPr lang="hu-HU" i="1">
                                <a:latin typeface="Cambria Math"/>
                                <a:ea typeface="Cambria Math"/>
                              </a:rPr>
                              <m:t>\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hu-HU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hu-HU" i="1">
                                    <a:latin typeface="Cambria Math"/>
                                    <a:ea typeface="Cambria Math"/>
                                  </a:rPr>
                                  <m:t>⊳,⌴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hu-HU" dirty="0" smtClean="0"/>
              </a:p>
              <a:p>
                <a:endParaRPr lang="hu-HU" dirty="0" smtClean="0"/>
              </a:p>
              <a:p>
                <a:r>
                  <a:rPr lang="hu-HU" smtClean="0"/>
                  <a:t>Ha </a:t>
                </a:r>
                <a:r>
                  <a:rPr lang="hu-HU" dirty="0" smtClean="0"/>
                  <a:t>van olyan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(</m:t>
                    </m:r>
                    <m:r>
                      <a:rPr lang="hu-HU" b="0" i="1" smtClean="0">
                        <a:latin typeface="Cambria Math"/>
                      </a:rPr>
                      <m:t>𝑞</m:t>
                    </m:r>
                    <m:r>
                      <a:rPr lang="hu-HU" b="0" i="1" smtClean="0">
                        <a:latin typeface="Cambria Math"/>
                      </a:rPr>
                      <m:t>,⊳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𝑢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𝑣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hu-HU" dirty="0" smtClean="0"/>
                  <a:t> </a:t>
                </a:r>
                <a:r>
                  <a:rPr lang="hu-HU" b="1" dirty="0" smtClean="0"/>
                  <a:t>megállási konfiguráció</a:t>
                </a:r>
                <a:r>
                  <a:rPr lang="hu-HU" dirty="0" smtClean="0"/>
                  <a:t>, hogy</a:t>
                </a:r>
                <a:endParaRPr lang="hu-H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0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hu-HU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hu-HU" b="0" i="1" smtClean="0">
                          <a:latin typeface="Cambria Math"/>
                        </a:rPr>
                        <m:t>,</m:t>
                      </m:r>
                      <m:r>
                        <a:rPr lang="hu-HU" i="1">
                          <a:latin typeface="Cambria Math"/>
                          <a:ea typeface="Cambria Math"/>
                        </a:rPr>
                        <m:t>⊳</m:t>
                      </m:r>
                      <m:r>
                        <a:rPr lang="hu-HU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hu-HU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hu-HU" b="0" i="1" smtClean="0">
                          <a:latin typeface="Cambria Math"/>
                          <a:ea typeface="Cambria Math"/>
                        </a:rPr>
                        <m:t>)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hu-HU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hu-HU" b="0" i="1" smtClean="0">
                              <a:latin typeface="Cambria Math"/>
                              <a:ea typeface="Cambria Math"/>
                            </a:rPr>
                            <m:t>   </m:t>
                          </m:r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/>
                                  <a:ea typeface="Cambria Math"/>
                                </a:rPr>
                                <m:t>  </m:t>
                              </m:r>
                              <m:r>
                                <a:rPr lang="hu-HU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m:rPr>
                              <m:brk m:alnAt="2"/>
                            </m:rPr>
                            <a:rPr lang="hu-HU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hu-HU" b="0" i="1" smtClean="0">
                              <a:latin typeface="Cambria Math"/>
                              <a:ea typeface="Cambria Math"/>
                            </a:rPr>
                            <m:t>   </m:t>
                          </m:r>
                        </m:e>
                      </m:groupChr>
                      <m:r>
                        <a:rPr lang="hu-HU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hu-HU" b="0" i="1" smtClean="0">
                          <a:latin typeface="Cambria Math"/>
                          <a:ea typeface="Cambria Math"/>
                        </a:rPr>
                        <m:t>𝑞</m:t>
                      </m:r>
                      <m:r>
                        <a:rPr lang="hu-HU" b="0" i="1" smtClean="0">
                          <a:latin typeface="Cambria Math"/>
                          <a:ea typeface="Cambria Math"/>
                        </a:rPr>
                        <m:t>,⊳</m:t>
                      </m:r>
                      <m:r>
                        <a:rPr lang="hu-HU" b="0" i="1" smtClean="0">
                          <a:latin typeface="Cambria Math"/>
                          <a:ea typeface="Cambria Math"/>
                        </a:rPr>
                        <m:t>𝑢</m:t>
                      </m:r>
                      <m:r>
                        <a:rPr lang="hu-HU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hu-HU" b="0" i="1" smtClean="0">
                          <a:latin typeface="Cambria Math"/>
                          <a:ea typeface="Cambria Math"/>
                        </a:rPr>
                        <m:t>𝑣</m:t>
                      </m:r>
                      <m:r>
                        <a:rPr lang="hu-HU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hu-HU" dirty="0" smtClean="0"/>
              </a:p>
              <a:p>
                <a:pPr marL="0" indent="0">
                  <a:buNone/>
                </a:pPr>
                <a:endParaRPr lang="hu-HU" dirty="0" smtClean="0"/>
              </a:p>
              <a:p>
                <a:pPr lvl="1"/>
                <a:r>
                  <a:rPr lang="hu-HU" dirty="0" smtClean="0"/>
                  <a:t>ha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𝑞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∉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𝐹</m:t>
                    </m:r>
                  </m:oMath>
                </a14:m>
                <a:r>
                  <a:rPr lang="hu-HU" dirty="0" smtClean="0"/>
                  <a:t>, akkor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hu-HU" dirty="0" smtClean="0"/>
                  <a:t> </a:t>
                </a:r>
                <a:r>
                  <a:rPr lang="hu-HU" b="1" dirty="0" smtClean="0"/>
                  <a:t>elutasítja</a:t>
                </a:r>
                <a:r>
                  <a:rPr lang="hu-HU" dirty="0" smtClean="0"/>
                  <a:t>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hu-HU" dirty="0" err="1" smtClean="0"/>
                  <a:t>-et</a:t>
                </a:r>
                <a:endParaRPr lang="hu-HU" dirty="0" smtClean="0"/>
              </a:p>
              <a:p>
                <a:pPr lvl="1"/>
                <a:r>
                  <a:rPr lang="hu-HU" dirty="0"/>
                  <a:t>ha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𝑞</m:t>
                    </m:r>
                    <m:r>
                      <a:rPr lang="hu-HU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𝐹</m:t>
                    </m:r>
                  </m:oMath>
                </a14:m>
                <a:r>
                  <a:rPr lang="hu-HU" dirty="0"/>
                  <a:t>, akkor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𝑇</m:t>
                    </m:r>
                  </m:oMath>
                </a14:m>
                <a:r>
                  <a:rPr lang="hu-HU" dirty="0"/>
                  <a:t> </a:t>
                </a:r>
                <a:r>
                  <a:rPr lang="hu-HU" b="1" dirty="0" smtClean="0"/>
                  <a:t>elfogadja</a:t>
                </a:r>
                <a:r>
                  <a:rPr lang="hu-HU" dirty="0" smtClean="0"/>
                  <a:t>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𝑥</m:t>
                    </m:r>
                  </m:oMath>
                </a14:m>
                <a:r>
                  <a:rPr lang="hu-HU" dirty="0" err="1"/>
                  <a:t>-</a:t>
                </a:r>
                <a:r>
                  <a:rPr lang="hu-HU" dirty="0" err="1" smtClean="0"/>
                  <a:t>et</a:t>
                </a:r>
                <a:r>
                  <a:rPr lang="hu-HU" dirty="0" smtClean="0"/>
                  <a:t> és az output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𝑢𝑣</m:t>
                    </m:r>
                  </m:oMath>
                </a14:m>
                <a:r>
                  <a:rPr lang="hu-HU" dirty="0" smtClean="0"/>
                  <a:t>.</a:t>
                </a:r>
                <a:endParaRPr lang="hu-HU" dirty="0"/>
              </a:p>
              <a:p>
                <a:pPr lvl="1"/>
                <a:endParaRPr lang="hu-HU" b="0" i="1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hu-HU" dirty="0" smtClean="0"/>
                  <a:t> </a:t>
                </a:r>
                <a:r>
                  <a:rPr lang="hu-HU" b="1" dirty="0" smtClean="0"/>
                  <a:t>időigénye</a:t>
                </a:r>
                <a:r>
                  <a:rPr lang="hu-HU" dirty="0" smtClean="0"/>
                  <a:t> az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hu-HU" dirty="0" smtClean="0"/>
                  <a:t> inputon: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𝑡</m:t>
                    </m:r>
                  </m:oMath>
                </a14:m>
                <a:endParaRPr lang="hu-HU" dirty="0" smtClean="0"/>
              </a:p>
              <a:p>
                <a:pPr lvl="1"/>
                <a:endParaRPr lang="hu-HU" dirty="0" smtClean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7" t="-2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574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Időigény VS időkorlát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u="sng" dirty="0" smtClean="0"/>
                  <a:t>Időigény:</a:t>
                </a:r>
                <a:r>
                  <a:rPr lang="hu-HU" dirty="0" smtClean="0"/>
                  <a:t> egy konkrét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hu-HU" dirty="0" smtClean="0"/>
                  <a:t> </a:t>
                </a:r>
                <a:r>
                  <a:rPr lang="hu-HU" dirty="0"/>
                  <a:t>inputon a megállásig megtett lépések pontos </a:t>
                </a:r>
                <a:r>
                  <a:rPr lang="hu-HU" dirty="0" smtClean="0"/>
                  <a:t>száma (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hu-HU" dirty="0" smtClean="0"/>
                  <a:t>).</a:t>
                </a:r>
              </a:p>
              <a:p>
                <a:endParaRPr lang="hu-HU" dirty="0"/>
              </a:p>
              <a:p>
                <a:r>
                  <a:rPr lang="hu-HU" u="sng" dirty="0"/>
                  <a:t>Időkorlát:</a:t>
                </a:r>
                <a:r>
                  <a:rPr lang="hu-HU" dirty="0"/>
                  <a:t> minden lehetséges </a:t>
                </a:r>
                <a:r>
                  <a:rPr lang="hu-HU" dirty="0" smtClean="0"/>
                  <a:t>inputon egy </a:t>
                </a:r>
                <a:r>
                  <a:rPr lang="hu-HU" b="1" dirty="0" smtClean="0"/>
                  <a:t>felső korlát</a:t>
                </a:r>
                <a:r>
                  <a:rPr lang="hu-HU" dirty="0" smtClean="0"/>
                  <a:t> az időigényre.</a:t>
                </a:r>
              </a:p>
              <a:p>
                <a:pPr lvl="1"/>
                <a:r>
                  <a:rPr lang="hu-HU" dirty="0" smtClean="0"/>
                  <a:t>Függvény formájában adjuk meg:</a:t>
                </a:r>
                <a:endParaRPr lang="hu-HU" dirty="0"/>
              </a:p>
              <a:p>
                <a:pPr marL="411480" lvl="1" indent="0">
                  <a:buNone/>
                  <a:tabLst>
                    <a:tab pos="4310063" algn="l"/>
                  </a:tabLst>
                </a:pPr>
                <a:r>
                  <a:rPr lang="hu-HU" b="0" dirty="0" smtClean="0"/>
                  <a:t>	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𝑓</m:t>
                    </m:r>
                    <m:r>
                      <a:rPr lang="hu-HU" b="0" i="1" smtClean="0">
                        <a:latin typeface="Cambria Math"/>
                      </a:rPr>
                      <m:t>(</m:t>
                    </m:r>
                    <m:r>
                      <a:rPr lang="hu-HU" b="0" i="1" smtClean="0">
                        <a:latin typeface="Cambria Math"/>
                      </a:rPr>
                      <m:t>𝑛</m:t>
                    </m:r>
                    <m:r>
                      <a:rPr lang="hu-HU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hu-HU" dirty="0" smtClean="0"/>
                  <a:t>, ahol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hu-HU" dirty="0" smtClean="0"/>
                  <a:t> az input hossza</a:t>
                </a:r>
              </a:p>
              <a:p>
                <a:pPr lvl="1"/>
                <a:endParaRPr lang="hu-HU" b="0" i="1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hu-HU" dirty="0" smtClean="0"/>
                  <a:t> szó hosszára jelölés: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7" t="-2081" r="-278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12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Időkorlát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hu-HU" dirty="0" smtClean="0"/>
                  <a:t> </a:t>
                </a:r>
                <a14:m>
                  <m:oMath xmlns:m="http://schemas.openxmlformats.org/officeDocument/2006/math">
                    <m:r>
                      <a:rPr lang="hu-HU" b="0" i="1" dirty="0" smtClean="0">
                        <a:latin typeface="Cambria Math"/>
                      </a:rPr>
                      <m:t>𝑓</m:t>
                    </m:r>
                    <m:r>
                      <a:rPr lang="hu-HU" b="0" i="1" dirty="0" smtClean="0">
                        <a:latin typeface="Cambria Math"/>
                      </a:rPr>
                      <m:t>(</m:t>
                    </m:r>
                    <m:r>
                      <a:rPr lang="hu-HU" b="0" i="1" dirty="0" smtClean="0">
                        <a:latin typeface="Cambria Math"/>
                      </a:rPr>
                      <m:t>𝑛</m:t>
                    </m:r>
                    <m:r>
                      <a:rPr lang="hu-HU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hu-HU" dirty="0" smtClean="0"/>
                  <a:t> </a:t>
                </a:r>
                <a:r>
                  <a:rPr lang="hu-HU" b="1" dirty="0" smtClean="0"/>
                  <a:t>időkorlátos</a:t>
                </a:r>
                <a:r>
                  <a:rPr lang="hu-HU" dirty="0" smtClean="0"/>
                  <a:t>, ha</a:t>
                </a:r>
              </a:p>
              <a:p>
                <a:pPr marL="0" indent="0">
                  <a:buNone/>
                </a:pPr>
                <a:r>
                  <a:rPr lang="hu-HU" b="0" dirty="0" smtClean="0"/>
                  <a:t>	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hu-HU" dirty="0" smtClean="0"/>
                  <a:t> időigénye minden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hu-HU" dirty="0" smtClean="0"/>
                  <a:t> inputon legfeljebb</a:t>
                </a:r>
              </a:p>
              <a:p>
                <a:pPr marL="0" indent="0">
                  <a:buNone/>
                </a:pPr>
                <a:r>
                  <a:rPr lang="hu-HU" b="0" dirty="0"/>
                  <a:t>	</a:t>
                </a:r>
                <a:r>
                  <a:rPr lang="hu-HU" b="0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u-HU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hu-HU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 smtClean="0"/>
                  <a:t>.</a:t>
                </a:r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276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Számítási probléma = Nyelv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Számítási problémákat, mint </a:t>
                </a:r>
                <a:r>
                  <a:rPr lang="hu-HU" b="1" dirty="0" smtClean="0"/>
                  <a:t>nyelveket</a:t>
                </a:r>
                <a:r>
                  <a:rPr lang="hu-HU" dirty="0" smtClean="0"/>
                  <a:t> (azaz szavak halmazait) reprezentáljuk.</a:t>
                </a:r>
              </a:p>
              <a:p>
                <a:endParaRPr lang="hu-HU" smtClean="0"/>
              </a:p>
              <a:p>
                <a:r>
                  <a:rPr lang="hu-HU" smtClean="0"/>
                  <a:t>A </a:t>
                </a:r>
                <a:r>
                  <a:rPr lang="hu-HU" dirty="0" smtClean="0"/>
                  <a:t>Turing-gép milyen eredmény ad az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hu-HU" dirty="0" smtClean="0"/>
                  <a:t> nyelv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𝑥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𝐿</m:t>
                    </m:r>
                  </m:oMath>
                </a14:m>
                <a:r>
                  <a:rPr lang="hu-HU" dirty="0" smtClean="0"/>
                  <a:t> szavain, mint inputokon?</a:t>
                </a:r>
              </a:p>
              <a:p>
                <a:endParaRPr lang="hu-HU" dirty="0" smtClean="0"/>
              </a:p>
              <a:p>
                <a:r>
                  <a:rPr lang="hu-HU" dirty="0" smtClean="0"/>
                  <a:t>Milyen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hu-HU" dirty="0" smtClean="0"/>
                  <a:t> nyelven alkalmazható a Turing-gép?</a:t>
                </a:r>
              </a:p>
              <a:p>
                <a:endParaRPr lang="hu-HU" dirty="0"/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7" t="-2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Lekerekített téglalap 3"/>
              <p:cNvSpPr/>
              <p:nvPr/>
            </p:nvSpPr>
            <p:spPr>
              <a:xfrm>
                <a:off x="3863752" y="5057656"/>
                <a:ext cx="3816424" cy="720080"/>
              </a:xfrm>
              <a:prstGeom prst="roundRect">
                <a:avLst>
                  <a:gd name="adj" fmla="val 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32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𝐿</m:t>
                      </m:r>
                      <m:r>
                        <a:rPr lang="hu-HU" sz="32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⊆</m:t>
                      </m:r>
                      <m:sSup>
                        <m:sSupPr>
                          <m:ctrlPr>
                            <a:rPr lang="hu-HU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hu-H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sz="32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Σ</m:t>
                              </m:r>
                              <m:r>
                                <a:rPr lang="el-GR" sz="32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∖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l-G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hu-HU" sz="32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⊳,⌴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hu-HU" sz="32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hu-HU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Lekerekített téglalap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752" y="5057656"/>
                <a:ext cx="3816424" cy="720080"/>
              </a:xfrm>
              <a:prstGeom prst="roundRect">
                <a:avLst>
                  <a:gd name="adj" fmla="val 0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297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Eldöntött / felismert nyelv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hu-HU" dirty="0" smtClean="0"/>
                  <a:t>Legyen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u-HU" dirty="0">
                        <a:latin typeface="Cambria Math"/>
                        <a:ea typeface="Cambria Math"/>
                      </a:rPr>
                      <m:t>L</m:t>
                    </m:r>
                    <m:r>
                      <a:rPr lang="hu-HU" i="1" dirty="0" smtClean="0">
                        <a:latin typeface="Cambria Math"/>
                        <a:ea typeface="Cambria Math"/>
                      </a:rPr>
                      <m:t>⊆</m:t>
                    </m:r>
                    <m:sSup>
                      <m:sSupPr>
                        <m:ctrlPr>
                          <a:rPr 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hu-HU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  <a:ea typeface="Cambria Math"/>
                              </a:rPr>
                              <m:t>Σ</m:t>
                            </m:r>
                            <m:r>
                              <a:rPr lang="hu-HU" i="1">
                                <a:latin typeface="Cambria Math"/>
                                <a:ea typeface="Cambria Math"/>
                              </a:rPr>
                              <m:t>\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hu-HU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hu-HU" i="1">
                                    <a:latin typeface="Cambria Math"/>
                                    <a:ea typeface="Cambria Math"/>
                                  </a:rPr>
                                  <m:t>⊳,⌴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hu-HU" i="1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hu-HU" dirty="0" smtClean="0"/>
                  <a:t> nyelv.</a:t>
                </a:r>
              </a:p>
              <a:p>
                <a:pPr marL="0" indent="0">
                  <a:buNone/>
                </a:pPr>
                <a:endParaRPr lang="hu-H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hu-HU" sz="3000" i="1">
                        <a:latin typeface="Cambria Math"/>
                      </a:rPr>
                      <m:t>𝑇</m:t>
                    </m:r>
                  </m:oMath>
                </a14:m>
                <a:r>
                  <a:rPr lang="hu-HU" sz="3000" dirty="0"/>
                  <a:t> </a:t>
                </a:r>
                <a:r>
                  <a:rPr lang="hu-HU" sz="3000" b="1" dirty="0"/>
                  <a:t>eldönti</a:t>
                </a:r>
                <a:r>
                  <a:rPr lang="hu-HU" sz="3000" dirty="0"/>
                  <a:t> </a:t>
                </a:r>
                <a14:m>
                  <m:oMath xmlns:m="http://schemas.openxmlformats.org/officeDocument/2006/math">
                    <m:r>
                      <a:rPr lang="hu-HU" sz="3000" i="1">
                        <a:latin typeface="Cambria Math"/>
                      </a:rPr>
                      <m:t>𝐿</m:t>
                    </m:r>
                  </m:oMath>
                </a14:m>
                <a:r>
                  <a:rPr lang="hu-HU" sz="3000" dirty="0" err="1"/>
                  <a:t>-t</a:t>
                </a:r>
                <a:r>
                  <a:rPr lang="hu-HU" sz="3000" dirty="0"/>
                  <a:t>, ha minden </a:t>
                </a:r>
                <a14:m>
                  <m:oMath xmlns:m="http://schemas.openxmlformats.org/officeDocument/2006/math">
                    <m:r>
                      <a:rPr lang="hu-HU" sz="3000" i="1">
                        <a:latin typeface="Cambria Math"/>
                      </a:rPr>
                      <m:t>𝑥</m:t>
                    </m:r>
                    <m:r>
                      <a:rPr lang="hu-HU" sz="3000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hu-HU" sz="3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hu-HU" sz="3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sz="3000" i="1">
                                <a:latin typeface="Cambria Math"/>
                                <a:ea typeface="Cambria Math"/>
                              </a:rPr>
                              <m:t>Σ</m:t>
                            </m:r>
                            <m:r>
                              <a:rPr lang="hu-HU" sz="3000" i="1">
                                <a:latin typeface="Cambria Math"/>
                                <a:ea typeface="Cambria Math"/>
                              </a:rPr>
                              <m:t>\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hu-HU" sz="3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hu-HU" sz="3000" i="1">
                                    <a:latin typeface="Cambria Math"/>
                                    <a:ea typeface="Cambria Math"/>
                                  </a:rPr>
                                  <m:t>⊳,⌴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hu-HU" sz="3000" i="1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hu-HU" sz="3000" dirty="0"/>
                  <a:t> inputra</a:t>
                </a:r>
              </a:p>
              <a:p>
                <a:r>
                  <a:rPr lang="hu-HU" dirty="0" smtClean="0"/>
                  <a:t>ha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𝑥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𝐿</m:t>
                    </m:r>
                  </m:oMath>
                </a14:m>
                <a:r>
                  <a:rPr lang="hu-HU" dirty="0" smtClean="0"/>
                  <a:t>, akkor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hu-HU" dirty="0" smtClean="0"/>
                  <a:t> elfogadja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hu-HU" dirty="0" err="1" smtClean="0"/>
                  <a:t>-et</a:t>
                </a:r>
                <a:endParaRPr lang="hu-HU" dirty="0" smtClean="0"/>
              </a:p>
              <a:p>
                <a:r>
                  <a:rPr lang="hu-HU" dirty="0"/>
                  <a:t>ha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𝑥</m:t>
                    </m:r>
                    <m:r>
                      <a:rPr lang="hu-HU" i="1" smtClean="0">
                        <a:latin typeface="Cambria Math"/>
                        <a:ea typeface="Cambria Math"/>
                      </a:rPr>
                      <m:t>∉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𝐿</m:t>
                    </m:r>
                  </m:oMath>
                </a14:m>
                <a:r>
                  <a:rPr lang="hu-HU" dirty="0"/>
                  <a:t>, akkor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𝑇</m:t>
                    </m:r>
                  </m:oMath>
                </a14:m>
                <a:r>
                  <a:rPr lang="hu-HU" dirty="0"/>
                  <a:t> </a:t>
                </a:r>
                <a:r>
                  <a:rPr lang="hu-HU" dirty="0" smtClean="0"/>
                  <a:t>elutasítja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𝑥</m:t>
                    </m:r>
                  </m:oMath>
                </a14:m>
                <a:r>
                  <a:rPr lang="hu-HU" dirty="0" err="1"/>
                  <a:t>-</a:t>
                </a:r>
                <a:r>
                  <a:rPr lang="hu-HU" dirty="0" err="1" smtClean="0"/>
                  <a:t>et</a:t>
                </a:r>
                <a:endParaRPr lang="hu-HU" dirty="0" smtClean="0"/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hu-HU" sz="3000" i="1">
                        <a:latin typeface="Cambria Math"/>
                      </a:rPr>
                      <m:t>𝑇</m:t>
                    </m:r>
                  </m:oMath>
                </a14:m>
                <a:r>
                  <a:rPr lang="hu-HU" sz="3000" dirty="0"/>
                  <a:t> </a:t>
                </a:r>
                <a:r>
                  <a:rPr lang="hu-HU" sz="3000" b="1" dirty="0"/>
                  <a:t>felismeri</a:t>
                </a:r>
                <a:r>
                  <a:rPr lang="hu-HU" sz="3000" dirty="0"/>
                  <a:t> </a:t>
                </a:r>
                <a14:m>
                  <m:oMath xmlns:m="http://schemas.openxmlformats.org/officeDocument/2006/math">
                    <m:r>
                      <a:rPr lang="hu-HU" sz="3000" i="1">
                        <a:latin typeface="Cambria Math"/>
                      </a:rPr>
                      <m:t>𝐿</m:t>
                    </m:r>
                  </m:oMath>
                </a14:m>
                <a:r>
                  <a:rPr lang="hu-HU" sz="3000" dirty="0" err="1"/>
                  <a:t>-t</a:t>
                </a:r>
                <a:r>
                  <a:rPr lang="hu-HU" sz="3000" dirty="0"/>
                  <a:t>, ha minden </a:t>
                </a:r>
                <a14:m>
                  <m:oMath xmlns:m="http://schemas.openxmlformats.org/officeDocument/2006/math">
                    <m:r>
                      <a:rPr lang="hu-HU" sz="3000" i="1">
                        <a:latin typeface="Cambria Math"/>
                      </a:rPr>
                      <m:t>𝑥</m:t>
                    </m:r>
                    <m:r>
                      <a:rPr lang="hu-HU" sz="3000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hu-HU" sz="3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hu-HU" sz="3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sz="3000" i="1">
                                <a:latin typeface="Cambria Math"/>
                                <a:ea typeface="Cambria Math"/>
                              </a:rPr>
                              <m:t>Σ</m:t>
                            </m:r>
                            <m:r>
                              <a:rPr lang="hu-HU" sz="3000" i="1">
                                <a:latin typeface="Cambria Math"/>
                                <a:ea typeface="Cambria Math"/>
                              </a:rPr>
                              <m:t>\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hu-HU" sz="3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hu-HU" sz="3000" i="1">
                                    <a:latin typeface="Cambria Math"/>
                                    <a:ea typeface="Cambria Math"/>
                                  </a:rPr>
                                  <m:t>⊳,⌴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hu-HU" sz="3000" i="1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hu-HU" sz="3000" dirty="0"/>
                  <a:t> inputra</a:t>
                </a:r>
              </a:p>
              <a:p>
                <a:r>
                  <a:rPr lang="hu-HU" dirty="0"/>
                  <a:t>ha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𝑥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𝐿</m:t>
                    </m:r>
                  </m:oMath>
                </a14:m>
                <a:r>
                  <a:rPr lang="hu-HU" dirty="0"/>
                  <a:t>, akkor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𝑇</m:t>
                    </m:r>
                  </m:oMath>
                </a14:m>
                <a:r>
                  <a:rPr lang="hu-HU" dirty="0"/>
                  <a:t> elfogadja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𝑥</m:t>
                    </m:r>
                  </m:oMath>
                </a14:m>
                <a:r>
                  <a:rPr lang="hu-HU" dirty="0" err="1"/>
                  <a:t>-et</a:t>
                </a:r>
                <a:endParaRPr lang="hu-HU" dirty="0"/>
              </a:p>
              <a:p>
                <a:r>
                  <a:rPr lang="hu-HU" dirty="0"/>
                  <a:t>ha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𝑥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∉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𝐿</m:t>
                    </m:r>
                  </m:oMath>
                </a14:m>
                <a:r>
                  <a:rPr lang="hu-HU" dirty="0"/>
                  <a:t>, akkor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𝑇</m:t>
                    </m:r>
                  </m:oMath>
                </a14:m>
                <a:r>
                  <a:rPr lang="hu-HU" dirty="0"/>
                  <a:t> </a:t>
                </a:r>
                <a:r>
                  <a:rPr lang="hu-HU" dirty="0" smtClean="0"/>
                  <a:t>nem áll meg</a:t>
                </a:r>
                <a:endParaRPr lang="hu-HU" dirty="0"/>
              </a:p>
              <a:p>
                <a:pPr marL="0" indent="0">
                  <a:buNone/>
                </a:pPr>
                <a:endParaRPr lang="hu-HU" dirty="0" smtClean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714" t="-2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007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Algoritmus modellek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mtClean="0"/>
              <a:t>Turing-gép</a:t>
            </a:r>
          </a:p>
          <a:p>
            <a:endParaRPr lang="hu-HU" dirty="0" smtClean="0"/>
          </a:p>
          <a:p>
            <a:r>
              <a:rPr lang="hu-HU" smtClean="0"/>
              <a:t>Rekurzív függvények</a:t>
            </a:r>
          </a:p>
          <a:p>
            <a:endParaRPr lang="hu-HU" dirty="0" smtClean="0"/>
          </a:p>
          <a:p>
            <a:r>
              <a:rPr lang="hu-HU" smtClean="0"/>
              <a:t>Lambda-kalkulus</a:t>
            </a:r>
          </a:p>
          <a:p>
            <a:endParaRPr lang="hu-HU" dirty="0" smtClean="0"/>
          </a:p>
          <a:p>
            <a:r>
              <a:rPr lang="hu-HU" smtClean="0"/>
              <a:t>Markov algoritmus</a:t>
            </a:r>
          </a:p>
          <a:p>
            <a:endParaRPr lang="hu-HU" dirty="0" smtClean="0"/>
          </a:p>
          <a:p>
            <a:r>
              <a:rPr lang="hu-HU" smtClean="0"/>
              <a:t>stb</a:t>
            </a:r>
            <a:r>
              <a:rPr lang="hu-H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658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Rekurzív / </a:t>
            </a:r>
            <a:r>
              <a:rPr lang="hu-HU" dirty="0" err="1"/>
              <a:t>rekurzíve</a:t>
            </a:r>
            <a:r>
              <a:rPr lang="hu-HU" dirty="0"/>
              <a:t> </a:t>
            </a:r>
            <a:r>
              <a:rPr lang="hu-HU" dirty="0" smtClean="0"/>
              <a:t>felsorolható nyelvek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hu-HU" dirty="0" smtClean="0"/>
                  <a:t>Az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hu-HU" dirty="0" smtClean="0"/>
                  <a:t> nyelv </a:t>
                </a:r>
                <a:r>
                  <a:rPr lang="hu-HU" b="1" dirty="0" smtClean="0"/>
                  <a:t>rekurzív</a:t>
                </a:r>
                <a:r>
                  <a:rPr lang="hu-HU" dirty="0" smtClean="0"/>
                  <a:t>, ha létezik olyan Turing-gép, mely </a:t>
                </a:r>
                <a:r>
                  <a:rPr lang="hu-HU" b="1" dirty="0" smtClean="0"/>
                  <a:t>eldönti</a:t>
                </a:r>
                <a:r>
                  <a:rPr lang="hu-HU" dirty="0" smtClean="0"/>
                  <a:t>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hu-HU" dirty="0" err="1" smtClean="0"/>
                  <a:t>-t</a:t>
                </a:r>
                <a:r>
                  <a:rPr lang="hu-HU" dirty="0" smtClean="0"/>
                  <a:t>.</a:t>
                </a:r>
              </a:p>
              <a:p>
                <a:pPr marL="0" indent="0">
                  <a:buNone/>
                </a:pPr>
                <a:r>
                  <a:rPr lang="hu-HU" dirty="0" smtClean="0"/>
                  <a:t>Rekurzív nyelvek osztálya: </a:t>
                </a:r>
                <a14:m>
                  <m:oMath xmlns:m="http://schemas.openxmlformats.org/officeDocument/2006/math">
                    <m:r>
                      <a:rPr lang="hu-HU" b="1" i="0" smtClean="0">
                        <a:latin typeface="Cambria Math"/>
                      </a:rPr>
                      <m:t>𝐑</m:t>
                    </m:r>
                  </m:oMath>
                </a14:m>
                <a:endParaRPr lang="hu-HU" b="1" dirty="0" smtClean="0"/>
              </a:p>
              <a:p>
                <a:pPr marL="0" indent="0">
                  <a:buNone/>
                </a:pPr>
                <a:endParaRPr lang="hu-HU" b="1" dirty="0" smtClean="0"/>
              </a:p>
              <a:p>
                <a:pPr marL="0" indent="0">
                  <a:buNone/>
                </a:pPr>
                <a:r>
                  <a:rPr lang="hu-HU" dirty="0"/>
                  <a:t>Az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𝐿</m:t>
                    </m:r>
                  </m:oMath>
                </a14:m>
                <a:r>
                  <a:rPr lang="hu-HU" dirty="0"/>
                  <a:t> nyelv </a:t>
                </a:r>
                <a:r>
                  <a:rPr lang="hu-HU" b="1" dirty="0" err="1" smtClean="0"/>
                  <a:t>rekurzíve</a:t>
                </a:r>
                <a:r>
                  <a:rPr lang="hu-HU" b="1" dirty="0" smtClean="0"/>
                  <a:t> felsorolható</a:t>
                </a:r>
                <a:r>
                  <a:rPr lang="hu-HU" dirty="0" smtClean="0"/>
                  <a:t>, </a:t>
                </a:r>
                <a:r>
                  <a:rPr lang="hu-HU" dirty="0"/>
                  <a:t>ha létezik olyan Turing-gép, mely </a:t>
                </a:r>
                <a:r>
                  <a:rPr lang="hu-HU" b="1" dirty="0" smtClean="0"/>
                  <a:t>felismeri</a:t>
                </a:r>
                <a:r>
                  <a:rPr lang="hu-HU" dirty="0" smtClean="0"/>
                  <a:t>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𝐿</m:t>
                    </m:r>
                  </m:oMath>
                </a14:m>
                <a:r>
                  <a:rPr lang="hu-HU" dirty="0" err="1"/>
                  <a:t>-t</a:t>
                </a:r>
                <a:r>
                  <a:rPr lang="hu-HU" dirty="0"/>
                  <a:t>.</a:t>
                </a:r>
              </a:p>
              <a:p>
                <a:pPr marL="0" indent="0">
                  <a:buNone/>
                </a:pPr>
                <a:r>
                  <a:rPr lang="hu-HU" dirty="0" err="1" smtClean="0"/>
                  <a:t>Rekurzíve</a:t>
                </a:r>
                <a:r>
                  <a:rPr lang="hu-HU" dirty="0" smtClean="0"/>
                  <a:t> felsorolható </a:t>
                </a:r>
                <a:r>
                  <a:rPr lang="hu-HU" dirty="0"/>
                  <a:t>nyelvek osztálya: </a:t>
                </a:r>
                <a14:m>
                  <m:oMath xmlns:m="http://schemas.openxmlformats.org/officeDocument/2006/math">
                    <m:r>
                      <a:rPr lang="hu-HU" b="1">
                        <a:latin typeface="Cambria Math"/>
                      </a:rPr>
                      <m:t>𝐑</m:t>
                    </m:r>
                    <m:r>
                      <a:rPr lang="hu-HU" b="1" i="0" smtClean="0">
                        <a:latin typeface="Cambria Math"/>
                      </a:rPr>
                      <m:t>𝐄</m:t>
                    </m:r>
                  </m:oMath>
                </a14:m>
                <a:endParaRPr lang="hu-HU" b="1" dirty="0"/>
              </a:p>
              <a:p>
                <a:pPr marL="0" indent="0">
                  <a:buNone/>
                </a:pPr>
                <a:endParaRPr lang="hu-HU" b="1" dirty="0"/>
              </a:p>
              <a:p>
                <a:pPr marL="0" indent="0">
                  <a:buNone/>
                </a:pPr>
                <a:r>
                  <a:rPr lang="hu-HU" b="1" u="sng" dirty="0" smtClean="0"/>
                  <a:t>Tétel:</a:t>
                </a:r>
                <a:r>
                  <a:rPr lang="hu-HU" dirty="0" smtClean="0"/>
                  <a:t> </a:t>
                </a:r>
                <a14:m>
                  <m:oMath xmlns:m="http://schemas.openxmlformats.org/officeDocument/2006/math">
                    <m:r>
                      <a:rPr lang="hu-HU" b="1" i="0" smtClean="0">
                        <a:latin typeface="Cambria Math"/>
                      </a:rPr>
                      <m:t>𝐑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⊆</m:t>
                    </m:r>
                    <m:r>
                      <a:rPr lang="hu-HU" b="1" i="0" smtClean="0">
                        <a:latin typeface="Cambria Math"/>
                        <a:ea typeface="Cambria Math"/>
                      </a:rPr>
                      <m:t>𝐑𝐄</m:t>
                    </m:r>
                  </m:oMath>
                </a14:m>
                <a:endParaRPr lang="hu-HU" b="1" u="sng" dirty="0" smtClean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444" r="-74" b="-397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126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Alan Turing (1912-1954) 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09728" indent="0">
                  <a:buNone/>
                </a:pPr>
                <a:r>
                  <a:rPr lang="hu-HU" dirty="0" smtClean="0"/>
                  <a:t>II. világháború, Enigma feltörése</a:t>
                </a:r>
                <a:br>
                  <a:rPr lang="hu-HU" dirty="0" smtClean="0"/>
                </a:br>
                <a:r>
                  <a:rPr lang="hu-HU" dirty="0" smtClean="0"/>
                  <a:t>"</a:t>
                </a:r>
                <a:r>
                  <a:rPr lang="hu-HU" dirty="0" err="1" smtClean="0"/>
                  <a:t>Colossus</a:t>
                </a:r>
                <a:r>
                  <a:rPr lang="hu-HU" dirty="0" smtClean="0"/>
                  <a:t>":</a:t>
                </a:r>
              </a:p>
              <a:p>
                <a:r>
                  <a:rPr lang="hu-HU" dirty="0" err="1" smtClean="0"/>
                  <a:t>kriptoanalitikus</a:t>
                </a:r>
                <a:r>
                  <a:rPr lang="hu-HU" dirty="0" smtClean="0"/>
                  <a:t> elektromechanikus gép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hu-HU" b="0" i="1" smtClean="0">
                            <a:latin typeface="Cambria Math"/>
                          </a:rPr>
                          <m:t>22</m:t>
                        </m:r>
                      </m:sup>
                    </m:sSup>
                  </m:oMath>
                </a14:m>
                <a:r>
                  <a:rPr lang="hu-HU" dirty="0" smtClean="0"/>
                  <a:t> összes variációt próbálgatni?</a:t>
                </a:r>
              </a:p>
              <a:p>
                <a:r>
                  <a:rPr lang="hu-HU" dirty="0" smtClean="0"/>
                  <a:t>logikai következtetések </a:t>
                </a:r>
                <a:r>
                  <a:rPr lang="hu-HU" dirty="0"/>
                  <a:t>ú</a:t>
                </a:r>
                <a:r>
                  <a:rPr lang="hu-HU" dirty="0" smtClean="0"/>
                  <a:t>tján kizárt eseteket</a:t>
                </a:r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4" t="-2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Kép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64724" y="146844"/>
            <a:ext cx="1472952" cy="1553964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5423" y="4163006"/>
            <a:ext cx="3087886" cy="2442861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9696" y="4163006"/>
            <a:ext cx="1690562" cy="244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05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Alan Turing (1912-1954) 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1945-től</a:t>
            </a:r>
            <a:r>
              <a:rPr lang="hu-HU" dirty="0"/>
              <a:t>: Digitális számítógép – </a:t>
            </a:r>
            <a:r>
              <a:rPr lang="hu-HU" dirty="0" smtClean="0"/>
              <a:t>"Mark 1"</a:t>
            </a:r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 smtClean="0"/>
          </a:p>
          <a:p>
            <a:endParaRPr lang="hu-HU" dirty="0"/>
          </a:p>
          <a:p>
            <a:endParaRPr lang="hu-HU" smtClean="0"/>
          </a:p>
          <a:p>
            <a:r>
              <a:rPr lang="hu-HU" smtClean="0"/>
              <a:t>1948-től</a:t>
            </a:r>
            <a:r>
              <a:rPr lang="hu-HU" dirty="0" smtClean="0"/>
              <a:t>: Mesterséges intelligencia – Turing-teszt</a:t>
            </a:r>
          </a:p>
          <a:p>
            <a:endParaRPr lang="hu-HU" smtClean="0"/>
          </a:p>
          <a:p>
            <a:r>
              <a:rPr lang="hu-HU" smtClean="0"/>
              <a:t>1952-től</a:t>
            </a:r>
            <a:r>
              <a:rPr lang="hu-HU" dirty="0" smtClean="0"/>
              <a:t>: per, utána hormonkezelés, majd öngyilkosság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64724" y="146844"/>
            <a:ext cx="1472952" cy="1553964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55641" y="2132856"/>
            <a:ext cx="5937473" cy="244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73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Algoritmus modellek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 smtClean="0"/>
              <a:t>Turing-gép</a:t>
            </a:r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r>
              <a:rPr lang="hu-HU" dirty="0"/>
              <a:t>Rekurzív </a:t>
            </a:r>
            <a:r>
              <a:rPr lang="hu-HU" dirty="0" smtClean="0"/>
              <a:t>függvények – </a:t>
            </a:r>
            <a:r>
              <a:rPr lang="hu-HU" dirty="0" err="1" smtClean="0"/>
              <a:t>Kleene</a:t>
            </a:r>
            <a:r>
              <a:rPr lang="hu-HU" dirty="0" smtClean="0"/>
              <a:t> (1936)</a:t>
            </a:r>
          </a:p>
          <a:p>
            <a:pPr lvl="1"/>
            <a:r>
              <a:rPr lang="hu-HU" dirty="0" smtClean="0"/>
              <a:t>alapfüggvények +</a:t>
            </a:r>
            <a:br>
              <a:rPr lang="hu-HU" dirty="0" smtClean="0"/>
            </a:br>
            <a:r>
              <a:rPr lang="hu-HU" dirty="0" smtClean="0"/>
              <a:t>rekurzió</a:t>
            </a:r>
          </a:p>
          <a:p>
            <a:pPr lvl="1"/>
            <a:r>
              <a:rPr lang="hu-HU" dirty="0" smtClean="0"/>
              <a:t>való életben:</a:t>
            </a:r>
            <a:br>
              <a:rPr lang="hu-HU" dirty="0" smtClean="0"/>
            </a:br>
            <a:r>
              <a:rPr lang="hu-HU" dirty="0" smtClean="0"/>
              <a:t>funkcionális </a:t>
            </a:r>
            <a:r>
              <a:rPr lang="hu-HU" dirty="0" err="1" smtClean="0"/>
              <a:t>prog</a:t>
            </a:r>
            <a:r>
              <a:rPr lang="hu-HU" dirty="0" smtClean="0"/>
              <a:t>. nyelvek (pl. LISP)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4072" y="1278659"/>
            <a:ext cx="4248472" cy="2360263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3310" y="4442852"/>
            <a:ext cx="4536503" cy="172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Algoritmus modellek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Lambda-kalkulus</a:t>
            </a:r>
            <a:r>
              <a:rPr lang="hu-HU" dirty="0" smtClean="0"/>
              <a:t> – </a:t>
            </a:r>
            <a:r>
              <a:rPr lang="hu-HU" dirty="0" err="1" smtClean="0"/>
              <a:t>Church</a:t>
            </a:r>
            <a:r>
              <a:rPr lang="hu-HU" dirty="0" smtClean="0"/>
              <a:t> (</a:t>
            </a:r>
            <a:r>
              <a:rPr lang="hu-HU" dirty="0"/>
              <a:t>1941</a:t>
            </a:r>
            <a:r>
              <a:rPr lang="hu-HU" dirty="0" smtClean="0"/>
              <a:t>)</a:t>
            </a:r>
          </a:p>
          <a:p>
            <a:pPr lvl="1"/>
            <a:r>
              <a:rPr lang="hu-HU" dirty="0" smtClean="0"/>
              <a:t>absztrakt függvények és azok alkalmazása</a:t>
            </a:r>
          </a:p>
          <a:p>
            <a:pPr lvl="1"/>
            <a:r>
              <a:rPr lang="hu-HU" dirty="0" smtClean="0"/>
              <a:t>való életben: </a:t>
            </a:r>
            <a:r>
              <a:rPr lang="hu-HU" dirty="0" err="1" smtClean="0"/>
              <a:t>lambda</a:t>
            </a:r>
            <a:r>
              <a:rPr lang="hu-HU" dirty="0" smtClean="0"/>
              <a:t> kifejezések (pl. C#</a:t>
            </a:r>
            <a:r>
              <a:rPr lang="hu-HU" dirty="0" err="1" smtClean="0"/>
              <a:t>-ban</a:t>
            </a:r>
            <a:r>
              <a:rPr lang="hu-HU" dirty="0" smtClean="0"/>
              <a:t>)</a:t>
            </a:r>
            <a:endParaRPr lang="hu-HU" dirty="0"/>
          </a:p>
          <a:p>
            <a:r>
              <a:rPr lang="hu-HU" dirty="0" err="1"/>
              <a:t>Markov</a:t>
            </a:r>
            <a:r>
              <a:rPr lang="hu-HU" dirty="0"/>
              <a:t> </a:t>
            </a:r>
            <a:r>
              <a:rPr lang="hu-HU" dirty="0" smtClean="0"/>
              <a:t>algoritmus – </a:t>
            </a:r>
            <a:r>
              <a:rPr lang="hu-HU" dirty="0" err="1" smtClean="0"/>
              <a:t>Markov</a:t>
            </a:r>
            <a:r>
              <a:rPr lang="hu-HU" dirty="0" smtClean="0"/>
              <a:t> </a:t>
            </a:r>
            <a:r>
              <a:rPr lang="hu-HU" dirty="0"/>
              <a:t>(1961</a:t>
            </a:r>
            <a:r>
              <a:rPr lang="hu-HU" dirty="0" smtClean="0"/>
              <a:t>)</a:t>
            </a:r>
          </a:p>
          <a:p>
            <a:pPr lvl="1"/>
            <a:r>
              <a:rPr lang="hu-HU" dirty="0" smtClean="0"/>
              <a:t>formális nyelvi megközelítés</a:t>
            </a:r>
          </a:p>
          <a:p>
            <a:pPr lvl="1"/>
            <a:r>
              <a:rPr lang="hu-HU" dirty="0" smtClean="0"/>
              <a:t>inputon behelyettesítési szabályokat végzünk</a:t>
            </a:r>
          </a:p>
        </p:txBody>
      </p:sp>
      <p:sp>
        <p:nvSpPr>
          <p:cNvPr id="5" name="Lekerekített téglalap 4"/>
          <p:cNvSpPr/>
          <p:nvPr/>
        </p:nvSpPr>
        <p:spPr>
          <a:xfrm>
            <a:off x="2999656" y="4941168"/>
            <a:ext cx="6120680" cy="1584176"/>
          </a:xfrm>
          <a:prstGeom prst="roundRect">
            <a:avLst>
              <a:gd name="adj" fmla="val 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>
                <a:solidFill>
                  <a:schemeClr val="tx1"/>
                </a:solidFill>
              </a:rPr>
              <a:t>A fenti 4 algoritmus modell ekvivalens egymással.</a:t>
            </a:r>
          </a:p>
          <a:p>
            <a:pPr algn="ctr"/>
            <a:r>
              <a:rPr lang="hu-HU" sz="3200" dirty="0">
                <a:solidFill>
                  <a:schemeClr val="tx1"/>
                </a:solidFill>
              </a:rPr>
              <a:t>Válasszuk a </a:t>
            </a:r>
            <a:r>
              <a:rPr lang="hu-HU" sz="3200" b="1" dirty="0">
                <a:solidFill>
                  <a:schemeClr val="tx1"/>
                </a:solidFill>
              </a:rPr>
              <a:t>Turing-gépet</a:t>
            </a:r>
            <a:r>
              <a:rPr lang="hu-HU" sz="3200" dirty="0">
                <a:solidFill>
                  <a:schemeClr val="tx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0978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Algoritmikus problémák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u-HU" altLang="hu-HU" dirty="0"/>
              <a:t>1950-es évek lelkesedése</a:t>
            </a:r>
          </a:p>
          <a:p>
            <a:pPr>
              <a:lnSpc>
                <a:spcPct val="90000"/>
              </a:lnSpc>
            </a:pPr>
            <a:r>
              <a:rPr lang="hu-HU" altLang="hu-HU" dirty="0"/>
              <a:t>Minden </a:t>
            </a:r>
            <a:r>
              <a:rPr lang="hu-HU" altLang="hu-HU"/>
              <a:t>problémára </a:t>
            </a:r>
            <a:r>
              <a:rPr lang="hu-HU" altLang="hu-HU" smtClean="0"/>
              <a:t>van</a:t>
            </a:r>
            <a:br>
              <a:rPr lang="hu-HU" altLang="hu-HU" smtClean="0"/>
            </a:br>
            <a:r>
              <a:rPr lang="hu-HU" altLang="hu-HU" smtClean="0"/>
              <a:t>megoldó </a:t>
            </a:r>
            <a:r>
              <a:rPr lang="hu-HU" altLang="hu-HU" dirty="0"/>
              <a:t>algoritmus?</a:t>
            </a:r>
          </a:p>
          <a:p>
            <a:pPr>
              <a:lnSpc>
                <a:spcPct val="90000"/>
              </a:lnSpc>
            </a:pPr>
            <a:endParaRPr lang="hu-HU" altLang="hu-HU" dirty="0" smtClean="0"/>
          </a:p>
          <a:p>
            <a:pPr>
              <a:lnSpc>
                <a:spcPct val="90000"/>
              </a:lnSpc>
            </a:pPr>
            <a:r>
              <a:rPr lang="hu-HU" altLang="hu-HU" dirty="0" err="1" smtClean="0"/>
              <a:t>Church-Turing</a:t>
            </a:r>
            <a:r>
              <a:rPr lang="hu-HU" altLang="hu-HU" dirty="0" smtClean="0"/>
              <a:t> </a:t>
            </a:r>
            <a:r>
              <a:rPr lang="hu-HU" altLang="hu-HU" dirty="0"/>
              <a:t>tézis:</a:t>
            </a:r>
          </a:p>
          <a:p>
            <a:pPr lvl="1">
              <a:lnSpc>
                <a:spcPct val="90000"/>
              </a:lnSpc>
            </a:pPr>
            <a:r>
              <a:rPr lang="hu-HU" altLang="hu-HU" dirty="0"/>
              <a:t>a Turing-gép </a:t>
            </a:r>
            <a:r>
              <a:rPr lang="hu-HU" altLang="hu-HU"/>
              <a:t>képes </a:t>
            </a:r>
            <a:r>
              <a:rPr lang="hu-HU" altLang="hu-HU" smtClean="0"/>
              <a:t>minden</a:t>
            </a:r>
            <a:br>
              <a:rPr lang="hu-HU" altLang="hu-HU" smtClean="0"/>
            </a:br>
            <a:r>
              <a:rPr lang="hu-HU" altLang="hu-HU" smtClean="0"/>
              <a:t>kiszámítható </a:t>
            </a:r>
            <a:r>
              <a:rPr lang="hu-HU" altLang="hu-HU" dirty="0"/>
              <a:t>függvényt kiszámítani</a:t>
            </a:r>
          </a:p>
          <a:p>
            <a:pPr>
              <a:lnSpc>
                <a:spcPct val="90000"/>
              </a:lnSpc>
            </a:pPr>
            <a:endParaRPr lang="hu-HU" altLang="hu-HU" dirty="0" smtClean="0"/>
          </a:p>
          <a:p>
            <a:pPr>
              <a:lnSpc>
                <a:spcPct val="90000"/>
              </a:lnSpc>
            </a:pPr>
            <a:r>
              <a:rPr lang="hu-HU" altLang="hu-HU" dirty="0" err="1" smtClean="0"/>
              <a:t>Church-Turing</a:t>
            </a:r>
            <a:r>
              <a:rPr lang="hu-HU" altLang="hu-HU" dirty="0" smtClean="0"/>
              <a:t> </a:t>
            </a:r>
            <a:r>
              <a:rPr lang="hu-HU" altLang="hu-HU" dirty="0"/>
              <a:t>tétel:</a:t>
            </a:r>
          </a:p>
          <a:p>
            <a:pPr lvl="1">
              <a:lnSpc>
                <a:spcPct val="90000"/>
              </a:lnSpc>
            </a:pPr>
            <a:r>
              <a:rPr lang="hu-HU" altLang="hu-HU"/>
              <a:t>vannak </a:t>
            </a:r>
            <a:r>
              <a:rPr lang="hu-HU" altLang="hu-HU" smtClean="0"/>
              <a:t>Turing-géppel</a:t>
            </a:r>
            <a:br>
              <a:rPr lang="hu-HU" altLang="hu-HU" smtClean="0"/>
            </a:br>
            <a:r>
              <a:rPr lang="hu-HU" altLang="hu-HU" smtClean="0"/>
              <a:t>ki </a:t>
            </a:r>
            <a:r>
              <a:rPr lang="hu-HU" altLang="hu-HU" b="1" dirty="0"/>
              <a:t>nem</a:t>
            </a:r>
            <a:r>
              <a:rPr lang="hu-HU" altLang="hu-HU" dirty="0"/>
              <a:t> számítható függvények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151" y="1124744"/>
            <a:ext cx="4191193" cy="56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13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Turing-gép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29550" y="274638"/>
            <a:ext cx="2601284" cy="1445158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8398" y="2202226"/>
            <a:ext cx="7240010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64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mutató1_sablon">
  <a:themeElements>
    <a:clrScheme name="Urbánus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ánu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ánus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blon" id="{64F76BF4-D781-48DC-85F9-EB78523AA6D1}" vid="{5D53EE3E-CD84-4D45-BEA0-6E504206BD61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sablon</Template>
  <TotalTime>786</TotalTime>
  <Words>733</Words>
  <Application>Microsoft Office PowerPoint</Application>
  <PresentationFormat>Szélesvásznú</PresentationFormat>
  <Paragraphs>256</Paragraphs>
  <Slides>30</Slides>
  <Notes>0</Notes>
  <HiddenSlides>3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30</vt:i4>
      </vt:variant>
    </vt:vector>
  </HeadingPairs>
  <TitlesOfParts>
    <vt:vector size="36" baseType="lpstr">
      <vt:lpstr>Calibri</vt:lpstr>
      <vt:lpstr>Cambria Math</vt:lpstr>
      <vt:lpstr>Georgia</vt:lpstr>
      <vt:lpstr>Trebuchet MS</vt:lpstr>
      <vt:lpstr>Wingdings 2</vt:lpstr>
      <vt:lpstr>Bemutató1_sablon</vt:lpstr>
      <vt:lpstr>Számításelmélet</vt:lpstr>
      <vt:lpstr>Algoritmus-fogalom</vt:lpstr>
      <vt:lpstr>Algoritmus modellek</vt:lpstr>
      <vt:lpstr>Alan Turing (1912-1954) </vt:lpstr>
      <vt:lpstr>Alan Turing (1912-1954) </vt:lpstr>
      <vt:lpstr>Algoritmus modellek</vt:lpstr>
      <vt:lpstr>Algoritmus modellek</vt:lpstr>
      <vt:lpstr>Algoritmikus problémák</vt:lpstr>
      <vt:lpstr>Turing-gép</vt:lpstr>
      <vt:lpstr>Turing-gép</vt:lpstr>
      <vt:lpstr>Turing-gép</vt:lpstr>
      <vt:lpstr>Átmenetfüggvény</vt:lpstr>
      <vt:lpstr>Átmenetfüggvény</vt:lpstr>
      <vt:lpstr>Átmenetfüggvény</vt:lpstr>
      <vt:lpstr>Turing-gép definíciója</vt:lpstr>
      <vt:lpstr>Turing-gép – Példa</vt:lpstr>
      <vt:lpstr>Turing-gép - Konfiguráció</vt:lpstr>
      <vt:lpstr>Turing-gép - Konfiguráció</vt:lpstr>
      <vt:lpstr>Turing-gép - Konfiguráció</vt:lpstr>
      <vt:lpstr>Input és kezdőkonfiguráció</vt:lpstr>
      <vt:lpstr>Megállási konfiguráció</vt:lpstr>
      <vt:lpstr>Közvetlen rákövetkezés</vt:lpstr>
      <vt:lpstr>Rákövetkezés</vt:lpstr>
      <vt:lpstr>Rákövetkezési reláció</vt:lpstr>
      <vt:lpstr>Megállás és elfogadás/elutasítás</vt:lpstr>
      <vt:lpstr>Időigény VS időkorlát</vt:lpstr>
      <vt:lpstr>Időkorlát</vt:lpstr>
      <vt:lpstr>Számítási probléma = Nyelv</vt:lpstr>
      <vt:lpstr>Eldöntött / felismert nyelv</vt:lpstr>
      <vt:lpstr>Rekurzív / rekurzíve felsorolható nyelvek</vt:lpstr>
    </vt:vector>
  </TitlesOfParts>
  <Company>novak.adam@gmail.com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Asdfsdafa dsfasd asdf</dc:title>
  <dc:creator>Ádám Novák</dc:creator>
  <cp:lastModifiedBy>Gergely Kovasznai</cp:lastModifiedBy>
  <cp:revision>180</cp:revision>
  <dcterms:created xsi:type="dcterms:W3CDTF">2014-03-03T11:13:53Z</dcterms:created>
  <dcterms:modified xsi:type="dcterms:W3CDTF">2020-03-03T11:45:45Z</dcterms:modified>
</cp:coreProperties>
</file>