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3"/>
  </p:notesMasterIdLst>
  <p:sldIdLst>
    <p:sldId id="256" r:id="rId2"/>
    <p:sldId id="260" r:id="rId3"/>
    <p:sldId id="276" r:id="rId4"/>
    <p:sldId id="275" r:id="rId5"/>
    <p:sldId id="262" r:id="rId6"/>
    <p:sldId id="278" r:id="rId7"/>
    <p:sldId id="277" r:id="rId8"/>
    <p:sldId id="279" r:id="rId9"/>
    <p:sldId id="28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napToObjects="1">
      <p:cViewPr varScale="1">
        <p:scale>
          <a:sx n="79" d="100"/>
          <a:sy n="79" d="100"/>
        </p:scale>
        <p:origin x="744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7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u-HU" dirty="0" smtClean="0"/>
              <a:t>Számításelmélet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BDC4B96-EF54-4894-A47C-293FC800FE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6532880" y="2078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i="1" dirty="0" err="1" smtClean="0"/>
              <a:t>Kovásznai</a:t>
            </a:r>
            <a:r>
              <a:rPr lang="hu-HU" sz="2000" i="1" dirty="0" smtClean="0"/>
              <a:t> Gergely</a:t>
            </a:r>
          </a:p>
          <a:p>
            <a:pPr algn="r"/>
            <a:r>
              <a:rPr lang="hu-HU" sz="2000" i="1" dirty="0" smtClean="0"/>
              <a:t>Eszterházy</a:t>
            </a:r>
            <a:r>
              <a:rPr lang="hu-HU" sz="2000" i="1" baseline="0" dirty="0" smtClean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2741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917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53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4B96-EF54-4894-A47C-293FC800F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8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t" anchorCtr="0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793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651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26" name="Dátum hely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D05FFA-4383-4574-9830-A5FF25BE8406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8" name="Élőláb hely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863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0DD05FFA-4383-4574-9830-A5FF25BE8406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182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866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247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732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 smtClean="0"/>
              <a:t>Mintaszöveg szerkesztése</a:t>
            </a:r>
          </a:p>
          <a:p>
            <a:pPr lvl="1" eaLnBrk="1" latinLnBrk="0" hangingPunct="1"/>
            <a:r>
              <a:rPr kumimoji="0" lang="hu-HU" dirty="0" smtClean="0"/>
              <a:t>Második szint</a:t>
            </a:r>
          </a:p>
          <a:p>
            <a:pPr lvl="2" eaLnBrk="1" latinLnBrk="0" hangingPunct="1"/>
            <a:r>
              <a:rPr kumimoji="0" lang="hu-HU" dirty="0" smtClean="0"/>
              <a:t>Harmadik szint</a:t>
            </a:r>
          </a:p>
          <a:p>
            <a:pPr lvl="3" eaLnBrk="1" latinLnBrk="0" hangingPunct="1"/>
            <a:r>
              <a:rPr kumimoji="0" lang="hu-HU" dirty="0" smtClean="0"/>
              <a:t>Negyedik szint</a:t>
            </a:r>
          </a:p>
          <a:p>
            <a:pPr lvl="4" eaLnBrk="1" latinLnBrk="0" hangingPunct="1"/>
            <a:r>
              <a:rPr kumimoji="0" lang="hu-HU" dirty="0" smtClean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2020. 03. 03.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130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Számításelmélet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Többszalagos Turing-gép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Elfogadás, elutasítás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 smtClean="0"/>
                  <a:t>Csak az output meghatározása </a:t>
                </a:r>
                <a:r>
                  <a:rPr lang="hu-HU" smtClean="0"/>
                  <a:t>új.</a:t>
                </a:r>
              </a:p>
              <a:p>
                <a:endParaRPr lang="hu-HU" dirty="0" smtClean="0"/>
              </a:p>
              <a:p>
                <a:r>
                  <a:rPr lang="hu-HU" dirty="0" smtClean="0"/>
                  <a:t>Ha van olyan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𝑞</m:t>
                    </m:r>
                    <m:r>
                      <a:rPr lang="hu-HU" b="0" i="1" smtClean="0">
                        <a:latin typeface="Cambria Math"/>
                      </a:rPr>
                      <m:t>,⊳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,…,</m:t>
                    </m:r>
                    <m:r>
                      <a:rPr lang="hu-HU" i="1">
                        <a:latin typeface="Cambria Math"/>
                      </a:rPr>
                      <m:t>⊳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 </a:t>
                </a:r>
                <a:r>
                  <a:rPr lang="hu-HU" b="1" dirty="0" smtClean="0"/>
                  <a:t>megállási konfiguráció</a:t>
                </a:r>
                <a:r>
                  <a:rPr lang="hu-HU" dirty="0" smtClean="0"/>
                  <a:t>, hogy</a:t>
                </a: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hu-HU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hu-HU" i="1">
                          <a:latin typeface="Cambria Math"/>
                        </a:rPr>
                        <m:t>,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⊳,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,⊳,</m:t>
                      </m:r>
                      <m:r>
                        <a:rPr lang="hu-HU" altLang="hu-HU" i="1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hu-HU" altLang="hu-HU" i="1">
                          <a:latin typeface="Cambria Math"/>
                          <a:ea typeface="Cambria Math"/>
                        </a:rPr>
                        <m:t>,…,⊳,</m:t>
                      </m:r>
                      <m:r>
                        <a:rPr lang="hu-HU" altLang="hu-HU" i="1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hu-HU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   </m:t>
                          </m:r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  </m:t>
                              </m:r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brk m:alnAt="2"/>
                            </m:rPr>
                            <a:rPr lang="hu-HU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   </m:t>
                          </m:r>
                        </m:e>
                      </m:groupChr>
                      <m:r>
                        <a:rPr lang="hu-HU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,⊳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hu-HU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hu-HU" i="1">
                          <a:latin typeface="Cambria Math"/>
                          <a:ea typeface="Cambria Math"/>
                        </a:rPr>
                        <m:t>,…,</m:t>
                      </m:r>
                      <m:r>
                        <a:rPr lang="hu-HU" i="1">
                          <a:latin typeface="Cambria Math"/>
                        </a:rPr>
                        <m:t>⊳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hu-HU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hu-HU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 smtClean="0"/>
              </a:p>
              <a:p>
                <a:pPr lvl="1"/>
                <a:r>
                  <a:rPr lang="hu-HU" dirty="0" smtClean="0"/>
                  <a:t>ha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𝑞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∉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hu-HU" dirty="0" smtClean="0"/>
                  <a:t>, akkor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 smtClean="0"/>
                  <a:t> </a:t>
                </a:r>
                <a:r>
                  <a:rPr lang="hu-HU" b="1" dirty="0" smtClean="0"/>
                  <a:t>elutasítja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err="1" smtClean="0"/>
                  <a:t>-et</a:t>
                </a:r>
                <a:endParaRPr lang="hu-HU" dirty="0" smtClean="0"/>
              </a:p>
              <a:p>
                <a:pPr lvl="1"/>
                <a:r>
                  <a:rPr lang="hu-HU" dirty="0"/>
                  <a:t>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𝑞</m:t>
                    </m:r>
                    <m:r>
                      <a:rPr lang="hu-HU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hu-HU" dirty="0"/>
                  <a:t>, akkor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/>
                  <a:t> </a:t>
                </a:r>
                <a:r>
                  <a:rPr lang="hu-HU" b="1" dirty="0" smtClean="0"/>
                  <a:t>elfogadja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err="1"/>
                  <a:t>-</a:t>
                </a:r>
                <a:r>
                  <a:rPr lang="hu-HU" dirty="0" err="1" smtClean="0"/>
                  <a:t>et</a:t>
                </a:r>
                <a:r>
                  <a:rPr lang="hu-HU" dirty="0" smtClean="0"/>
                  <a:t> és az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 smtClean="0"/>
                  <a:t>.</a:t>
                </a:r>
                <a:endParaRPr lang="hu-HU" dirty="0"/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 smtClean="0"/>
                  <a:t> </a:t>
                </a:r>
                <a:r>
                  <a:rPr lang="hu-HU" b="1" dirty="0" smtClean="0"/>
                  <a:t>időigénye</a:t>
                </a:r>
                <a:r>
                  <a:rPr lang="hu-HU" dirty="0" smtClean="0"/>
                  <a:t> az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smtClean="0"/>
                  <a:t> inputon: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𝑡</m:t>
                    </m:r>
                  </m:oMath>
                </a14:m>
                <a:endParaRPr lang="hu-HU" dirty="0" smtClean="0"/>
              </a:p>
              <a:p>
                <a:pPr lvl="1"/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74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Örökölt fogalmak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Időkorlát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Eldöntött nyelv</a:t>
            </a:r>
          </a:p>
          <a:p>
            <a:endParaRPr lang="hu-HU" dirty="0"/>
          </a:p>
          <a:p>
            <a:r>
              <a:rPr lang="hu-HU" dirty="0" smtClean="0"/>
              <a:t>Felismert nyelv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27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Többszalagos Turing-gép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/>
                        </a:rPr>
                        <m:t>𝑇</m:t>
                      </m:r>
                      <m:r>
                        <a:rPr lang="hu-HU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Σ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  <a:p>
                <a:pPr>
                  <a:tabLst>
                    <a:tab pos="8247063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</m:oMath>
                </a14:m>
                <a:r>
                  <a:rPr lang="hu-HU">
                    <a:latin typeface="Cambria Math"/>
                    <a:ea typeface="Cambria Math"/>
                  </a:rPr>
                  <a:t>: </a:t>
                </a:r>
                <a:r>
                  <a:rPr lang="hu-HU" smtClean="0">
                    <a:ea typeface="Cambria Math"/>
                  </a:rPr>
                  <a:t>szalagok száma</a:t>
                </a:r>
                <a:r>
                  <a:rPr lang="hu-HU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/>
                      </a:rPr>
                      <m:t>≥1</m:t>
                    </m:r>
                  </m:oMath>
                </a14:m>
                <a:endParaRPr lang="hu-HU" i="1" smtClean="0">
                  <a:latin typeface="Cambria Math"/>
                  <a:ea typeface="Cambria Math"/>
                </a:endParaRPr>
              </a:p>
              <a:p>
                <a:pPr>
                  <a:tabLst>
                    <a:tab pos="8247063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hu-HU" dirty="0"/>
                  <a:t>: szalagjelek (betűk) halmaza,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⊳,⌴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endParaRPr lang="hu-HU" dirty="0"/>
              </a:p>
              <a:p>
                <a:pPr>
                  <a:tabLst>
                    <a:tab pos="8247063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𝑄</m:t>
                    </m:r>
                  </m:oMath>
                </a14:m>
                <a:r>
                  <a:rPr lang="hu-HU" dirty="0"/>
                  <a:t>: állapotok halmaza,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𝑄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endParaRPr lang="hu-HU" dirty="0"/>
              </a:p>
              <a:p>
                <a:pPr>
                  <a:tabLst>
                    <a:tab pos="82470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: kezdőállapot,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endParaRPr lang="hu-HU" dirty="0"/>
              </a:p>
              <a:p>
                <a:pPr>
                  <a:tabLst>
                    <a:tab pos="8247063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𝐹</m:t>
                    </m:r>
                  </m:oMath>
                </a14:m>
                <a:r>
                  <a:rPr lang="hu-HU" dirty="0"/>
                  <a:t>: elfogadó állapotok halmaza,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𝐹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endParaRPr lang="hu-HU" dirty="0"/>
              </a:p>
              <a:p>
                <a:pPr>
                  <a:tabLst>
                    <a:tab pos="2152650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hu-HU" dirty="0"/>
                  <a:t>: (állapot)átmenetfüggvény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2927648" y="5085184"/>
                <a:ext cx="6192688" cy="1584176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3200" dirty="0">
                    <a:solidFill>
                      <a:schemeClr val="tx1"/>
                    </a:solidFill>
                    <a:ea typeface="Cambria Math"/>
                  </a:rPr>
                  <a:t>Hogy nézzen ki a </a:t>
                </a:r>
                <a14:m>
                  <m:oMath xmlns:m="http://schemas.openxmlformats.org/officeDocument/2006/math">
                    <m:r>
                      <a:rPr lang="hu-HU" sz="3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hu-HU" sz="3200" dirty="0">
                    <a:solidFill>
                      <a:schemeClr val="tx1"/>
                    </a:solidFill>
                  </a:rPr>
                  <a:t>?</a:t>
                </a:r>
              </a:p>
              <a:p>
                <a:pPr algn="ctr"/>
                <a:r>
                  <a:rPr lang="hu-HU" sz="3200" dirty="0">
                    <a:solidFill>
                      <a:schemeClr val="tx1"/>
                    </a:solidFill>
                  </a:rPr>
                  <a:t>Azaz: milyen paraméterekkel, milyen függvényértékkel?</a:t>
                </a: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5085184"/>
                <a:ext cx="6192688" cy="1584176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t="-3042" b="-11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7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Többszalagos </a:t>
            </a:r>
            <a:r>
              <a:rPr lang="hu-HU" dirty="0" smtClean="0"/>
              <a:t>Turing-gép átmenetfüggvénye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Továbbra is 1 db. vezérlő, azaz 1 db. </a:t>
                </a:r>
                <a:r>
                  <a:rPr lang="hu-HU" smtClean="0"/>
                  <a:t>állapot.</a:t>
                </a:r>
              </a:p>
              <a:p>
                <a:endParaRPr lang="hu-HU" dirty="0" smtClean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smtClean="0"/>
                  <a:t> db. szalag van, ezért:</a:t>
                </a:r>
              </a:p>
              <a:p>
                <a:pPr lvl="1">
                  <a:tabLst>
                    <a:tab pos="6459538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/>
                  <a:t> db</a:t>
                </a:r>
                <a:r>
                  <a:rPr lang="hu-HU" dirty="0" smtClean="0"/>
                  <a:t>. betűt olvas: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hu-HU" dirty="0" smtClean="0"/>
              </a:p>
              <a:p>
                <a:pPr lvl="1">
                  <a:tabLst>
                    <a:tab pos="6459538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/>
                  <a:t> db. betűt </a:t>
                </a:r>
                <a:r>
                  <a:rPr lang="hu-HU" dirty="0" smtClean="0"/>
                  <a:t>ír: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′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endParaRPr lang="hu-HU" dirty="0" smtClean="0"/>
              </a:p>
              <a:p>
                <a:pPr lvl="1">
                  <a:tabLst>
                    <a:tab pos="6459538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/>
                  <a:t> db</a:t>
                </a:r>
                <a:r>
                  <a:rPr lang="hu-HU" dirty="0" smtClean="0"/>
                  <a:t>. mozgást végez: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hu-HU" dirty="0"/>
              </a:p>
              <a:p>
                <a:endParaRPr lang="hu-HU" dirty="0" smtClean="0"/>
              </a:p>
              <a:p>
                <a:r>
                  <a:rPr lang="hu-HU" dirty="0" smtClean="0"/>
                  <a:t>Tehát 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hu-HU" dirty="0" smtClean="0"/>
                  <a:t> használatának módja:</a:t>
                </a:r>
              </a:p>
              <a:p>
                <a:pPr marL="0" indent="0">
                  <a:buNone/>
                </a:pPr>
                <a:endParaRPr lang="hu-HU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/>
                          <a:ea typeface="Cambria Math"/>
                        </a:rPr>
                        <m:t>𝛿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𝑞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hu-HU" i="1">
                          <a:latin typeface="Cambria Math"/>
                          <a:ea typeface="Cambria Math"/>
                        </a:rPr>
                        <m:t>=(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′,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hu-HU" i="1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  <m:sub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hu-HU" i="1">
                          <a:latin typeface="Cambria Math"/>
                          <a:ea typeface="Cambria Math"/>
                        </a:rPr>
                        <m:t>,…,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hu-HU" i="1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  <m:sub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hu-HU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74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Többszalagos Turing-gép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/>
                        </a:rPr>
                        <m:t>𝑇</m:t>
                      </m:r>
                      <m:r>
                        <a:rPr lang="hu-HU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Σ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  <a:p>
                <a:pPr>
                  <a:tabLst>
                    <a:tab pos="8247063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</m:oMath>
                </a14:m>
                <a:r>
                  <a:rPr lang="hu-HU">
                    <a:latin typeface="Cambria Math"/>
                    <a:ea typeface="Cambria Math"/>
                  </a:rPr>
                  <a:t>: </a:t>
                </a:r>
                <a:r>
                  <a:rPr lang="hu-HU">
                    <a:ea typeface="Cambria Math"/>
                  </a:rPr>
                  <a:t>szalagok száma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/>
                      </a:rPr>
                      <m:t>≥1</m:t>
                    </m:r>
                  </m:oMath>
                </a14:m>
                <a:endParaRPr lang="hu-HU" i="1" smtClean="0">
                  <a:latin typeface="Cambria Math"/>
                  <a:ea typeface="Cambria Math"/>
                </a:endParaRPr>
              </a:p>
              <a:p>
                <a:pPr>
                  <a:tabLst>
                    <a:tab pos="8247063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hu-HU" dirty="0"/>
                  <a:t>: szalagjelek (betűk) halmaza,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⊳,⌴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endParaRPr lang="hu-HU" dirty="0"/>
              </a:p>
              <a:p>
                <a:pPr>
                  <a:tabLst>
                    <a:tab pos="8247063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𝑄</m:t>
                    </m:r>
                  </m:oMath>
                </a14:m>
                <a:r>
                  <a:rPr lang="hu-HU" dirty="0"/>
                  <a:t>: állapotok halmaza,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𝑄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endParaRPr lang="hu-HU" dirty="0"/>
              </a:p>
              <a:p>
                <a:pPr>
                  <a:tabLst>
                    <a:tab pos="82470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: kezdőállapot,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endParaRPr lang="hu-HU" dirty="0"/>
              </a:p>
              <a:p>
                <a:pPr>
                  <a:tabLst>
                    <a:tab pos="8247063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𝐹</m:t>
                    </m:r>
                  </m:oMath>
                </a14:m>
                <a:r>
                  <a:rPr lang="hu-HU" dirty="0"/>
                  <a:t>: elfogadó állapotok halmaza,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𝐹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endParaRPr lang="hu-HU" i="1" smtClean="0">
                  <a:latin typeface="Cambria Math"/>
                  <a:ea typeface="Cambria Math"/>
                </a:endParaRPr>
              </a:p>
              <a:p>
                <a:pPr>
                  <a:tabLst>
                    <a:tab pos="2152650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hu-HU" dirty="0"/>
                  <a:t>: (állapot)átmenetfüggvény</a:t>
                </a:r>
                <a:r>
                  <a:rPr lang="hu-HU" dirty="0" smtClean="0"/>
                  <a:t>,</a:t>
                </a:r>
                <a:br>
                  <a:rPr lang="hu-HU" dirty="0" smtClean="0"/>
                </a:br>
                <a:r>
                  <a:rPr lang="hu-HU" dirty="0" smtClean="0"/>
                  <a:t>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: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𝑄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r>
                      <a:rPr lang="hu-HU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l-GR" i="1" smtClean="0">
                        <a:latin typeface="Cambria Math"/>
                        <a:ea typeface="Cambria Math"/>
                      </a:rPr>
                      <m:t>↦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r>
                      <a:rPr lang="hu-HU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←,−,→</m:t>
                            </m:r>
                          </m:e>
                        </m:d>
                      </m:e>
                      <m:sup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hu-H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′,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,…,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 esetén:</a:t>
                </a:r>
              </a:p>
              <a:p>
                <a:pPr marL="457200" lvl="1" indent="0" algn="just">
                  <a:buNone/>
                  <a:tabLst>
                    <a:tab pos="2152650" algn="l"/>
                  </a:tabLst>
                </a:pPr>
                <a:r>
                  <a:rPr lang="hu-HU" dirty="0" smtClean="0"/>
                  <a:t>	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hu-HU" i="1">
                        <a:latin typeface="Cambria Math"/>
                      </a:rPr>
                      <m:t>⊳</m:t>
                    </m:r>
                  </m:oMath>
                </a14:m>
                <a:r>
                  <a:rPr lang="hu-HU" dirty="0" smtClean="0"/>
                  <a:t>, akkor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′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=</m:t>
                    </m:r>
                    <m:r>
                      <a:rPr lang="hu-HU" i="1">
                        <a:latin typeface="Cambria Math"/>
                      </a:rPr>
                      <m:t>⊳</m:t>
                    </m:r>
                  </m:oMath>
                </a14:m>
                <a:r>
                  <a:rPr lang="hu-HU" dirty="0" smtClean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=→</m:t>
                    </m:r>
                  </m:oMath>
                </a14:m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03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Konfiguráció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altLang="hu-HU" u="sng" dirty="0" smtClean="0"/>
                  <a:t>Egyszalagos Turing-gép </a:t>
                </a:r>
                <a:r>
                  <a:rPr lang="hu-HU" altLang="hu-HU" u="sng" smtClean="0"/>
                  <a:t>esetén:</a:t>
                </a:r>
              </a:p>
              <a:p>
                <a:endParaRPr lang="hu-HU" altLang="hu-HU" u="sn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hu-HU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hu-HU" dirty="0"/>
              </a:p>
              <a:p>
                <a:pPr marL="0" indent="0" algn="just">
                  <a:buNone/>
                  <a:tabLst>
                    <a:tab pos="3952875" algn="l"/>
                  </a:tabLst>
                </a:pPr>
                <a:r>
                  <a:rPr lang="hu-HU" dirty="0" smtClean="0"/>
                  <a:t>	ahol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𝑞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hu-HU" dirty="0"/>
              </a:p>
              <a:p>
                <a:endParaRPr lang="hu-HU" altLang="hu-HU" u="sng" dirty="0"/>
              </a:p>
              <a:p>
                <a14:m>
                  <m:oMath xmlns:m="http://schemas.openxmlformats.org/officeDocument/2006/math">
                    <m:r>
                      <a:rPr lang="hu-HU" altLang="hu-HU" b="0" i="1" u="sng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altLang="hu-HU" u="sng" dirty="0" smtClean="0"/>
                  <a:t>-szalagos </a:t>
                </a:r>
                <a:r>
                  <a:rPr lang="hu-HU" altLang="hu-HU" u="sng" dirty="0"/>
                  <a:t>Turing-gép </a:t>
                </a:r>
                <a:r>
                  <a:rPr lang="hu-HU" altLang="hu-HU" u="sng" smtClean="0"/>
                  <a:t>esetén:</a:t>
                </a:r>
              </a:p>
              <a:p>
                <a:pPr marL="109728" indent="0">
                  <a:buNone/>
                </a:pPr>
                <a:r>
                  <a:rPr lang="hu-HU" altLang="hu-HU" u="sng" dirty="0" smtClean="0"/>
                  <a:t/>
                </a:r>
                <a:br>
                  <a:rPr lang="hu-HU" altLang="hu-HU" u="sng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,…,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hu-HU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hu-HU" dirty="0"/>
              </a:p>
              <a:p>
                <a:pPr marL="0" indent="0" algn="just">
                  <a:buNone/>
                  <a:tabLst>
                    <a:tab pos="3952875" algn="l"/>
                  </a:tabLst>
                </a:pPr>
                <a:r>
                  <a:rPr lang="hu-HU" dirty="0" smtClean="0"/>
                  <a:t>	ahol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𝑞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hu-HU" dirty="0" smtClean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hu-HU" dirty="0" smtClean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9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Inputszalag, outputszalag, munkaszalagok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1. szalag = </a:t>
                </a:r>
                <a:r>
                  <a:rPr lang="hu-HU" b="1" dirty="0" smtClean="0"/>
                  <a:t>inputszalag</a:t>
                </a:r>
              </a:p>
              <a:p>
                <a:pPr lvl="1"/>
                <a:r>
                  <a:rPr lang="hu-HU" dirty="0" smtClean="0"/>
                  <a:t>Az input szó induláskor ide helyezzük.</a:t>
                </a:r>
              </a:p>
              <a:p>
                <a:endParaRPr lang="hu-HU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𝑘</m:t>
                    </m:r>
                    <m:r>
                      <a:rPr lang="hu-HU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hu-HU" dirty="0" smtClean="0"/>
                  <a:t> szalag = </a:t>
                </a:r>
                <a:r>
                  <a:rPr lang="hu-HU" b="1" dirty="0" smtClean="0"/>
                  <a:t>outputszalag</a:t>
                </a:r>
              </a:p>
              <a:p>
                <a:pPr lvl="1"/>
                <a:r>
                  <a:rPr lang="hu-HU" dirty="0" smtClean="0"/>
                  <a:t>Megálláskor az output szót innen olvashatjuk ki.</a:t>
                </a:r>
              </a:p>
              <a:p>
                <a:endParaRPr lang="hu-HU" dirty="0" smtClean="0"/>
              </a:p>
              <a:p>
                <a:r>
                  <a:rPr lang="hu-HU" dirty="0" smtClean="0"/>
                  <a:t>Többi szalag = </a:t>
                </a:r>
                <a:r>
                  <a:rPr lang="hu-HU" b="1" dirty="0" smtClean="0"/>
                  <a:t>munkaszalagok</a:t>
                </a:r>
              </a:p>
              <a:p>
                <a:pPr lvl="1"/>
                <a:r>
                  <a:rPr lang="hu-HU" dirty="0" smtClean="0"/>
                  <a:t>A futtatás során átmeneti adatok tárolására.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9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Kezdő- és megállási konfiguráció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altLang="hu-HU" u="sng" dirty="0" smtClean="0"/>
                  <a:t>Kezdőkonfiguráció:</a:t>
                </a:r>
              </a:p>
              <a:p>
                <a:pPr lvl="1"/>
                <a:r>
                  <a:rPr lang="hu-HU" dirty="0" smtClean="0"/>
                  <a:t>az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/>
                  <a:t> input </a:t>
                </a:r>
                <a:r>
                  <a:rPr lang="hu-HU" dirty="0" smtClean="0"/>
                  <a:t>az 1. szalagon</a:t>
                </a:r>
              </a:p>
              <a:p>
                <a:pPr lvl="1"/>
                <a:r>
                  <a:rPr lang="hu-HU" dirty="0" smtClean="0"/>
                  <a:t>többi szalag „üres”</a:t>
                </a:r>
              </a:p>
              <a:p>
                <a:pPr lvl="1"/>
                <a:endParaRPr lang="hu-HU" dirty="0"/>
              </a:p>
              <a:p>
                <a:pPr lvl="1"/>
                <a:endParaRPr lang="hu-HU" dirty="0" smtClean="0"/>
              </a:p>
              <a:p>
                <a:r>
                  <a:rPr lang="hu-HU" u="sng" dirty="0" smtClean="0"/>
                  <a:t>Megállási konfiguráció:</a:t>
                </a:r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1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4151785" y="3140968"/>
                <a:ext cx="4053365" cy="720080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200" i="1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hu-HU" sz="3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sz="3200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b>
                          <m:r>
                            <a:rPr lang="hu-HU" sz="3200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hu-HU" sz="3200" i="1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,⊳,</m:t>
                      </m:r>
                      <m:r>
                        <a:rPr lang="hu-HU" sz="3200" i="1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hu-HU" sz="3200" i="1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,⊳,</m:t>
                      </m:r>
                      <m:r>
                        <a:rPr lang="hu-HU" sz="3200" i="1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hu-HU" sz="3200" i="1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,…,⊳,</m:t>
                      </m:r>
                      <m:r>
                        <a:rPr lang="hu-HU" sz="3200" i="1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hu-HU" sz="3200" i="1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hu-HU" sz="3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5" y="3140968"/>
                <a:ext cx="4053365" cy="720080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kerekített téglalap 4"/>
              <p:cNvSpPr/>
              <p:nvPr/>
            </p:nvSpPr>
            <p:spPr>
              <a:xfrm>
                <a:off x="2855642" y="4797152"/>
                <a:ext cx="6768751" cy="1656184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hu-HU" sz="3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3200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𝑞</m:t>
                          </m:r>
                          <m:r>
                            <a:rPr lang="hu-HU" sz="3200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sz="32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32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hu-HU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sz="32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hu-HU" sz="32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sz="3200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sz="32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sz="32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sz="3200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hu-HU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sz="32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32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hu-HU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sz="32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hu-HU" sz="32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hu-HU" sz="3200" i="1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sz="32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sz="32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hu-HU" sz="3200" i="1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hu-HU" sz="3200" dirty="0">
                  <a:solidFill>
                    <a:sysClr val="windowText" lastClr="000000"/>
                  </a:solidFill>
                  <a:ea typeface="Cambria Math"/>
                </a:endParaRPr>
              </a:p>
              <a:p>
                <a:pPr algn="ctr"/>
                <a:r>
                  <a:rPr lang="hu-HU" sz="3200" dirty="0">
                    <a:solidFill>
                      <a:sysClr val="windowText" lastClr="000000"/>
                    </a:solidFill>
                  </a:rPr>
                  <a:t>ahol </a:t>
                </a:r>
                <a14:m>
                  <m:oMath xmlns:m="http://schemas.openxmlformats.org/officeDocument/2006/math">
                    <m:r>
                      <a:rPr lang="hu-HU" sz="3200" i="1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𝛿</m:t>
                    </m:r>
                    <m:r>
                      <a:rPr lang="hu-HU" sz="3200" i="1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hu-HU" sz="3200" i="1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𝑞</m:t>
                    </m:r>
                    <m:r>
                      <a:rPr lang="hu-HU" sz="3200" i="1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hu-HU" sz="32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sz="3200" i="1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hu-HU" sz="3200" i="1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hu-HU" sz="3200" i="1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hu-HU" sz="32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sz="3200" i="1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hu-HU" sz="3200" i="1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hu-HU" sz="3200" i="1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hu-HU" sz="3200" dirty="0">
                    <a:solidFill>
                      <a:sysClr val="windowText" lastClr="000000"/>
                    </a:solidFill>
                  </a:rPr>
                  <a:t> nincs értelmezve</a:t>
                </a:r>
              </a:p>
            </p:txBody>
          </p:sp>
        </mc:Choice>
        <mc:Fallback xmlns="">
          <p:sp>
            <p:nvSpPr>
              <p:cNvPr id="5" name="Lekerekített 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2" y="4797152"/>
                <a:ext cx="6768751" cy="1656184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 l="-898" r="-80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89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Közvetlen rákövetkezés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hu-HU" altLang="hu-HU" smtClean="0"/>
              </a:p>
              <a:p>
                <a:pPr marL="0" indent="0">
                  <a:buNone/>
                </a:pPr>
                <a:endParaRPr lang="hu-HU" altLang="hu-HU"/>
              </a:p>
              <a:p>
                <a:pPr marL="0" indent="0">
                  <a:buNone/>
                </a:pPr>
                <a:endParaRPr lang="hu-HU" altLang="hu-HU" smtClean="0"/>
              </a:p>
              <a:p>
                <a:pPr marL="0" indent="0">
                  <a:buNone/>
                </a:pPr>
                <a:r>
                  <a:rPr lang="hu-HU" altLang="hu-HU"/>
                  <a:t>H</a:t>
                </a:r>
                <a:r>
                  <a:rPr lang="hu-HU" altLang="hu-HU" smtClean="0"/>
                  <a:t>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𝑞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)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=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𝑞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′,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,…,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hu-HU" altLang="hu-HU" dirty="0"/>
                  <a:t> és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altLang="hu-HU" dirty="0"/>
                  <a:t>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altLang="hu-HU" i="1">
                        <a:latin typeface="Cambria Math"/>
                      </a:rPr>
                      <m:t>=−</m:t>
                    </m:r>
                  </m:oMath>
                </a14:m>
                <a:r>
                  <a:rPr lang="hu-HU" altLang="hu-HU" dirty="0"/>
                  <a:t>, akkor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hu-HU" alt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hu-HU" altLang="hu-HU" i="1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r>
                  <a:rPr lang="hu-HU" altLang="hu-HU" dirty="0"/>
                  <a:t>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hu-HU" alt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hu-HU" altLang="hu-H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altLang="hu-HU" dirty="0"/>
                  <a:t>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altLang="hu-HU" i="1">
                        <a:latin typeface="Cambria Math"/>
                      </a:rPr>
                      <m:t>=←</m:t>
                    </m:r>
                  </m:oMath>
                </a14:m>
                <a:r>
                  <a:rPr lang="hu-HU" altLang="hu-HU" dirty="0"/>
                  <a:t>, akkor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hu-HU" alt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altLang="hu-HU" dirty="0"/>
                  <a:t>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hu-HU" alt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hu-HU" altLang="hu-HU" i="1">
                        <a:latin typeface="Cambria Math"/>
                        <a:ea typeface="Cambria Math"/>
                      </a:rPr>
                      <m:t>′</m:t>
                    </m:r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hu-HU" altLang="hu-H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altLang="hu-HU" dirty="0"/>
                  <a:t>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altLang="hu-HU" i="1">
                        <a:latin typeface="Cambria Math"/>
                      </a:rPr>
                      <m:t>=→</m:t>
                    </m:r>
                  </m:oMath>
                </a14:m>
                <a:r>
                  <a:rPr lang="hu-HU" altLang="hu-HU" dirty="0"/>
                  <a:t>:</a:t>
                </a:r>
              </a:p>
              <a:p>
                <a:pPr marL="914400" lvl="1" indent="-514350"/>
                <a:r>
                  <a:rPr lang="hu-HU" altLang="hu-HU" dirty="0"/>
                  <a:t>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altLang="hu-HU" i="1">
                        <a:latin typeface="Cambria Math"/>
                      </a:rPr>
                      <m:t>=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hu-HU" altLang="hu-HU" dirty="0"/>
                  <a:t>, akkor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hu-HU" alt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hu-HU" altLang="hu-HU" i="1">
                        <a:latin typeface="Cambria Math"/>
                        <a:ea typeface="Cambria Math"/>
                      </a:rPr>
                      <m:t>′</m:t>
                    </m:r>
                    <m:r>
                      <a:rPr lang="hu-HU" i="1">
                        <a:latin typeface="Cambria Math"/>
                      </a:rPr>
                      <m:t>⌴</m:t>
                    </m:r>
                  </m:oMath>
                </a14:m>
                <a:r>
                  <a:rPr lang="hu-HU" altLang="hu-HU" dirty="0"/>
                  <a:t>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hu-HU" alt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</a:rPr>
                      <m:t>=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endParaRPr lang="hu-HU" altLang="hu-HU" dirty="0"/>
              </a:p>
              <a:p>
                <a:pPr marL="914400" lvl="1" indent="-514350"/>
                <a:r>
                  <a:rPr lang="hu-HU" altLang="hu-HU" dirty="0"/>
                  <a:t>egyébként: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hu-HU" alt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hu-HU" altLang="hu-HU" i="1">
                        <a:latin typeface="Cambria Math"/>
                        <a:ea typeface="Cambria Math"/>
                      </a:rPr>
                      <m:t>′</m:t>
                    </m:r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altLang="hu-HU" dirty="0"/>
                  <a:t>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hu-HU" alt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altLang="hu-HU" dirty="0"/>
                  <a:t>,</a:t>
                </a:r>
              </a:p>
              <a:p>
                <a:pPr marL="400050" lvl="1" indent="0" algn="just">
                  <a:buNone/>
                  <a:tabLst>
                    <a:tab pos="2152650" algn="l"/>
                  </a:tabLst>
                </a:pPr>
                <a:r>
                  <a:rPr lang="hu-HU" altLang="hu-HU" dirty="0"/>
                  <a:t>	ahol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altLang="hu-HU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hu-HU" i="1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hu-HU" alt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altLang="hu-HU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1703512" y="1412776"/>
                <a:ext cx="8856984" cy="936104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𝑞</m:t>
                      </m:r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hu-HU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hu-HU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hu-HU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,…,</m:t>
                      </m:r>
                      <m:sSub>
                        <m:sSubPr>
                          <m:ctrlPr>
                            <a:rPr lang="hu-HU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hu-HU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hu-HU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hu-HU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hu-HU" sz="3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 </m:t>
                          </m:r>
                          <m:r>
                            <m:rPr>
                              <m:nor/>
                            </m:rPr>
                            <a:rPr lang="hu-HU" sz="3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hu-HU" sz="3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 </m:t>
                          </m:r>
                        </m:e>
                      </m:groupChr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hu-HU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hu-HU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hu-HU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,…,</m:t>
                      </m:r>
                      <m:sSup>
                        <m:sSupPr>
                          <m:ctrlPr>
                            <a:rPr lang="hu-HU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hu-HU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hu-HU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1412776"/>
                <a:ext cx="8856984" cy="936104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68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Rákövetkezés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hu-HU" altLang="hu-HU" smtClean="0"/>
              </a:p>
              <a:p>
                <a:pPr marL="0" indent="0">
                  <a:buNone/>
                </a:pPr>
                <a:endParaRPr lang="hu-HU" altLang="hu-HU"/>
              </a:p>
              <a:p>
                <a:pPr marL="0" indent="0">
                  <a:buNone/>
                </a:pPr>
                <a:r>
                  <a:rPr lang="hu-HU" altLang="hu-HU" smtClean="0"/>
                  <a:t>Léteznek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hu-HU" alt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altLang="hu-HU" i="1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u-HU" altLang="hu-HU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hu-HU" alt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altLang="hu-HU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hu-HU" altLang="hu-HU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hu-HU" alt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altLang="hu-HU" i="1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u-HU" altLang="hu-HU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hu-HU" alt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altLang="hu-HU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hu-HU" altLang="hu-HU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hu-HU" altLang="hu-HU" dirty="0"/>
                  <a:t> konfigurációk, hogy:</a:t>
                </a:r>
              </a:p>
              <a:p>
                <a:pPr marL="0" indent="0">
                  <a:buNone/>
                </a:pPr>
                <a:endParaRPr lang="hu-HU" altLang="hu-H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altLang="hu-H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hu-HU" alt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altLang="hu-HU" i="1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u-HU" altLang="hu-HU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hu-HU" alt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altLang="hu-HU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hu-HU" altLang="hu-HU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hu-HU" alt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altLang="hu-HU" i="1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u-HU" altLang="hu-HU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hu-HU" alt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altLang="hu-HU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hu-HU" altLang="hu-HU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hu-HU" altLang="hu-HU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hu-HU" altLang="hu-HU" dirty="0">
                    <a:ea typeface="Cambria Math"/>
                  </a:rPr>
                  <a:t/>
                </a:r>
                <a:br>
                  <a:rPr lang="hu-HU" altLang="hu-HU" dirty="0">
                    <a:ea typeface="Cambria Math"/>
                  </a:rPr>
                </a:br>
                <a:endParaRPr lang="hu-HU" altLang="hu-HU" dirty="0">
                  <a:ea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altLang="hu-H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hu-HU" alt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altLang="hu-HU" i="1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u-HU" altLang="hu-HU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hu-HU" alt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altLang="hu-HU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hu-HU" altLang="hu-HU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hu-HU" alt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altLang="hu-HU" i="1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u-HU" altLang="hu-HU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hu-HU" alt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altLang="hu-HU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hu-HU" altLang="hu-HU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hu-HU" altLang="hu-HU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′,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′,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′,…,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′,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</m:d>
                  </m:oMath>
                </a14:m>
                <a:r>
                  <a:rPr lang="hu-HU" altLang="hu-HU" dirty="0">
                    <a:ea typeface="Cambria Math"/>
                  </a:rPr>
                  <a:t/>
                </a:r>
                <a:br>
                  <a:rPr lang="hu-HU" altLang="hu-HU" dirty="0">
                    <a:ea typeface="Cambria Math"/>
                  </a:rPr>
                </a:br>
                <a:endParaRPr lang="hu-HU" altLang="hu-HU" dirty="0">
                  <a:ea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altLang="hu-HU" dirty="0">
                    <a:ea typeface="Cambria Math"/>
                  </a:rPr>
                  <a:t>Minden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=1,…,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hu-HU" altLang="hu-HU" dirty="0">
                    <a:ea typeface="Cambria Math"/>
                  </a:rPr>
                  <a:t> esetén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hu-HU" altLang="hu-HU" sz="3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altLang="hu-HU" sz="3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altLang="hu-HU" sz="3000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hu-HU" altLang="hu-HU" sz="3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altLang="hu-HU" sz="30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hu-HU" altLang="hu-HU" sz="3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hu-HU" altLang="hu-HU" sz="3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hu-HU" sz="3000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altLang="hu-HU" sz="3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hu-HU" altLang="hu-HU" sz="3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hu-HU" altLang="hu-HU" sz="30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hu-HU" altLang="hu-HU" sz="3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hu-HU" altLang="hu-HU" sz="3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hu-HU" sz="3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u-HU" altLang="hu-HU" sz="3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hu-HU" altLang="hu-HU" sz="3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hu-HU" altLang="hu-HU" sz="3000" i="1">
                              <a:latin typeface="Cambria Math"/>
                              <a:ea typeface="Cambria Math"/>
                            </a:rPr>
                            <m:t>,…,</m:t>
                          </m:r>
                          <m:sSup>
                            <m:sSupPr>
                              <m:ctrlPr>
                                <a:rPr lang="hu-HU" altLang="hu-HU" sz="3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hu-HU" altLang="hu-HU" sz="3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hu-HU" sz="3000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altLang="hu-HU" sz="30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hu-HU" altLang="hu-HU" sz="3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hu-HU" altLang="hu-HU" sz="30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hu-HU" altLang="hu-HU" sz="3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hu-HU" altLang="hu-HU" sz="3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hu-HU" sz="3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u-HU" altLang="hu-HU" sz="30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hu-HU" altLang="hu-HU" sz="3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hu-HU" altLang="hu-HU" sz="3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hu-HU" altLang="hu-HU" sz="3000" i="1">
                              <a:latin typeface="Cambria Math"/>
                            </a:rPr>
                            <m:t> </m:t>
                          </m:r>
                          <m:r>
                            <a:rPr lang="hu-HU" altLang="hu-HU" sz="3000" i="1">
                              <a:latin typeface="Cambria Math"/>
                            </a:rPr>
                            <m:t>    </m:t>
                          </m:r>
                          <m:r>
                            <a:rPr lang="hu-HU" altLang="hu-HU" sz="3000" i="1">
                              <a:latin typeface="Cambria Math"/>
                            </a:rPr>
                            <m:t>𝑇</m:t>
                          </m:r>
                          <m:r>
                            <a:rPr lang="hu-HU" altLang="hu-HU" sz="3000" i="1">
                              <a:latin typeface="Cambria Math"/>
                            </a:rPr>
                            <m:t>    </m:t>
                          </m:r>
                        </m:e>
                      </m:groupChr>
                      <m:d>
                        <m:dPr>
                          <m:ctrlPr>
                            <a:rPr lang="hu-HU" altLang="hu-HU" sz="3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altLang="hu-HU" sz="3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altLang="hu-HU" sz="3000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hu-HU" altLang="hu-HU" sz="3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hu-HU" altLang="hu-HU" sz="3000" i="1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hu-HU" altLang="hu-HU" sz="30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hu-HU" altLang="hu-HU" sz="3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hu-HU" altLang="hu-HU" sz="3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hu-HU" sz="3000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altLang="hu-HU" sz="3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hu-HU" altLang="hu-HU" sz="3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hu-HU" altLang="hu-HU" sz="3000" i="1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a:rPr lang="hu-HU" altLang="hu-HU" sz="30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hu-HU" altLang="hu-HU" sz="3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hu-HU" altLang="hu-HU" sz="3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hu-HU" sz="3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u-HU" altLang="hu-HU" sz="3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hu-HU" altLang="hu-HU" sz="3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hu-HU" altLang="hu-HU" sz="3000" i="1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a:rPr lang="hu-HU" altLang="hu-HU" sz="3000" i="1">
                              <a:latin typeface="Cambria Math"/>
                              <a:ea typeface="Cambria Math"/>
                            </a:rPr>
                            <m:t>,…,</m:t>
                          </m:r>
                          <m:sSup>
                            <m:sSupPr>
                              <m:ctrlPr>
                                <a:rPr lang="hu-HU" altLang="hu-HU" sz="3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hu-HU" altLang="hu-HU" sz="3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hu-HU" sz="3000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altLang="hu-HU" sz="30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hu-HU" altLang="hu-HU" sz="3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hu-HU" altLang="hu-HU" sz="3000" i="1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a:rPr lang="hu-HU" altLang="hu-HU" sz="30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hu-HU" altLang="hu-HU" sz="3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hu-HU" altLang="hu-HU" sz="3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hu-HU" sz="3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u-HU" altLang="hu-HU" sz="30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hu-HU" altLang="hu-HU" sz="3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hu-HU" altLang="hu-HU" sz="3000" i="1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altLang="hu-HU" sz="3000" dirty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 algn="just">
                  <a:buNone/>
                </a:pPr>
                <a:endParaRPr lang="hu-HU" alt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1703512" y="1412776"/>
                <a:ext cx="8856984" cy="936104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𝑞</m:t>
                      </m:r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hu-HU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hu-HU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hu-HU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hu-HU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hu-HU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hu-HU" sz="3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 </m:t>
                          </m:r>
                          <m:sSup>
                            <m:sSupPr>
                              <m:ctrlP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hu-HU" sz="3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</m:groupChr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hu-HU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hu-HU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hu-HU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,…,</m:t>
                      </m:r>
                      <m:sSup>
                        <m:sSupPr>
                          <m:ctrlPr>
                            <a:rPr lang="hu-HU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hu-HU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sz="3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hu-HU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hu-HU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1412776"/>
                <a:ext cx="8856984" cy="936104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8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" id="{64F76BF4-D781-48DC-85F9-EB78523AA6D1}" vid="{5D53EE3E-CD84-4D45-BEA0-6E504206BD6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949</TotalTime>
  <Words>188</Words>
  <Application>Microsoft Office PowerPoint</Application>
  <PresentationFormat>Szélesvásznú</PresentationFormat>
  <Paragraphs>98</Paragraphs>
  <Slides>11</Slides>
  <Notes>0</Notes>
  <HiddenSlides>2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Calibri</vt:lpstr>
      <vt:lpstr>Cambria Math</vt:lpstr>
      <vt:lpstr>Georgia</vt:lpstr>
      <vt:lpstr>Trebuchet MS</vt:lpstr>
      <vt:lpstr>Wingdings 2</vt:lpstr>
      <vt:lpstr>Bemutató1_sablon</vt:lpstr>
      <vt:lpstr>Számításelmélet</vt:lpstr>
      <vt:lpstr>Többszalagos Turing-gép</vt:lpstr>
      <vt:lpstr>Többszalagos Turing-gép átmenetfüggvénye</vt:lpstr>
      <vt:lpstr>Többszalagos Turing-gép</vt:lpstr>
      <vt:lpstr>Konfiguráció</vt:lpstr>
      <vt:lpstr>Inputszalag, outputszalag, munkaszalagok</vt:lpstr>
      <vt:lpstr>Kezdő- és megállási konfiguráció</vt:lpstr>
      <vt:lpstr>Közvetlen rákövetkezés</vt:lpstr>
      <vt:lpstr>Rákövetkezés</vt:lpstr>
      <vt:lpstr>Elfogadás, elutasítás</vt:lpstr>
      <vt:lpstr>Örökölt fogalmak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Gergely Kovasznai</cp:lastModifiedBy>
  <cp:revision>176</cp:revision>
  <dcterms:created xsi:type="dcterms:W3CDTF">2014-03-03T11:13:53Z</dcterms:created>
  <dcterms:modified xsi:type="dcterms:W3CDTF">2020-03-03T12:19:46Z</dcterms:modified>
</cp:coreProperties>
</file>