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sldIdLst>
    <p:sldId id="256" r:id="rId2"/>
    <p:sldId id="260" r:id="rId3"/>
    <p:sldId id="262" r:id="rId4"/>
    <p:sldId id="268" r:id="rId5"/>
    <p:sldId id="270" r:id="rId6"/>
    <p:sldId id="271" r:id="rId7"/>
    <p:sldId id="267" r:id="rId8"/>
    <p:sldId id="263" r:id="rId9"/>
    <p:sldId id="264" r:id="rId10"/>
    <p:sldId id="272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81" d="100"/>
          <a:sy n="81" d="100"/>
        </p:scale>
        <p:origin x="648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 smtClean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3221021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7148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667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78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13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14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29489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68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679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50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654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2020. 04. 14.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784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Számításelmélet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Lyukszalagos Turing-gép</a:t>
            </a:r>
            <a:r>
              <a:rPr lang="hu-HU"/>
              <a:t>, t</a:t>
            </a:r>
            <a:r>
              <a:rPr lang="hu-HU" smtClean="0"/>
              <a:t>árbonyolultsági </a:t>
            </a:r>
            <a:r>
              <a:rPr lang="hu-HU" dirty="0" smtClean="0"/>
              <a:t>osztályok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hu-HU" smtClean="0"/>
              </a:p>
              <a:p>
                <a:pPr marL="109728" indent="0">
                  <a:buNone/>
                </a:pPr>
                <a:endParaRPr lang="hu-HU"/>
              </a:p>
              <a:p>
                <a:pPr marL="109728" indent="0">
                  <a:buNone/>
                </a:pPr>
                <a:endParaRPr lang="hu-HU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𝐒𝐏𝐀𝐂𝐄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hu-HU" altLang="hu-HU" dirty="0"/>
                  <a:t>:</a:t>
                </a:r>
              </a:p>
              <a:p>
                <a:pPr marL="463550" indent="0">
                  <a:buNone/>
                </a:pPr>
                <a:r>
                  <a:rPr lang="hu-HU" altLang="hu-HU" dirty="0"/>
                  <a:t>ha van olyan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</a:rPr>
                          <m:t>𝑓</m:t>
                        </m:r>
                        <m:r>
                          <a:rPr lang="hu-HU" altLang="hu-HU" i="1">
                            <a:latin typeface="Cambria Math"/>
                          </a:rPr>
                          <m:t>(</m:t>
                        </m:r>
                        <m:r>
                          <a:rPr lang="hu-HU" altLang="hu-HU" i="1">
                            <a:latin typeface="Cambria Math"/>
                          </a:rPr>
                          <m:t>𝑛</m:t>
                        </m:r>
                        <m:r>
                          <a:rPr lang="hu-HU" altLang="hu-HU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hu-HU" altLang="hu-HU" dirty="0"/>
                  <a:t> tárkorlátos </a:t>
                </a:r>
                <a:r>
                  <a:rPr lang="hu-HU" altLang="hu-HU" b="1" dirty="0"/>
                  <a:t>lyukszalagos</a:t>
                </a:r>
                <a:r>
                  <a:rPr lang="hu-HU" altLang="hu-HU" dirty="0"/>
                  <a:t> Turing-gép, mely eldönti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altLang="hu-HU" dirty="0" err="1"/>
                  <a:t>-t</a:t>
                </a:r>
                <a:r>
                  <a:rPr lang="hu-HU" altLang="hu-HU" dirty="0"/>
                  <a:t>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3791744" y="1844824"/>
                <a:ext cx="4608512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000" b="1">
                        <a:solidFill>
                          <a:schemeClr val="tx1"/>
                        </a:solidFill>
                        <a:latin typeface="Cambria Math"/>
                      </a:rPr>
                      <m:t>𝐒𝐏𝐀𝐂𝐄</m:t>
                    </m:r>
                    <m:d>
                      <m:dPr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hu-HU" sz="3000" dirty="0">
                    <a:solidFill>
                      <a:schemeClr val="tx1"/>
                    </a:solidFill>
                  </a:rPr>
                  <a:t> osztály</a:t>
                </a: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1844824"/>
                <a:ext cx="4608512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820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 smtClean="0">
                        <a:latin typeface="Cambria Math"/>
                      </a:rPr>
                      <m:t>𝐏</m:t>
                    </m:r>
                    <m:r>
                      <a:rPr lang="hu-HU" b="1" i="0" smtClean="0">
                        <a:latin typeface="Cambria Math"/>
                      </a:rPr>
                      <m:t>𝐒𝐏𝐀𝐂𝐄</m:t>
                    </m:r>
                  </m:oMath>
                </a14:m>
                <a:r>
                  <a:rPr lang="hu-HU" dirty="0" smtClean="0"/>
                  <a:t> és </a:t>
                </a:r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𝐄𝐗𝐏𝐒𝐏𝐀𝐂𝐄</m:t>
                    </m:r>
                  </m:oMath>
                </a14:m>
                <a:r>
                  <a:rPr lang="hu-HU" dirty="0" smtClean="0"/>
                  <a:t> osztályok</a:t>
                </a:r>
                <a:endParaRPr lang="hu-HU" dirty="0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1185"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altLang="hu-HU" b="1" dirty="0" smtClean="0"/>
                  <a:t>Polinomiális</a:t>
                </a:r>
                <a:r>
                  <a:rPr lang="hu-HU" altLang="hu-HU" dirty="0"/>
                  <a:t> tárkorlátos Turing-géppel eldönthető nyelvek </a:t>
                </a:r>
                <a:r>
                  <a:rPr lang="hu-HU" altLang="hu-HU" dirty="0" smtClean="0"/>
                  <a:t>osztálya</a:t>
                </a:r>
                <a:br>
                  <a:rPr lang="hu-HU" altLang="hu-HU" dirty="0" smtClean="0"/>
                </a:br>
                <a14:m>
                  <m:oMath xmlns:m="http://schemas.openxmlformats.org/officeDocument/2006/math">
                    <m:r>
                      <a:rPr lang="hu-HU" altLang="hu-HU" b="1">
                        <a:latin typeface="Cambria Math"/>
                      </a:rPr>
                      <m:t>𝐏</m:t>
                    </m:r>
                    <m:r>
                      <a:rPr lang="hu-HU" altLang="hu-HU" b="1" i="0" smtClean="0">
                        <a:latin typeface="Cambria Math"/>
                      </a:rPr>
                      <m:t>𝐒𝐏𝐀𝐂𝐄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altLang="hu-HU" i="1">
                            <a:latin typeface="Cambria Math"/>
                          </a:rPr>
                          <m:t>𝑘</m:t>
                        </m:r>
                        <m:r>
                          <a:rPr lang="hu-HU" altLang="hu-HU" i="1">
                            <a:latin typeface="Cambria Math"/>
                          </a:rPr>
                          <m:t>≥1</m:t>
                        </m:r>
                      </m:sub>
                      <m:sup/>
                      <m:e>
                        <m:r>
                          <a:rPr lang="hu-HU" altLang="hu-HU" b="1" i="0" smtClean="0">
                            <a:latin typeface="Cambria Math"/>
                          </a:rPr>
                          <m:t>𝐒𝐏𝐀𝐂</m:t>
                        </m:r>
                        <m:r>
                          <a:rPr lang="hu-HU" altLang="hu-HU" b="1">
                            <a:latin typeface="Cambria Math"/>
                          </a:rPr>
                          <m:t>𝐄</m:t>
                        </m:r>
                        <m:d>
                          <m:d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altLang="hu-HU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hu-HU" altLang="hu-HU" i="1">
                                    <a:latin typeface="Cambria Math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hu-HU" altLang="hu-HU" dirty="0" smtClean="0"/>
              </a:p>
              <a:p>
                <a:endParaRPr lang="hu-HU" altLang="hu-HU" dirty="0"/>
              </a:p>
              <a:p>
                <a:r>
                  <a:rPr lang="hu-HU" b="1" kern="0" dirty="0" smtClean="0"/>
                  <a:t>Exponenciális</a:t>
                </a:r>
                <a:r>
                  <a:rPr lang="hu-HU" kern="0" dirty="0" smtClean="0"/>
                  <a:t> </a:t>
                </a:r>
                <a:r>
                  <a:rPr lang="hu-HU" kern="0" dirty="0"/>
                  <a:t>tárkorlátos Turing-géppel eldönthető nyelvek </a:t>
                </a:r>
                <a:r>
                  <a:rPr lang="hu-HU" kern="0" dirty="0" smtClean="0"/>
                  <a:t>osztálya</a:t>
                </a:r>
                <a:br>
                  <a:rPr lang="hu-HU" kern="0" dirty="0" smtClean="0"/>
                </a:br>
                <a14:m>
                  <m:oMath xmlns:m="http://schemas.openxmlformats.org/officeDocument/2006/math">
                    <m:r>
                      <a:rPr lang="hu-HU" altLang="hu-HU" b="1" i="0" smtClean="0">
                        <a:latin typeface="Cambria Math"/>
                      </a:rPr>
                      <m:t>𝐄𝐗</m:t>
                    </m:r>
                    <m:r>
                      <a:rPr lang="hu-HU" altLang="hu-HU" b="1">
                        <a:latin typeface="Cambria Math"/>
                      </a:rPr>
                      <m:t>𝐏𝐒𝐏𝐀𝐂𝐄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hu-HU" altLang="hu-HU" i="1">
                            <a:latin typeface="Cambria Math"/>
                          </a:rPr>
                          <m:t>𝑘</m:t>
                        </m:r>
                        <m:r>
                          <a:rPr lang="hu-HU" altLang="hu-HU" i="1">
                            <a:latin typeface="Cambria Math"/>
                          </a:rPr>
                          <m:t>≥1</m:t>
                        </m:r>
                      </m:sub>
                      <m:sup/>
                      <m:e>
                        <m:r>
                          <a:rPr lang="hu-HU" altLang="hu-HU" b="1">
                            <a:latin typeface="Cambria Math"/>
                          </a:rPr>
                          <m:t>𝐒𝐏𝐀𝐂𝐄</m:t>
                        </m:r>
                        <m:d>
                          <m:dPr>
                            <m:ctrlPr>
                              <a:rPr lang="hu-HU" altLang="hu-H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hu-HU" altLang="hu-HU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u-HU" altLang="hu-HU" b="0" i="1" smtClean="0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hu-HU" altLang="hu-HU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hu-HU" altLang="hu-HU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hu-HU" altLang="hu-HU" i="1">
                                        <a:latin typeface="Cambria Math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hu-HU" altLang="hu-HU" dirty="0" smtClean="0"/>
              </a:p>
              <a:p>
                <a:endParaRPr lang="hu-HU" altLang="hu-HU" dirty="0"/>
              </a:p>
              <a:p>
                <a:endParaRPr lang="hu-HU" alt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71" t="-2081" r="-114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701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𝐋</m:t>
                    </m:r>
                  </m:oMath>
                </a14:m>
                <a:r>
                  <a:rPr lang="hu-HU" dirty="0" smtClean="0"/>
                  <a:t> osztály</a:t>
                </a:r>
                <a:endParaRPr lang="hu-HU" dirty="0"/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09728" indent="0">
                  <a:buNone/>
                </a:pPr>
                <a:r>
                  <a:rPr lang="hu-HU" b="1" kern="0" smtClean="0"/>
                  <a:t>Logaritmikus</a:t>
                </a:r>
                <a:r>
                  <a:rPr lang="hu-HU" kern="0" smtClean="0"/>
                  <a:t> </a:t>
                </a:r>
                <a:r>
                  <a:rPr lang="hu-HU" kern="0" dirty="0"/>
                  <a:t>tárkorlátos Turing-géppel eldönthető nyelvek </a:t>
                </a:r>
                <a:r>
                  <a:rPr lang="hu-HU" kern="0" dirty="0" smtClean="0"/>
                  <a:t>osztálya</a:t>
                </a:r>
              </a:p>
              <a:p>
                <a:pPr marL="0" indent="0">
                  <a:buNone/>
                </a:pPr>
                <a:r>
                  <a:rPr lang="hu-HU" kern="0" dirty="0" smtClean="0"/>
                  <a:t/>
                </a:r>
                <a:br>
                  <a:rPr lang="hu-HU" kern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1" i="0" kern="0" smtClean="0">
                          <a:latin typeface="Cambria Math"/>
                        </a:rPr>
                        <m:t>𝐋</m:t>
                      </m:r>
                      <m:r>
                        <a:rPr lang="hu-HU" b="0" i="1" kern="0" smtClean="0">
                          <a:latin typeface="Cambria Math"/>
                        </a:rPr>
                        <m:t>=</m:t>
                      </m:r>
                      <m:r>
                        <a:rPr lang="hu-HU" b="1" i="0" kern="0" smtClean="0">
                          <a:latin typeface="Cambria Math"/>
                        </a:rPr>
                        <m:t>𝐒𝐏𝐀𝐂𝐄</m:t>
                      </m:r>
                      <m:d>
                        <m:dPr>
                          <m:ctrlPr>
                            <a:rPr lang="hu-HU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b="0" i="1" kern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u-HU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b="0" i="0" kern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u-HU" b="0" i="1" kern="0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hu-HU" b="0" i="1" kern="0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hu-HU" altLang="hu-HU" dirty="0" smtClean="0"/>
              </a:p>
              <a:p>
                <a:endParaRPr lang="hu-HU" altLang="hu-HU" dirty="0"/>
              </a:p>
              <a:p>
                <a:endParaRPr lang="hu-HU" altLang="hu-HU" dirty="0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910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altLang="hu-HU" dirty="0" smtClean="0"/>
              <a:t>Tárbonyolultsági </a:t>
            </a:r>
            <a:r>
              <a:rPr lang="hu-HU" altLang="hu-HU" dirty="0"/>
              <a:t>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hu-HU" dirty="0"/>
              <a:t>Az időbonyolultságon kívül más bonyolultság-fogalmak </a:t>
            </a:r>
            <a:r>
              <a:rPr lang="hu-HU" altLang="hu-HU"/>
              <a:t>is </a:t>
            </a:r>
            <a:r>
              <a:rPr lang="hu-HU" altLang="hu-HU" smtClean="0"/>
              <a:t>vizsgálhatók</a:t>
            </a:r>
          </a:p>
          <a:p>
            <a:endParaRPr lang="hu-HU" altLang="hu-HU" dirty="0"/>
          </a:p>
          <a:p>
            <a:r>
              <a:rPr lang="hu-HU" altLang="hu-HU" dirty="0"/>
              <a:t>A Turing-gép számítása során </a:t>
            </a:r>
            <a:r>
              <a:rPr lang="hu-HU" altLang="hu-HU" i="1" dirty="0"/>
              <a:t>felhasznált szalagcellák száma</a:t>
            </a:r>
          </a:p>
          <a:p>
            <a:endParaRPr lang="hu-HU" altLang="hu-HU" u="sng" smtClean="0"/>
          </a:p>
          <a:p>
            <a:r>
              <a:rPr lang="hu-HU" altLang="hu-HU" u="sng" smtClean="0"/>
              <a:t>Kérdés</a:t>
            </a:r>
            <a:r>
              <a:rPr lang="hu-HU" altLang="hu-HU" u="sng" dirty="0"/>
              <a:t>:</a:t>
            </a:r>
            <a:r>
              <a:rPr lang="hu-HU" altLang="hu-HU" dirty="0"/>
              <a:t> milyen Turing-gép architektúrát vegyünk alapul?</a:t>
            </a:r>
          </a:p>
          <a:p>
            <a:pPr marL="0" indent="0">
              <a:buNone/>
            </a:pP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6683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Tárigény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-szalagos</a:t>
                </a:r>
                <a:r>
                  <a:rPr lang="hu-HU" dirty="0" smtClean="0"/>
                  <a:t> Turing-gép,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ennek egy </a:t>
                </a:r>
                <a:r>
                  <a:rPr lang="hu-HU" smtClean="0"/>
                  <a:t>inputja.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Legyen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𝑞</m:t>
                    </m:r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hu-HU" dirty="0" smtClean="0"/>
                  <a:t>egy megállási konfigurációja, melyre: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hu-HU" i="1">
                          <a:latin typeface="Cambria Math"/>
                        </a:rPr>
                        <m:t>,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⊳,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,⊳,</m:t>
                      </m:r>
                      <m:r>
                        <a:rPr lang="hu-HU" altLang="hu-HU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hu-HU" altLang="hu-HU" i="1">
                          <a:latin typeface="Cambria Math"/>
                          <a:ea typeface="Cambria Math"/>
                        </a:rPr>
                        <m:t>,…,⊳,</m:t>
                      </m:r>
                      <m:r>
                        <a:rPr lang="hu-HU" altLang="hu-HU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hu-HU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   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brk m:alnAt="2"/>
                            </m:rPr>
                            <a:rPr lang="hu-HU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   </m:t>
                          </m:r>
                        </m:e>
                      </m:groupChr>
                      <m:r>
                        <a:rPr lang="hu-HU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,⊳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,…,</m:t>
                      </m:r>
                      <m:r>
                        <a:rPr lang="hu-HU" i="1">
                          <a:latin typeface="Cambria Math"/>
                        </a:rPr>
                        <m:t>⊳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2567608" y="4869160"/>
                <a:ext cx="6912768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hu-HU" sz="3000" dirty="0">
                    <a:solidFill>
                      <a:schemeClr val="tx1"/>
                    </a:solidFill>
                  </a:rPr>
                  <a:t> </a:t>
                </a:r>
                <a:r>
                  <a:rPr lang="hu-HU" sz="3000" b="1" dirty="0">
                    <a:solidFill>
                      <a:schemeClr val="tx1"/>
                    </a:solidFill>
                    <a:latin typeface="+mj-lt"/>
                  </a:rPr>
                  <a:t>tárigénye</a:t>
                </a:r>
                <a:r>
                  <a:rPr lang="hu-HU" sz="3000" dirty="0">
                    <a:solidFill>
                      <a:schemeClr val="tx1"/>
                    </a:solidFill>
                    <a:latin typeface="+mj-lt"/>
                  </a:rPr>
                  <a:t> az x inputon:</a:t>
                </a:r>
                <a:r>
                  <a:rPr lang="hu-HU" sz="3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4869160"/>
                <a:ext cx="6912768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47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Lyukszalagos Turing-gépek motivációja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Az inputot nem kellene a tárigénybe beleszámítani.</a:t>
            </a:r>
          </a:p>
          <a:p>
            <a:pPr lvl="1"/>
            <a:r>
              <a:rPr lang="hu-HU" dirty="0" smtClean="0"/>
              <a:t>Ha beleszámítanánk, sohasem tudnánk lineáris tárbonyolultság alá </a:t>
            </a:r>
            <a:r>
              <a:rPr lang="hu-HU" smtClean="0"/>
              <a:t>menni.</a:t>
            </a:r>
            <a:endParaRPr lang="hu-HU" dirty="0" smtClean="0"/>
          </a:p>
          <a:p>
            <a:r>
              <a:rPr lang="hu-HU" dirty="0" smtClean="0"/>
              <a:t>Ne számítsuk a tárigénybe </a:t>
            </a:r>
            <a:r>
              <a:rPr lang="hu-HU" b="1" dirty="0" smtClean="0"/>
              <a:t>se az inputot, se az outputot</a:t>
            </a:r>
            <a:r>
              <a:rPr lang="hu-HU" dirty="0" smtClean="0"/>
              <a:t>!</a:t>
            </a:r>
          </a:p>
          <a:p>
            <a:pPr lvl="1"/>
            <a:r>
              <a:rPr lang="hu-HU" dirty="0" smtClean="0"/>
              <a:t>Ne lehessen az input- és outputszalagokon tényleges számítási lépéseket végezni!</a:t>
            </a:r>
          </a:p>
          <a:p>
            <a:pPr lvl="1"/>
            <a:r>
              <a:rPr lang="hu-HU" b="1" dirty="0" smtClean="0"/>
              <a:t>Inputszalag: csak olvasható.</a:t>
            </a:r>
          </a:p>
          <a:p>
            <a:pPr lvl="1"/>
            <a:r>
              <a:rPr lang="hu-HU" b="1" dirty="0" smtClean="0"/>
              <a:t>Outputszalag: csak "</a:t>
            </a:r>
            <a:r>
              <a:rPr lang="hu-HU" b="1" smtClean="0"/>
              <a:t>írható".</a:t>
            </a:r>
          </a:p>
          <a:p>
            <a:pPr lvl="1"/>
            <a:endParaRPr lang="hu-HU" b="1" dirty="0" smtClean="0"/>
          </a:p>
          <a:p>
            <a:r>
              <a:rPr lang="hu-HU" b="1" dirty="0" smtClean="0"/>
              <a:t>Logaritmikus tárbonyolultsági osztályokat</a:t>
            </a:r>
            <a:r>
              <a:rPr lang="hu-HU" dirty="0" smtClean="0"/>
              <a:t> is tudunk majd definiálni.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780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Lyukszalagos Turing-gép</a:t>
            </a:r>
          </a:p>
        </p:txBody>
      </p:sp>
      <p:pic>
        <p:nvPicPr>
          <p:cNvPr id="4" name="Tartalom hely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924" y="1584325"/>
            <a:ext cx="7466336" cy="4979988"/>
          </a:xfrm>
          <a:prstGeom prst="rect">
            <a:avLst/>
          </a:prstGeom>
          <a:solidFill>
            <a:srgbClr val="E2F0D7">
              <a:alpha val="50196"/>
            </a:srgbClr>
          </a:solidFill>
        </p:spPr>
      </p:pic>
    </p:spTree>
    <p:extLst>
      <p:ext uri="{BB962C8B-B14F-4D97-AF65-F5344CB8AC3E}">
        <p14:creationId xmlns:p14="http://schemas.microsoft.com/office/powerpoint/2010/main" val="158606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Lyukszalagos Turing-gép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 smtClean="0">
                          <a:latin typeface="Cambria Math"/>
                        </a:rPr>
                        <m:t>𝑇</m:t>
                      </m:r>
                      <m:r>
                        <a:rPr lang="hu-HU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latin typeface="Cambria Math"/>
                            </a:rPr>
                            <m:t>𝑘</m:t>
                          </m:r>
                          <m:r>
                            <a:rPr lang="hu-HU" i="1">
                              <a:latin typeface="Cambria Math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dirty="0"/>
                  <a:t>: szalagjelek (betűk)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⊳,⌴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hu-HU" dirty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</m:oMath>
                </a14:m>
                <a:r>
                  <a:rPr lang="hu-HU" dirty="0"/>
                  <a:t>: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endParaRPr lang="hu-HU" dirty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: kezdőállapot,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/>
              </a:p>
              <a:p>
                <a:pPr>
                  <a:tabLst>
                    <a:tab pos="824706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</m:oMath>
                </a14:m>
                <a:r>
                  <a:rPr lang="hu-HU" dirty="0"/>
                  <a:t>: elfogadó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/>
              </a:p>
              <a:p>
                <a:pPr>
                  <a:tabLst>
                    <a:tab pos="2152650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hu-HU" dirty="0"/>
                  <a:t>: </a:t>
                </a:r>
                <a:r>
                  <a:rPr lang="hu-HU"/>
                  <a:t>(állapot)átmenetfüggvény,</a:t>
                </a:r>
                <a:r>
                  <a:rPr lang="hu-HU" dirty="0"/>
                  <a:t/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: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 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↦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←,−,→</m:t>
                            </m:r>
                          </m:e>
                        </m:d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hu-HU" dirty="0"/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=(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′,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,…,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i="1">
                        <a:latin typeface="Cambria Math"/>
                        <a:ea typeface="Cambria Math"/>
                      </a:rPr>
                      <m:t>, 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/>
                  <a:t> esetén:</a:t>
                </a:r>
              </a:p>
              <a:p>
                <a:pPr lvl="2"/>
                <a:r>
                  <a:rPr lang="hu-HU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=</m:t>
                    </m:r>
                    <m:r>
                      <a:rPr lang="hu-HU" i="1">
                        <a:latin typeface="Cambria Math"/>
                      </a:rPr>
                      <m:t>⊳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′=</m:t>
                    </m:r>
                    <m:r>
                      <a:rPr lang="hu-HU" i="1">
                        <a:latin typeface="Cambria Math"/>
                      </a:rPr>
                      <m:t>⊳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=→</m:t>
                    </m:r>
                  </m:oMath>
                </a14:m>
                <a:endParaRPr 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8616280" y="1340768"/>
                <a:ext cx="1368152" cy="648072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lang="hu-HU" sz="3000" i="1">
                          <a:solidFill>
                            <a:schemeClr val="tx1"/>
                          </a:solidFill>
                          <a:latin typeface="Cambria Math"/>
                        </a:rPr>
                        <m:t>&gt;2</m:t>
                      </m:r>
                    </m:oMath>
                  </m:oMathPara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1340768"/>
                <a:ext cx="1368152" cy="648072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kerekített téglalap 5"/>
              <p:cNvSpPr/>
              <p:nvPr/>
            </p:nvSpPr>
            <p:spPr>
              <a:xfrm>
                <a:off x="983432" y="5733256"/>
                <a:ext cx="1728192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  <m:sub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b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hu-HU" sz="2400" dirty="0">
                  <a:solidFill>
                    <a:schemeClr val="tx1"/>
                  </a:solidFill>
                </a:endParaRPr>
              </a:p>
              <a:p>
                <a:pPr marL="2286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hu-HU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hu-HU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≠←</m:t>
                    </m:r>
                  </m:oMath>
                </a14:m>
                <a:endParaRPr lang="hu-H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ekerekített téglalap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5733256"/>
                <a:ext cx="1728192" cy="936104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 l="-4181" b="-955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485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Tárigény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 smtClean="0"/>
                  <a:t>Legyen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hu-HU" dirty="0" err="1" smtClean="0"/>
                  <a:t>-szalagos</a:t>
                </a:r>
                <a:r>
                  <a:rPr lang="hu-HU" dirty="0" smtClean="0"/>
                  <a:t> </a:t>
                </a:r>
                <a:r>
                  <a:rPr lang="hu-HU" b="1" dirty="0" smtClean="0"/>
                  <a:t>lyukszalagos</a:t>
                </a:r>
                <a:r>
                  <a:rPr lang="hu-HU" dirty="0" smtClean="0"/>
                  <a:t> Turing-gép, és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ennek egy </a:t>
                </a:r>
                <a:r>
                  <a:rPr lang="hu-HU" smtClean="0"/>
                  <a:t>inputja.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:r>
                  <a:rPr lang="hu-HU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Legyen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(</m:t>
                    </m:r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𝑞</m:t>
                    </m:r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i="1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  <m:r>
                      <a:rPr lang="hu-HU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:r>
                  <a:rPr lang="hu-HU" dirty="0" smtClean="0"/>
                  <a:t>egy megállási konfigurációja, melyre: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hu-HU" i="1">
                          <a:latin typeface="Cambria Math"/>
                        </a:rPr>
                        <m:t>,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⊳,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,⊳,</m:t>
                      </m:r>
                      <m:r>
                        <a:rPr lang="hu-HU" altLang="hu-HU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hu-HU" altLang="hu-HU" i="1">
                          <a:latin typeface="Cambria Math"/>
                          <a:ea typeface="Cambria Math"/>
                        </a:rPr>
                        <m:t>,…,⊳,</m:t>
                      </m:r>
                      <m:r>
                        <a:rPr lang="hu-HU" altLang="hu-HU" i="1">
                          <a:latin typeface="Cambria Math"/>
                          <a:ea typeface="Cambria Math"/>
                        </a:rPr>
                        <m:t>𝜖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hu-HU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   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brk m:alnAt="2"/>
                            </m:rPr>
                            <a:rPr lang="hu-HU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   </m:t>
                          </m:r>
                        </m:e>
                      </m:groupChr>
                      <m:r>
                        <a:rPr lang="hu-HU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,⊳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,…,</m:t>
                      </m:r>
                      <m:r>
                        <a:rPr lang="hu-HU" i="1">
                          <a:latin typeface="Cambria Math"/>
                        </a:rPr>
                        <m:t>⊳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,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𝑘</m:t>
                          </m:r>
                        </m:sub>
                      </m:sSub>
                      <m:r>
                        <a:rPr lang="hu-HU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u-HU" dirty="0" smtClean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2567608" y="4869160"/>
                <a:ext cx="6912768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000" i="1">
                        <a:solidFill>
                          <a:schemeClr val="tx1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hu-HU" sz="3000" dirty="0">
                    <a:solidFill>
                      <a:schemeClr val="tx1"/>
                    </a:solidFill>
                  </a:rPr>
                  <a:t> </a:t>
                </a:r>
                <a:r>
                  <a:rPr lang="hu-HU" sz="3000" b="1" dirty="0">
                    <a:solidFill>
                      <a:schemeClr val="tx1"/>
                    </a:solidFill>
                  </a:rPr>
                  <a:t>tárigénye</a:t>
                </a:r>
                <a:r>
                  <a:rPr lang="hu-HU" sz="3000" dirty="0">
                    <a:solidFill>
                      <a:schemeClr val="tx1"/>
                    </a:solidFill>
                  </a:rPr>
                  <a:t> az x inputon: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=2</m:t>
                        </m:r>
                      </m:sub>
                      <m:sup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hu-HU" sz="3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hu-HU" sz="3000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hu-HU" sz="3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4869160"/>
                <a:ext cx="6912768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4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Tárkorlát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/>
                      </a:rPr>
                      <m:t>𝑓</m:t>
                    </m:r>
                    <m:r>
                      <a:rPr lang="hu-HU" b="0" i="1" dirty="0" smtClean="0">
                        <a:latin typeface="Cambria Math"/>
                      </a:rPr>
                      <m:t>(</m:t>
                    </m:r>
                    <m:r>
                      <a:rPr lang="hu-HU" b="0" i="1" dirty="0" smtClean="0">
                        <a:latin typeface="Cambria Math"/>
                      </a:rPr>
                      <m:t>𝑛</m:t>
                    </m:r>
                    <m:r>
                      <a:rPr lang="hu-HU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tárkorlátos</a:t>
                </a:r>
                <a:r>
                  <a:rPr lang="hu-HU" dirty="0" smtClean="0"/>
                  <a:t>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tárigénye minden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inputon</a:t>
                </a:r>
              </a:p>
              <a:p>
                <a:pPr marL="0" indent="0" algn="ctr">
                  <a:buNone/>
                </a:pPr>
                <a:r>
                  <a:rPr lang="hu-HU" dirty="0" smtClean="0"/>
                  <a:t>legfeljebb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𝑓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4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2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Tárbonyolultsági osztályok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eldönthető nyelvek </a:t>
            </a:r>
            <a:r>
              <a:rPr lang="hu-HU" smtClean="0"/>
              <a:t>további osztályozása</a:t>
            </a:r>
          </a:p>
          <a:p>
            <a:endParaRPr lang="hu-HU" dirty="0" smtClean="0"/>
          </a:p>
          <a:p>
            <a:r>
              <a:rPr lang="hu-HU" altLang="hu-HU" dirty="0"/>
              <a:t>A nyelveket eldöntő Turing-gépek </a:t>
            </a:r>
            <a:r>
              <a:rPr lang="hu-HU" altLang="hu-HU" i="1"/>
              <a:t>tárkorlátja</a:t>
            </a:r>
            <a:r>
              <a:rPr lang="hu-HU" altLang="hu-HU"/>
              <a:t> </a:t>
            </a:r>
            <a:r>
              <a:rPr lang="hu-HU" altLang="hu-HU" smtClean="0"/>
              <a:t>alapján</a:t>
            </a:r>
          </a:p>
          <a:p>
            <a:endParaRPr lang="hu-HU" altLang="hu-HU" dirty="0"/>
          </a:p>
          <a:p>
            <a:r>
              <a:rPr lang="hu-HU" altLang="hu-HU" dirty="0"/>
              <a:t>A </a:t>
            </a:r>
            <a:r>
              <a:rPr lang="hu-HU" altLang="hu-HU" i="1" dirty="0"/>
              <a:t>lyukszalagos</a:t>
            </a:r>
            <a:r>
              <a:rPr lang="hu-HU" altLang="hu-HU" dirty="0"/>
              <a:t> Turing-gépet vesszük </a:t>
            </a:r>
            <a:r>
              <a:rPr lang="hu-HU" altLang="hu-HU" dirty="0" smtClean="0"/>
              <a:t>alapul</a:t>
            </a:r>
            <a:r>
              <a:rPr lang="hu-HU" b="1" dirty="0" smtClean="0"/>
              <a:t> 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6261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1018</TotalTime>
  <Words>229</Words>
  <Application>Microsoft Office PowerPoint</Application>
  <PresentationFormat>Szélesvásznú</PresentationFormat>
  <Paragraphs>66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Georgia</vt:lpstr>
      <vt:lpstr>Trebuchet MS</vt:lpstr>
      <vt:lpstr>Wingdings 2</vt:lpstr>
      <vt:lpstr>Bemutató1_sablon</vt:lpstr>
      <vt:lpstr>Számításelmélet</vt:lpstr>
      <vt:lpstr>Tárbonyolultsági osztályok</vt:lpstr>
      <vt:lpstr>Tárigény</vt:lpstr>
      <vt:lpstr>Lyukszalagos Turing-gépek motivációja</vt:lpstr>
      <vt:lpstr>Lyukszalagos Turing-gép</vt:lpstr>
      <vt:lpstr>Lyukszalagos Turing-gép</vt:lpstr>
      <vt:lpstr>Tárigény</vt:lpstr>
      <vt:lpstr>Tárkorlát</vt:lpstr>
      <vt:lpstr>Tárbonyolultsági osztályok</vt:lpstr>
      <vt:lpstr>PowerPoint-bemutató</vt:lpstr>
      <vt:lpstr>PSPACE és EXPSPACE osztályok</vt:lpstr>
      <vt:lpstr>L osztály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199</cp:revision>
  <dcterms:created xsi:type="dcterms:W3CDTF">2014-03-03T11:13:53Z</dcterms:created>
  <dcterms:modified xsi:type="dcterms:W3CDTF">2020-04-14T10:18:01Z</dcterms:modified>
</cp:coreProperties>
</file>