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0" r:id="rId3"/>
    <p:sldId id="283" r:id="rId4"/>
    <p:sldId id="267" r:id="rId5"/>
    <p:sldId id="284" r:id="rId6"/>
    <p:sldId id="285" r:id="rId7"/>
    <p:sldId id="286" r:id="rId8"/>
    <p:sldId id="271" r:id="rId9"/>
    <p:sldId id="287" r:id="rId10"/>
    <p:sldId id="263" r:id="rId11"/>
    <p:sldId id="272" r:id="rId12"/>
    <p:sldId id="289" r:id="rId13"/>
    <p:sldId id="288" r:id="rId14"/>
    <p:sldId id="275" r:id="rId15"/>
    <p:sldId id="290" r:id="rId16"/>
    <p:sldId id="277" r:id="rId17"/>
    <p:sldId id="291" r:id="rId18"/>
    <p:sldId id="279" r:id="rId19"/>
    <p:sldId id="281" r:id="rId20"/>
    <p:sldId id="282" r:id="rId21"/>
    <p:sldId id="29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7"/>
    <a:srgbClr val="66FF99"/>
    <a:srgbClr val="00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79" d="100"/>
          <a:sy n="79" d="100"/>
        </p:scale>
        <p:origin x="744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188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1EC2F-4044-4395-AD63-36B04E114953}" type="datetimeFigureOut">
              <a:rPr lang="hu-HU" smtClean="0"/>
              <a:t>2020. 04. 06.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3646C6-A78E-400B-BF81-77FD0B08FF2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0155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hu-HU" dirty="0" smtClean="0"/>
              <a:t>Számításelmélet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 smtClean="0"/>
              <a:t>Kovásznai</a:t>
            </a:r>
            <a:r>
              <a:rPr lang="hu-HU" sz="2000" i="1" dirty="0" smtClean="0"/>
              <a:t> Gergely</a:t>
            </a:r>
          </a:p>
          <a:p>
            <a:pPr algn="r"/>
            <a:r>
              <a:rPr lang="hu-HU" sz="2000" i="1" dirty="0" smtClean="0"/>
              <a:t>Eszterházy</a:t>
            </a:r>
            <a:r>
              <a:rPr lang="hu-HU" sz="2000" i="1" baseline="0" dirty="0" smtClean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563784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56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5891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defRPr sz="2800"/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4/6/2020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C4B96-EF54-4894-A47C-293FC800FE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2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t" anchorCtr="0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7264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 smtClean="0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 smtClean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414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26" name="Dátum helye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Élőláb helye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50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053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436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457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819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14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 smtClean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 smtClean="0"/>
              <a:t>Mintaszöveg szerkesztése</a:t>
            </a:r>
          </a:p>
          <a:p>
            <a:pPr lvl="1" eaLnBrk="1" latinLnBrk="0" hangingPunct="1"/>
            <a:r>
              <a:rPr kumimoji="0" lang="hu-HU" dirty="0" smtClean="0"/>
              <a:t>Második szint</a:t>
            </a:r>
          </a:p>
          <a:p>
            <a:pPr lvl="2" eaLnBrk="1" latinLnBrk="0" hangingPunct="1"/>
            <a:r>
              <a:rPr kumimoji="0" lang="hu-HU" dirty="0" smtClean="0"/>
              <a:t>Harmadik szint</a:t>
            </a:r>
          </a:p>
          <a:p>
            <a:pPr lvl="3" eaLnBrk="1" latinLnBrk="0" hangingPunct="1"/>
            <a:r>
              <a:rPr kumimoji="0" lang="hu-HU" dirty="0" smtClean="0"/>
              <a:t>Negyedik szint</a:t>
            </a:r>
          </a:p>
          <a:p>
            <a:pPr lvl="4" eaLnBrk="1" latinLnBrk="0" hangingPunct="1"/>
            <a:r>
              <a:rPr kumimoji="0" lang="hu-HU" dirty="0" smtClean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2020. 04. 06.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745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Számításelmélet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 smtClean="0"/>
              <a:t>Nemdeterminisztikus</a:t>
            </a:r>
            <a:r>
              <a:rPr lang="hu-HU" dirty="0" smtClean="0"/>
              <a:t> Turing-gép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Időkorlát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/>
                      </a:rPr>
                      <m:t>𝑓</m:t>
                    </m:r>
                    <m:r>
                      <a:rPr lang="hu-HU" b="0" i="1" dirty="0" smtClean="0">
                        <a:latin typeface="Cambria Math"/>
                      </a:rPr>
                      <m:t>(</m:t>
                    </m:r>
                    <m:r>
                      <a:rPr lang="hu-HU" b="0" i="1" dirty="0" smtClean="0">
                        <a:latin typeface="Cambria Math"/>
                      </a:rPr>
                      <m:t>𝑛</m:t>
                    </m:r>
                    <m:r>
                      <a:rPr lang="hu-HU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</a:t>
                </a:r>
                <a:r>
                  <a:rPr lang="hu-HU" b="1" dirty="0" smtClean="0"/>
                  <a:t>időkorlátos</a:t>
                </a:r>
                <a:r>
                  <a:rPr lang="hu-HU" dirty="0" smtClean="0"/>
                  <a:t>: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463550" indent="0">
                  <a:buNone/>
                </a:pPr>
                <a:r>
                  <a:rPr lang="hu-HU" dirty="0" smtClean="0"/>
                  <a:t>minden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smtClean="0"/>
                  <a:t> input és</a:t>
                </a:r>
              </a:p>
              <a:p>
                <a:pPr marL="463550" indent="0">
                  <a:buNone/>
                </a:pPr>
                <a:r>
                  <a:rPr lang="hu-HU" dirty="0" smtClean="0"/>
                  <a:t>minden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 konfiguráció esetén</a:t>
                </a:r>
              </a:p>
              <a:p>
                <a:pPr marL="914400" indent="0">
                  <a:buNone/>
                </a:pPr>
                <a:endParaRPr lang="hu-HU" smtClean="0"/>
              </a:p>
              <a:p>
                <a:pPr marL="914400" indent="0">
                  <a:buNone/>
                </a:pPr>
                <a:r>
                  <a:rPr lang="hu-HU" smtClean="0"/>
                  <a:t>ha </a:t>
                </a:r>
                <a14:m>
                  <m:oMath xmlns:m="http://schemas.openxmlformats.org/officeDocument/2006/math">
                    <m:r>
                      <a:rPr lang="hu-HU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⊳,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  <m:groupChr>
                      <m:groupChrPr>
                        <m:chr m:val="→"/>
                        <m:vertJc m:val="bot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hu-HU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   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  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p>
                        </m:sSup>
                        <m:r>
                          <m:rPr>
                            <m:brk m:alnAt="2"/>
                          </m:rPr>
                          <a:rPr lang="hu-HU" i="1">
                            <a:latin typeface="Cambria Math"/>
                            <a:ea typeface="Cambria Math"/>
                          </a:rPr>
                          <m:t> 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   </m:t>
                        </m:r>
                      </m:e>
                    </m:groupCh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, akkor</a:t>
                </a:r>
                <a:endParaRPr lang="hu-HU" dirty="0"/>
              </a:p>
              <a:p>
                <a:pPr marL="914400" indent="0">
                  <a:buNone/>
                </a:pPr>
                <a:endParaRPr lang="hu-HU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𝑡</m:t>
                    </m:r>
                    <m:r>
                      <a:rPr lang="hu-HU" b="0" i="1" smtClean="0">
                        <a:latin typeface="Cambria Math"/>
                      </a:rPr>
                      <m:t>≤</m:t>
                    </m:r>
                    <m:r>
                      <a:rPr lang="hu-HU" b="0" i="1" smtClean="0">
                        <a:latin typeface="Cambria Math"/>
                      </a:rPr>
                      <m:t>𝑓</m:t>
                    </m:r>
                    <m:r>
                      <a:rPr lang="hu-HU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dirty="0" smtClean="0"/>
                  <a:t>.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324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Eldöntött / felismert nyelv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hu-HU" dirty="0"/>
                  <a:t>Legyen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dirty="0">
                        <a:latin typeface="Cambria Math"/>
                        <a:ea typeface="Cambria Math"/>
                      </a:rPr>
                      <m:t>L</m:t>
                    </m:r>
                    <m:r>
                      <a:rPr lang="hu-HU" i="1" dirty="0">
                        <a:latin typeface="Cambria Math"/>
                        <a:ea typeface="Cambria Math"/>
                      </a:rPr>
                      <m:t>⊆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dirty="0"/>
                  <a:t> nyelv.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/>
                  <a:t> </a:t>
                </a:r>
                <a:r>
                  <a:rPr lang="hu-HU" sz="3000" b="1" dirty="0"/>
                  <a:t>eldönti</a:t>
                </a:r>
                <a:r>
                  <a:rPr lang="hu-HU" sz="3000" dirty="0"/>
                  <a:t>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hu-HU" sz="3000" dirty="0" err="1"/>
                  <a:t>-t</a:t>
                </a:r>
                <a:r>
                  <a:rPr lang="hu-HU" sz="3000" dirty="0"/>
                  <a:t>, ha minden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𝑥</m:t>
                    </m:r>
                    <m:r>
                      <a:rPr lang="hu-HU" sz="3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3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000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sz="3000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sz="3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3000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3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3000" dirty="0"/>
                  <a:t> inputra</a:t>
                </a:r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elutasítja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𝑇</m:t>
                    </m:r>
                  </m:oMath>
                </a14:m>
                <a:r>
                  <a:rPr lang="hu-HU" sz="3000" dirty="0"/>
                  <a:t> </a:t>
                </a:r>
                <a:r>
                  <a:rPr lang="hu-HU" sz="3000" b="1" dirty="0"/>
                  <a:t>felismeri</a:t>
                </a:r>
                <a:r>
                  <a:rPr lang="hu-HU" sz="3000" dirty="0"/>
                  <a:t>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𝐿</m:t>
                    </m:r>
                  </m:oMath>
                </a14:m>
                <a:r>
                  <a:rPr lang="hu-HU" sz="3000" dirty="0" err="1"/>
                  <a:t>-t</a:t>
                </a:r>
                <a:r>
                  <a:rPr lang="hu-HU" sz="3000" dirty="0"/>
                  <a:t>, ha minden </a:t>
                </a:r>
                <a14:m>
                  <m:oMath xmlns:m="http://schemas.openxmlformats.org/officeDocument/2006/math">
                    <m:r>
                      <a:rPr lang="hu-HU" sz="3000" i="1">
                        <a:latin typeface="Cambria Math"/>
                      </a:rPr>
                      <m:t>𝑥</m:t>
                    </m:r>
                    <m:r>
                      <a:rPr lang="hu-HU" sz="30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sz="3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sz="3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3000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sz="3000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sz="3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sz="3000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sz="3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hu-HU" sz="3000" dirty="0"/>
                  <a:t> inputra</a:t>
                </a:r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elfogadja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nem áll </a:t>
                </a:r>
                <a:r>
                  <a:rPr lang="hu-HU" dirty="0" smtClean="0"/>
                  <a:t>meg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714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86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Nemdeterminisztikus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lnSpc>
                    <a:spcPct val="150000"/>
                  </a:lnSpc>
                  <a:buNone/>
                </a:pPr>
                <a:r>
                  <a:rPr lang="hu-HU" u="sng" dirty="0"/>
                  <a:t>Tétel:</a:t>
                </a:r>
                <a:r>
                  <a:rPr lang="hu-HU" dirty="0"/>
                  <a:t> Bármely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</a:rPr>
                          <m:t>𝑛</m:t>
                        </m:r>
                      </m:e>
                    </m:d>
                  </m:oMath>
                </a14:m>
                <a:r>
                  <a:rPr lang="hu-HU" dirty="0"/>
                  <a:t> időkorlátos </a:t>
                </a:r>
                <a:r>
                  <a:rPr lang="hu-HU" b="1" dirty="0" err="1"/>
                  <a:t>nemdeterminisztikus</a:t>
                </a:r>
                <a:r>
                  <a:rPr lang="hu-HU" b="1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Turing-gép szimulálható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</a:rPr>
                              <m:t>𝑓</m:t>
                            </m:r>
                            <m:r>
                              <a:rPr lang="hu-HU" i="1">
                                <a:latin typeface="Cambria Math"/>
                              </a:rPr>
                              <m:t>(</m:t>
                            </m:r>
                            <m:r>
                              <a:rPr lang="hu-HU" i="1">
                                <a:latin typeface="Cambria Math"/>
                              </a:rPr>
                              <m:t>𝑛</m:t>
                            </m:r>
                            <m:r>
                              <a:rPr lang="hu-HU" i="1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hu-HU" dirty="0"/>
                  <a:t> időkorlátos </a:t>
                </a:r>
                <a:r>
                  <a:rPr lang="hu-HU" b="1" dirty="0"/>
                  <a:t>determinisztikus </a:t>
                </a:r>
                <a:r>
                  <a:rPr lang="hu-HU" dirty="0"/>
                  <a:t>Turing-géppel,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𝑑</m:t>
                    </m:r>
                    <m:r>
                      <a:rPr lang="hu-HU" i="1">
                        <a:latin typeface="Cambria Math"/>
                      </a:rPr>
                      <m:t>&gt;1</m:t>
                    </m:r>
                  </m:oMath>
                </a14:m>
                <a:r>
                  <a:rPr lang="hu-HU" dirty="0"/>
                  <a:t>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err="1"/>
                  <a:t>-től</a:t>
                </a:r>
                <a:r>
                  <a:rPr lang="hu-HU" dirty="0"/>
                  <a:t> függő konstans.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25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Nemdeterminisztikus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𝑑</m:t>
                    </m:r>
                    <m:r>
                      <a:rPr lang="hu-HU" i="1">
                        <a:latin typeface="Cambria Math"/>
                      </a:rPr>
                      <m:t>=</m:t>
                    </m:r>
                  </m:oMath>
                </a14:m>
                <a:r>
                  <a:rPr lang="hu-HU" dirty="0"/>
                  <a:t> egy csúcsból induló élek </a:t>
                </a:r>
                <a:r>
                  <a:rPr lang="hu-HU" dirty="0" err="1"/>
                  <a:t>max</a:t>
                </a:r>
                <a:r>
                  <a:rPr lang="hu-HU" dirty="0"/>
                  <a:t>. száma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 descr="nemdet_fa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076" y="2204864"/>
            <a:ext cx="4321175" cy="346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1343472" y="5949280"/>
                <a:ext cx="9649072" cy="576064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hu-HU" sz="2400" b="1" dirty="0" smtClean="0">
                    <a:solidFill>
                      <a:schemeClr val="tx1"/>
                    </a:solidFill>
                    <a:latin typeface="+mj-lt"/>
                  </a:rPr>
                  <a:t>Számítási sorozat</a:t>
                </a:r>
                <a:r>
                  <a:rPr lang="hu-HU" sz="2400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hu-HU" sz="2400" dirty="0" smtClean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0,1,…,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hu-HU" sz="2400" dirty="0">
                    <a:solidFill>
                      <a:schemeClr val="tx1"/>
                    </a:solidFill>
                    <a:latin typeface="+mj-lt"/>
                  </a:rPr>
                  <a:t> intervallumba eső számok sorozata</a:t>
                </a: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472" y="5949280"/>
                <a:ext cx="9649072" cy="576064"/>
              </a:xfrm>
              <a:prstGeom prst="rect">
                <a:avLst/>
              </a:prstGeom>
              <a:blipFill>
                <a:blip r:embed="rId4"/>
                <a:stretch>
                  <a:fillRect l="-948" r="-126" b="-148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7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Nemdeterminisztikus</a:t>
            </a:r>
            <a:r>
              <a:rPr lang="hu-HU" dirty="0"/>
              <a:t>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𝑇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b="0" i="1" smtClean="0">
                          <a:latin typeface="Cambria Math"/>
                        </a:rPr>
                        <m:t>𝑑</m:t>
                      </m:r>
                      <m:r>
                        <a:rPr lang="hu-HU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hu-HU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hu-HU" b="0" i="0" smtClean="0">
                                  <a:latin typeface="Cambria Math"/>
                                </a:rPr>
                                <m:t>max</m:t>
                              </m:r>
                            </m:e>
                            <m:lim>
                              <m:eqArr>
                                <m:eqArrPr>
                                  <m:ctrlPr>
                                    <a:rPr lang="hu-H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hu-HU" b="0" i="1" smtClean="0">
                                      <a:latin typeface="Cambria Math"/>
                                    </a:rPr>
                                    <m:t>𝑞</m:t>
                                  </m:r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e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𝜎𝜖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/>
                                      <a:ea typeface="Cambria Math"/>
                                    </a:rPr>
                                    <m:t>Σ</m:t>
                                  </m:r>
                                </m:e>
                              </m:eqAr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hu-H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hu-HU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𝑞</m:t>
                                  </m:r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,</m:t>
                                  </m:r>
                                  <m:r>
                                    <a:rPr lang="hu-HU" b="0" i="1" smtClean="0">
                                      <a:latin typeface="Cambria Math"/>
                                      <a:ea typeface="Cambria Math"/>
                                    </a:rPr>
                                    <m:t>𝜎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hu-HU" dirty="0" smtClean="0"/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  <m:r>
                      <a:rPr lang="hu-HU" i="1">
                        <a:latin typeface="Cambria Math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b="0" i="1" smtClean="0">
                            <a:latin typeface="Cambria Math"/>
                          </a:rPr>
                          <m:t>3,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𝑄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hu-HU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𝐹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, 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𝛿</m:t>
                        </m:r>
                        <m:r>
                          <a:rPr lang="hu-HU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hu-HU" dirty="0" smtClean="0"/>
                  <a:t> determinisztikus</a:t>
                </a:r>
              </a:p>
              <a:p>
                <a:pPr marL="0" indent="0">
                  <a:buNone/>
                </a:pPr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</m:e>
                        <m:sup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hu-HU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/>
                          <a:ea typeface="Cambria Math"/>
                        </a:rPr>
                        <m:t>Σ</m:t>
                      </m:r>
                      <m:r>
                        <a:rPr lang="hu-HU" i="1" smtClean="0">
                          <a:latin typeface="Cambria Math"/>
                          <a:ea typeface="Cambria Math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hu-HU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0,1,…,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  <m:r>
                            <a:rPr lang="hu-HU" b="0" i="1" smtClean="0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hu-HU" dirty="0" smtClean="0"/>
              </a:p>
              <a:p>
                <a:endParaRPr lang="hu-HU" smtClean="0"/>
              </a:p>
              <a:p>
                <a:r>
                  <a:rPr lang="hu-HU" smtClean="0"/>
                  <a:t>1</a:t>
                </a:r>
                <a:r>
                  <a:rPr lang="hu-HU" dirty="0" smtClean="0"/>
                  <a:t>. szalag: változatlan input</a:t>
                </a:r>
              </a:p>
              <a:p>
                <a:r>
                  <a:rPr lang="hu-HU" dirty="0" smtClean="0"/>
                  <a:t>2. szalag: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hu-HU" dirty="0" smtClean="0"/>
                  <a:t> számsor,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0≤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hu-HU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hu-HU" b="0" i="1" smtClean="0">
                        <a:latin typeface="Cambria Math"/>
                      </a:rPr>
                      <m:t>≤</m:t>
                    </m:r>
                    <m:r>
                      <a:rPr lang="hu-HU" b="0" i="1" smtClean="0">
                        <a:latin typeface="Cambria Math"/>
                      </a:rPr>
                      <m:t>𝑑</m:t>
                    </m:r>
                    <m:r>
                      <a:rPr lang="hu-HU" b="0" i="1" smtClean="0">
                        <a:latin typeface="Cambria Math"/>
                      </a:rPr>
                      <m:t>−1</m:t>
                    </m:r>
                  </m:oMath>
                </a14:m>
                <a:endParaRPr lang="hu-HU" dirty="0" smtClean="0"/>
              </a:p>
              <a:p>
                <a:r>
                  <a:rPr lang="hu-HU" dirty="0" smtClean="0"/>
                  <a:t>3. szalag: a </a:t>
                </a:r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 smtClean="0"/>
                  <a:t> egyetlen szalagja</a:t>
                </a:r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b="-367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4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Nemdeterminisztikus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működése: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2. szalagra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0</m:t>
                    </m:r>
                  </m:oMath>
                </a14:m>
                <a:r>
                  <a:rPr lang="hu-HU" dirty="0"/>
                  <a:t> kiírása.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3. szalagon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/>
                  <a:t>szimulálása </a:t>
                </a:r>
                <a:r>
                  <a:rPr lang="hu-HU" smtClean="0"/>
                  <a:t>determinisztikusan a </a:t>
                </a:r>
                <a:r>
                  <a:rPr lang="hu-HU" dirty="0"/>
                  <a:t>2. szalagon levő számsor alapján.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elfogadja az inputot,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is.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nem fogadja el:</a:t>
                </a:r>
              </a:p>
              <a:p>
                <a:pPr marL="914400" lvl="1" indent="-514350"/>
                <a:r>
                  <a:rPr lang="hu-HU" dirty="0"/>
                  <a:t>törli a 3. szalagot</a:t>
                </a:r>
              </a:p>
              <a:p>
                <a:pPr marL="914400" lvl="1" indent="-514350"/>
                <a:r>
                  <a:rPr lang="hu-HU" dirty="0"/>
                  <a:t>növeli a 2. szalagon levő számot (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𝑑</m:t>
                    </m:r>
                  </m:oMath>
                </a14:m>
                <a:r>
                  <a:rPr lang="hu-HU"/>
                  <a:t>-alapú </a:t>
                </a:r>
                <a:r>
                  <a:rPr lang="hu-HU" dirty="0"/>
                  <a:t>számrendszer)</a:t>
                </a:r>
              </a:p>
              <a:p>
                <a:pPr marL="1179576" lvl="2" indent="-514350"/>
                <a:r>
                  <a:rPr lang="hu-HU" dirty="0"/>
                  <a:t>ha nem növelhető (túlcsordulás), akkor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hu-HU" dirty="0"/>
                  <a:t> elutasítja az inputot</a:t>
                </a:r>
              </a:p>
              <a:p>
                <a:pPr marL="914400" lvl="1" indent="-514350"/>
                <a:r>
                  <a:rPr lang="hu-HU" dirty="0"/>
                  <a:t>vissza a 2-re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0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Nemdeterminisztikus</a:t>
            </a:r>
            <a:r>
              <a:rPr lang="hu-HU" dirty="0"/>
              <a:t> Turing-gép szimulációja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b="0" i="1" smtClean="0">
                        <a:latin typeface="Cambria Math"/>
                      </a:rPr>
                      <m:t>𝑇</m:t>
                    </m:r>
                    <m:r>
                      <a:rPr lang="hu-HU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 smtClean="0"/>
                  <a:t> elfogadja az inputot, ha van </a:t>
                </a:r>
                <a:r>
                  <a:rPr lang="hu-HU" altLang="hu-HU" dirty="0"/>
                  <a:t>elfogadó számítási sorozata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</a:t>
                </a:r>
                <a:r>
                  <a:rPr lang="hu-HU" altLang="hu-HU" dirty="0"/>
                  <a:t>elutasítja az inputot, ha nincs elfogadó számítási </a:t>
                </a:r>
                <a:r>
                  <a:rPr lang="hu-HU" altLang="hu-HU" dirty="0" smtClean="0"/>
                  <a:t>sorozata</a:t>
                </a:r>
              </a:p>
              <a:p>
                <a:endParaRPr lang="hu-HU" altLang="hu-HU" smtClean="0"/>
              </a:p>
              <a:p>
                <a:r>
                  <a:rPr lang="hu-HU" altLang="hu-HU" smtClean="0"/>
                  <a:t>Végtelen </a:t>
                </a:r>
                <a:r>
                  <a:rPr lang="hu-HU" altLang="hu-HU" dirty="0"/>
                  <a:t>ciklus?</a:t>
                </a:r>
              </a:p>
              <a:p>
                <a:pPr lvl="1"/>
                <a:r>
                  <a:rPr lang="hu-HU" altLang="hu-HU" dirty="0"/>
                  <a:t>nem lehet az időkorlát léte miatt</a:t>
                </a:r>
              </a:p>
              <a:p>
                <a:endParaRPr lang="hu-HU" i="1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  <m:r>
                      <a:rPr lang="hu-HU" i="1">
                        <a:latin typeface="Cambria Math"/>
                      </a:rPr>
                      <m:t>′</m:t>
                    </m:r>
                  </m:oMath>
                </a14:m>
                <a:r>
                  <a:rPr lang="hu-HU" dirty="0"/>
                  <a:t> </a:t>
                </a:r>
                <a:r>
                  <a:rPr lang="hu-HU" altLang="hu-HU" dirty="0"/>
                  <a:t>időkorlátja</a:t>
                </a:r>
                <a:r>
                  <a:rPr lang="hu-HU" altLang="hu-HU" dirty="0" smtClean="0"/>
                  <a:t>:       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altLang="hu-HU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hu-HU" altLang="hu-HU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hu-HU" altLang="hu-HU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hu-HU" altLang="hu-HU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hu-HU" altLang="hu-HU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hu-HU" altLang="hu-HU" b="0" i="1" smtClean="0">
                                <a:latin typeface="Cambria Math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endParaRPr lang="hu-HU" altLang="hu-HU" dirty="0" smtClean="0"/>
              </a:p>
              <a:p>
                <a:pPr lvl="1"/>
                <a:r>
                  <a:rPr lang="hu-HU" altLang="hu-HU" dirty="0" smtClean="0"/>
                  <a:t>minden számítási sorozat </a:t>
                </a:r>
                <a:r>
                  <a:rPr lang="hu-HU" altLang="hu-HU" dirty="0" err="1" smtClean="0"/>
                  <a:t>max</a:t>
                </a:r>
                <a:r>
                  <a:rPr lang="hu-HU" altLang="hu-HU" dirty="0" smtClean="0"/>
                  <a:t>. </a:t>
                </a:r>
                <a14:m>
                  <m:oMath xmlns:m="http://schemas.openxmlformats.org/officeDocument/2006/math">
                    <m:r>
                      <a:rPr lang="hu-HU" altLang="hu-HU" b="0" i="1" smtClean="0">
                        <a:latin typeface="Cambria Math"/>
                      </a:rPr>
                      <m:t>𝑓</m:t>
                    </m:r>
                    <m:r>
                      <a:rPr lang="hu-HU" altLang="hu-HU" b="0" i="1" smtClean="0">
                        <a:latin typeface="Cambria Math"/>
                      </a:rPr>
                      <m:t>(</m:t>
                    </m:r>
                    <m:r>
                      <a:rPr lang="hu-HU" altLang="hu-HU" b="0" i="1" smtClean="0">
                        <a:latin typeface="Cambria Math"/>
                      </a:rPr>
                      <m:t>𝑛</m:t>
                    </m:r>
                    <m:r>
                      <a:rPr lang="hu-HU" altLang="hu-HU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hu-HU" altLang="hu-HU" dirty="0" smtClean="0"/>
                  <a:t> hosszú</a:t>
                </a:r>
                <a:endParaRPr lang="hu-HU" alt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79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Nemdeterminisztikus bonyolultsági osztályok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09728" indent="0">
                  <a:buNone/>
                </a:pPr>
                <a:endParaRPr lang="hu-HU" smtClean="0"/>
              </a:p>
              <a:p>
                <a:pPr marL="109728" indent="0">
                  <a:buNone/>
                </a:pPr>
                <a:endParaRPr lang="hu-HU"/>
              </a:p>
              <a:p>
                <a:pPr marL="109728" indent="0">
                  <a:buNone/>
                </a:pPr>
                <a:endParaRPr lang="hu-HU" smtClean="0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b="1">
                        <a:latin typeface="Cambria Math"/>
                        <a:ea typeface="Cambria Math"/>
                      </a:rPr>
                      <m:t>𝐍𝐓𝐈𝐌𝐄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))</m:t>
                    </m:r>
                  </m:oMath>
                </a14:m>
                <a:r>
                  <a:rPr lang="hu-HU" altLang="hu-HU" dirty="0"/>
                  <a:t>: ha van olyan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</a:rPr>
                          <m:t>𝑓</m:t>
                        </m:r>
                        <m:r>
                          <a:rPr lang="hu-HU" altLang="hu-HU" i="1">
                            <a:latin typeface="Cambria Math"/>
                          </a:rPr>
                          <m:t>(</m:t>
                        </m:r>
                        <m:r>
                          <a:rPr lang="hu-HU" altLang="hu-HU" i="1">
                            <a:latin typeface="Cambria Math"/>
                          </a:rPr>
                          <m:t>𝑛</m:t>
                        </m:r>
                        <m:r>
                          <a:rPr lang="hu-HU" altLang="hu-HU" i="1"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altLang="hu-HU" dirty="0"/>
                  <a:t> </a:t>
                </a:r>
                <a:r>
                  <a:rPr lang="hu-HU" altLang="hu-HU" dirty="0" smtClean="0"/>
                  <a:t>időkorlátos (nemdeterminisztikus</a:t>
                </a:r>
                <a:r>
                  <a:rPr lang="hu-HU" altLang="hu-HU" dirty="0"/>
                  <a:t>) Turing-gép, mely eldönti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𝐿</m:t>
                    </m:r>
                  </m:oMath>
                </a14:m>
                <a:r>
                  <a:rPr lang="hu-HU" altLang="hu-HU" dirty="0" err="1"/>
                  <a:t>-</a:t>
                </a:r>
                <a:r>
                  <a:rPr lang="hu-HU" altLang="hu-HU" err="1"/>
                  <a:t>t</a:t>
                </a:r>
                <a:r>
                  <a:rPr lang="hu-HU" altLang="hu-HU" smtClean="0"/>
                  <a:t>.</a:t>
                </a:r>
              </a:p>
              <a:p>
                <a:pPr marL="109728" indent="0">
                  <a:buNone/>
                </a:pPr>
                <a:endParaRPr lang="hu-HU" altLang="hu-HU"/>
              </a:p>
              <a:p>
                <a:pPr marL="109728" indent="0">
                  <a:buNone/>
                </a:pPr>
                <a:endParaRPr lang="hu-HU" altLang="hu-HU" smtClean="0"/>
              </a:p>
              <a:p>
                <a:pPr marL="109728" indent="0">
                  <a:buNone/>
                </a:pPr>
                <a:endParaRPr lang="hu-HU" altLang="hu-HU"/>
              </a:p>
              <a:p>
                <a:pPr marL="109728" indent="0">
                  <a:buNone/>
                </a:pPr>
                <a14:m>
                  <m:oMath xmlns:m="http://schemas.openxmlformats.org/officeDocument/2006/math">
                    <m:r>
                      <a:rPr lang="hu-HU" altLang="hu-HU">
                        <a:latin typeface="Cambria Math" panose="02040503050406030204" pitchFamily="18" charset="0"/>
                      </a:rPr>
                      <m:t>𝐿</m:t>
                    </m:r>
                    <m:r>
                      <a:rPr lang="hu-HU" altLang="hu-H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altLang="hu-HU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𝐍𝐒𝐏𝐀𝐂𝐄</m:t>
                    </m:r>
                    <m:r>
                      <a:rPr lang="hu-HU" altLang="hu-H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altLang="hu-H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altLang="hu-H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altLang="hu-HU" dirty="0"/>
                  <a:t>: ha van olyan </a:t>
                </a:r>
                <a14:m>
                  <m:oMath xmlns:m="http://schemas.openxmlformats.org/officeDocument/2006/math">
                    <m:r>
                      <a:rPr lang="hu-HU" altLang="hu-HU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altLang="hu-HU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hu-HU" altLang="hu-HU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hu-HU" altLang="hu-HU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altLang="hu-HU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u-HU" altLang="hu-HU" dirty="0"/>
                  <a:t> tárkorlátos (</a:t>
                </a:r>
                <a:r>
                  <a:rPr lang="hu-HU" altLang="hu-HU" dirty="0" err="1"/>
                  <a:t>nemdeterminisztikus</a:t>
                </a:r>
                <a:r>
                  <a:rPr lang="hu-HU" altLang="hu-HU" dirty="0"/>
                  <a:t>) Turing-gép, mely eldönti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altLang="hu-HU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hu-HU" altLang="hu-HU" dirty="0" err="1"/>
                  <a:t>-t</a:t>
                </a:r>
                <a:r>
                  <a:rPr lang="hu-HU" altLang="hu-HU" dirty="0"/>
                  <a:t>.</a:t>
                </a:r>
              </a:p>
              <a:p>
                <a:pPr marL="109728" indent="0">
                  <a:buNone/>
                </a:pPr>
                <a:endParaRPr lang="hu-HU" alt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791744" y="1916832"/>
                <a:ext cx="4608512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b="1">
                        <a:solidFill>
                          <a:schemeClr val="tx1"/>
                        </a:solidFill>
                        <a:latin typeface="Cambria Math"/>
                      </a:rPr>
                      <m:t>𝐍𝐓𝐈𝐌𝐄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osztály</a:t>
                </a: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1916832"/>
                <a:ext cx="4608512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3802088" y="4221088"/>
                <a:ext cx="4608512" cy="936104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hu-HU" sz="3000" b="1">
                        <a:solidFill>
                          <a:schemeClr val="tx1"/>
                        </a:solidFill>
                        <a:latin typeface="Cambria Math"/>
                      </a:rPr>
                      <m:t>𝐍𝐒𝐏𝐀𝐂𝐄</m:t>
                    </m:r>
                    <m:d>
                      <m:dPr>
                        <m:ctrlPr>
                          <a:rPr lang="hu-HU" sz="3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hu-HU" sz="3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3000" dirty="0">
                    <a:solidFill>
                      <a:schemeClr val="tx1"/>
                    </a:solidFill>
                  </a:rPr>
                  <a:t> osztály</a:t>
                </a: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088" y="4221088"/>
                <a:ext cx="4608512" cy="936104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850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𝐍</m:t>
                    </m:r>
                    <m:r>
                      <a:rPr lang="hu-HU" b="1">
                        <a:latin typeface="Cambria Math"/>
                      </a:rPr>
                      <m:t>𝐏</m:t>
                    </m:r>
                  </m:oMath>
                </a14:m>
                <a:r>
                  <a:rPr lang="hu-HU" dirty="0"/>
                  <a:t> osztály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 smtClean="0"/>
                  <a:t>Polinom időkorlátos </a:t>
                </a:r>
                <a:r>
                  <a:rPr lang="hu-HU" b="1" dirty="0" err="1" smtClean="0"/>
                  <a:t>nemdeterminisztikus</a:t>
                </a:r>
                <a:r>
                  <a:rPr lang="hu-HU" b="1" dirty="0" smtClean="0"/>
                  <a:t> </a:t>
                </a:r>
                <a:r>
                  <a:rPr lang="hu-HU" dirty="0" smtClean="0"/>
                  <a:t>Turing-géppel </a:t>
                </a:r>
                <a:r>
                  <a:rPr lang="hu-HU" dirty="0"/>
                  <a:t>eldönthető nyelvek </a:t>
                </a:r>
                <a:r>
                  <a:rPr lang="hu-HU" dirty="0" smtClean="0"/>
                  <a:t>osztálya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b="1" i="0" smtClean="0">
                          <a:latin typeface="Cambria Math"/>
                        </a:rPr>
                        <m:t>𝐍</m:t>
                      </m:r>
                      <m:r>
                        <a:rPr lang="hu-HU" altLang="hu-HU" b="1" smtClean="0">
                          <a:latin typeface="Cambria Math"/>
                        </a:rPr>
                        <m:t>𝐏</m:t>
                      </m:r>
                      <m:r>
                        <a:rPr lang="hu-HU" altLang="hu-H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altLang="hu-HU" i="1">
                              <a:latin typeface="Cambria Math"/>
                            </a:rPr>
                            <m:t>𝑘</m:t>
                          </m:r>
                          <m:r>
                            <a:rPr lang="hu-HU" altLang="hu-HU" i="1">
                              <a:latin typeface="Cambria Math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hu-HU" altLang="hu-HU" b="1" i="0" smtClean="0">
                              <a:latin typeface="Cambria Math"/>
                            </a:rPr>
                            <m:t>𝐍</m:t>
                          </m:r>
                          <m:r>
                            <a:rPr lang="hu-HU" altLang="hu-HU" b="1">
                              <a:latin typeface="Cambria Math"/>
                            </a:rPr>
                            <m:t>𝐓𝐈𝐌𝐄</m:t>
                          </m:r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altLang="hu-HU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hu-HU" altLang="hu-HU" i="1">
                                      <a:latin typeface="Cambria Math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hu-HU" altLang="hu-HU" dirty="0"/>
              </a:p>
              <a:p>
                <a:endParaRPr lang="hu-HU" dirty="0"/>
              </a:p>
              <a:p>
                <a:r>
                  <a:rPr lang="hu-HU" kern="0" dirty="0"/>
                  <a:t>Gráfelméleti nyelvek, számelméleti problémák, egyenletek megoldásai, utazóügynök probléma stb</a:t>
                </a:r>
                <a:r>
                  <a:rPr lang="hu-HU" kern="0" dirty="0" smtClean="0"/>
                  <a:t>.</a:t>
                </a:r>
                <a:endParaRPr lang="hu-HU" dirty="0"/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14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𝐍𝐄𝐗𝐏𝐓𝐈𝐌𝐄</m:t>
                    </m:r>
                  </m:oMath>
                </a14:m>
                <a:r>
                  <a:rPr lang="hu-HU" dirty="0"/>
                  <a:t> osztály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 smtClean="0"/>
                  <a:t>Exponenciális időkorlátos </a:t>
                </a:r>
                <a:r>
                  <a:rPr lang="hu-HU" b="1" dirty="0" err="1" smtClean="0"/>
                  <a:t>nemdeterminisztikus</a:t>
                </a:r>
                <a:r>
                  <a:rPr lang="hu-HU" b="1" dirty="0" smtClean="0"/>
                  <a:t> </a:t>
                </a:r>
                <a:r>
                  <a:rPr lang="hu-HU" dirty="0" smtClean="0"/>
                  <a:t>Turing-géppel </a:t>
                </a:r>
                <a:r>
                  <a:rPr lang="hu-HU" dirty="0"/>
                  <a:t>eldönthető nyelvek </a:t>
                </a:r>
                <a:r>
                  <a:rPr lang="hu-HU" dirty="0" smtClean="0"/>
                  <a:t>osztálya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b="1" i="0" smtClean="0">
                          <a:latin typeface="Cambria Math"/>
                        </a:rPr>
                        <m:t>𝐍𝐄𝐗</m:t>
                      </m:r>
                      <m:r>
                        <a:rPr lang="hu-HU" altLang="hu-HU" b="1" smtClean="0">
                          <a:latin typeface="Cambria Math"/>
                        </a:rPr>
                        <m:t>𝐏</m:t>
                      </m:r>
                      <m:r>
                        <a:rPr lang="hu-HU" altLang="hu-HU" b="1" i="0" smtClean="0">
                          <a:latin typeface="Cambria Math"/>
                        </a:rPr>
                        <m:t>𝐓𝐈𝐌𝐄</m:t>
                      </m:r>
                      <m:r>
                        <a:rPr lang="hu-HU" altLang="hu-HU" i="1">
                          <a:latin typeface="Cambria Math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hu-HU" altLang="hu-HU" i="1">
                              <a:latin typeface="Cambria Math"/>
                            </a:rPr>
                            <m:t>𝑘</m:t>
                          </m:r>
                          <m:r>
                            <a:rPr lang="hu-HU" altLang="hu-HU" i="1">
                              <a:latin typeface="Cambria Math"/>
                            </a:rPr>
                            <m:t>≥1</m:t>
                          </m:r>
                        </m:sub>
                        <m:sup/>
                        <m:e>
                          <m:r>
                            <a:rPr lang="hu-HU" altLang="hu-HU" b="1" i="0" smtClean="0">
                              <a:latin typeface="Cambria Math"/>
                            </a:rPr>
                            <m:t>𝐍</m:t>
                          </m:r>
                          <m:r>
                            <a:rPr lang="hu-HU" altLang="hu-HU" b="1">
                              <a:latin typeface="Cambria Math"/>
                            </a:rPr>
                            <m:t>𝐓𝐈𝐌𝐄</m:t>
                          </m:r>
                          <m:d>
                            <m:dPr>
                              <m:ctrlPr>
                                <a:rPr lang="hu-HU" altLang="hu-H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hu-HU" altLang="hu-HU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hu-HU" altLang="hu-HU" b="0" i="1" smtClean="0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hu-HU" altLang="hu-HU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hu-HU" altLang="hu-HU" b="0" i="1" smtClean="0">
                                          <a:latin typeface="Cambria Math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hu-HU" altLang="hu-HU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hu-HU" altLang="hu-HU" dirty="0"/>
              </a:p>
              <a:p>
                <a:endParaRPr 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5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42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altLang="hu-HU" dirty="0" err="1"/>
              <a:t>Nemdeterminisztikus</a:t>
            </a:r>
            <a:r>
              <a:rPr lang="hu-HU" altLang="hu-HU" dirty="0"/>
              <a:t> számítások</a:t>
            </a:r>
            <a:endParaRPr lang="hu-HU" dirty="0"/>
          </a:p>
        </p:txBody>
      </p:sp>
      <p:pic>
        <p:nvPicPr>
          <p:cNvPr id="5" name="Kép 3" descr="nemdet_f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28" y="1313889"/>
            <a:ext cx="6696744" cy="5368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837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ím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u-HU" b="1" i="0" smtClean="0">
                        <a:latin typeface="Cambria Math"/>
                      </a:rPr>
                      <m:t>𝐍𝐋</m:t>
                    </m:r>
                  </m:oMath>
                </a14:m>
                <a:r>
                  <a:rPr lang="hu-HU" dirty="0"/>
                  <a:t> osztály</a:t>
                </a:r>
              </a:p>
            </p:txBody>
          </p:sp>
        </mc:Choice>
        <mc:Fallback xmlns="">
          <p:sp>
            <p:nvSpPr>
              <p:cNvPr id="2" name="Cím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b="1" dirty="0" smtClean="0"/>
                  <a:t>Logaritmikus tárkorlátos </a:t>
                </a:r>
                <a:r>
                  <a:rPr lang="hu-HU" b="1" dirty="0" err="1" smtClean="0"/>
                  <a:t>nemdeterminisztikus</a:t>
                </a:r>
                <a:r>
                  <a:rPr lang="hu-HU" b="1" dirty="0" smtClean="0"/>
                  <a:t> </a:t>
                </a:r>
                <a:r>
                  <a:rPr lang="hu-HU" dirty="0" smtClean="0"/>
                  <a:t>Turing-géppel </a:t>
                </a:r>
                <a:r>
                  <a:rPr lang="hu-HU" dirty="0"/>
                  <a:t>eldönthető </a:t>
                </a:r>
                <a:r>
                  <a:rPr lang="hu-HU"/>
                  <a:t>nyelvek </a:t>
                </a:r>
                <a:r>
                  <a:rPr lang="hu-HU" smtClean="0"/>
                  <a:t>osztálya</a:t>
                </a:r>
              </a:p>
              <a:p>
                <a:endParaRPr lang="hu-H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altLang="hu-HU" b="1" i="0" smtClean="0">
                          <a:latin typeface="Cambria Math"/>
                        </a:rPr>
                        <m:t>𝐍𝐋</m:t>
                      </m:r>
                      <m:r>
                        <a:rPr lang="hu-HU" altLang="hu-HU" i="1">
                          <a:latin typeface="Cambria Math"/>
                        </a:rPr>
                        <m:t>=</m:t>
                      </m:r>
                      <m:r>
                        <a:rPr lang="hu-HU" altLang="hu-HU" b="1">
                          <a:latin typeface="Cambria Math"/>
                        </a:rPr>
                        <m:t>𝐍</m:t>
                      </m:r>
                      <m:r>
                        <a:rPr lang="hu-HU" altLang="hu-HU" b="1" i="0" smtClean="0">
                          <a:latin typeface="Cambria Math"/>
                        </a:rPr>
                        <m:t>𝐒𝐏𝐀𝐂</m:t>
                      </m:r>
                      <m:r>
                        <a:rPr lang="hu-HU" altLang="hu-HU" b="1">
                          <a:latin typeface="Cambria Math"/>
                        </a:rPr>
                        <m:t>𝐄</m:t>
                      </m:r>
                      <m:d>
                        <m:dPr>
                          <m:ctrlPr>
                            <a:rPr lang="hu-HU" alt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hu-HU" altLang="hu-HU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hu-HU" altLang="hu-H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hu-HU" altLang="hu-HU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hu-HU" altLang="hu-HU" b="0" i="1" smtClean="0">
                                      <a:latin typeface="Cambria Math"/>
                                    </a:rPr>
                                    <m:t>𝑐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hu-HU" altLang="hu-HU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83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Hiányzó nyelvosztályok?</a:t>
            </a:r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smtClean="0"/>
                  <a:t>Miért nincs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𝐏</m:t>
                    </m:r>
                    <m:r>
                      <a:rPr lang="hu-HU" b="1">
                        <a:latin typeface="Cambria Math"/>
                      </a:rPr>
                      <m:t>𝐒𝐏𝐀𝐂𝐄</m:t>
                    </m:r>
                  </m:oMath>
                </a14:m>
                <a:r>
                  <a:rPr lang="hu-HU" smtClean="0"/>
                  <a:t>? </a:t>
                </a:r>
              </a:p>
              <a:p>
                <a:r>
                  <a:rPr lang="hu-HU"/>
                  <a:t>Miért nincs </a:t>
                </a:r>
                <a14:m>
                  <m:oMath xmlns:m="http://schemas.openxmlformats.org/officeDocument/2006/math">
                    <m:r>
                      <a:rPr lang="hu-HU" b="1">
                        <a:latin typeface="Cambria Math"/>
                      </a:rPr>
                      <m:t>𝐍</m:t>
                    </m:r>
                    <m:r>
                      <a:rPr lang="hu-HU" b="1" i="0" smtClean="0">
                        <a:latin typeface="Cambria Math" panose="02040503050406030204" pitchFamily="18" charset="0"/>
                      </a:rPr>
                      <m:t>𝐄𝐗𝐏</m:t>
                    </m:r>
                    <m:r>
                      <a:rPr lang="hu-HU" b="1">
                        <a:latin typeface="Cambria Math"/>
                      </a:rPr>
                      <m:t>𝐒𝐏𝐀𝐂𝐄</m:t>
                    </m:r>
                  </m:oMath>
                </a14:m>
                <a:r>
                  <a:rPr lang="hu-HU" smtClean="0"/>
                  <a:t>?</a:t>
                </a:r>
              </a:p>
              <a:p>
                <a:endParaRPr lang="hu-HU"/>
              </a:p>
              <a:p>
                <a:pPr marL="109728" indent="0">
                  <a:buNone/>
                </a:pPr>
                <a:r>
                  <a:rPr lang="hu-HU" smtClean="0"/>
                  <a:t>Később fogjuk tanulni és </a:t>
                </a:r>
                <a:r>
                  <a:rPr lang="hu-HU" smtClean="0"/>
                  <a:t>bizonyítani, hogy miért nem.</a:t>
                </a:r>
                <a:endParaRPr lang="hu-HU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5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/>
              <a:t>Nemdeterminisztikus Turing-gép</a:t>
            </a:r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i="1">
                          <a:latin typeface="Cambria Math"/>
                        </a:rPr>
                        <m:t>𝑇</m:t>
                      </m:r>
                      <m:r>
                        <a:rPr lang="hu-HU" i="1">
                          <a:latin typeface="Cambria Math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/>
                              <a:ea typeface="Cambria Math"/>
                            </a:rPr>
                            <m:t>Σ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𝑄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𝐹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,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</m:d>
                    </m:oMath>
                  </m:oMathPara>
                </a14:m>
                <a:endParaRPr lang="hu-HU" dirty="0"/>
              </a:p>
              <a:p>
                <a:pPr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dirty="0"/>
                  <a:t>: szalagjelek (betűk)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⊳,⌴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endParaRPr lang="hu-HU" dirty="0"/>
              </a:p>
              <a:p>
                <a:pPr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</m:oMath>
                </a14:m>
                <a:r>
                  <a:rPr lang="hu-HU" dirty="0"/>
                  <a:t>: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≠∅</m:t>
                    </m:r>
                  </m:oMath>
                </a14:m>
                <a:endParaRPr lang="hu-HU" dirty="0"/>
              </a:p>
              <a:p>
                <a:pPr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hu-HU" dirty="0"/>
                  <a:t>: kezdőállapot,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6459538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</m:oMath>
                </a14:m>
                <a:r>
                  <a:rPr lang="hu-HU" dirty="0"/>
                  <a:t>: elfogadó állapotok halmaza,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𝐹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endParaRPr lang="hu-HU" dirty="0"/>
              </a:p>
              <a:p>
                <a:pPr>
                  <a:tabLst>
                    <a:tab pos="2152650" algn="l"/>
                  </a:tabLst>
                </a:pPr>
                <a:endParaRPr lang="hu-HU" i="1" smtClean="0">
                  <a:latin typeface="Cambria Math"/>
                  <a:ea typeface="Cambria Math"/>
                </a:endParaRPr>
              </a:p>
              <a:p>
                <a:pPr>
                  <a:tabLst>
                    <a:tab pos="2152650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hu-HU" dirty="0"/>
                  <a:t>: </a:t>
                </a:r>
                <a:r>
                  <a:rPr lang="hu-HU"/>
                  <a:t>(állapot)átmenetfüggvény,</a:t>
                </a:r>
                <a:r>
                  <a:rPr lang="hu-HU" dirty="0"/>
                  <a:t/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: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  </m:t>
                    </m:r>
                    <m:r>
                      <a:rPr lang="el-GR" i="1">
                        <a:latin typeface="Cambria Math"/>
                        <a:ea typeface="Cambria Math"/>
                      </a:rPr>
                      <m:t>↦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 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r>
                      <m:rPr>
                        <m:sty m:val="p"/>
                      </m:rPr>
                      <a:rPr lang="el-GR" i="1">
                        <a:latin typeface="Cambria Math"/>
                        <a:ea typeface="Cambria Math"/>
                      </a:rPr>
                      <m:t>Σ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←,−,→</m:t>
                        </m:r>
                      </m:e>
                    </m:d>
                  </m:oMath>
                </a14:m>
                <a:endParaRPr lang="hu-HU" dirty="0"/>
              </a:p>
              <a:p>
                <a:pPr lvl="1"/>
                <a:endParaRPr lang="hu-HU" i="1" dirty="0">
                  <a:latin typeface="Cambria Math"/>
                  <a:ea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𝜎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hu-HU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hu-HU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i="1">
                            <a:latin typeface="Cambria Math"/>
                            <a:ea typeface="Cambria Math"/>
                          </a:rPr>
                          <m:t>𝑚</m:t>
                        </m:r>
                      </m:e>
                    </m:d>
                  </m:oMath>
                </a14:m>
                <a:r>
                  <a:rPr lang="hu-HU" dirty="0"/>
                  <a:t> esetén:</a:t>
                </a:r>
              </a:p>
              <a:p>
                <a:pPr lvl="2"/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=⊳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=⊳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𝑚</m:t>
                    </m:r>
                    <m:r>
                      <a:rPr lang="hu-HU" i="1">
                        <a:latin typeface="Cambria Math"/>
                      </a:rPr>
                      <m:t>=→</m:t>
                    </m:r>
                  </m:oMath>
                </a14:m>
                <a:endParaRPr lang="hu-HU" dirty="0"/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355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3575720" y="4797152"/>
                <a:ext cx="5472608" cy="504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𝛿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: 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𝑄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×</m:t>
                      </m:r>
                      <m:r>
                        <a:rPr lang="el-GR" sz="2800" i="1">
                          <a:solidFill>
                            <a:schemeClr val="tx1"/>
                          </a:solidFill>
                          <a:latin typeface="Cambria Math"/>
                        </a:rPr>
                        <m:t>𝛴</m:t>
                      </m:r>
                      <m:r>
                        <a:rPr lang="el-GR" sz="2800" i="1">
                          <a:solidFill>
                            <a:schemeClr val="tx1"/>
                          </a:solidFill>
                          <a:latin typeface="Cambria Math"/>
                        </a:rPr>
                        <m:t>  ↦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hu-H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𝑄</m:t>
                          </m:r>
                          <m:r>
                            <a:rPr lang="hu-HU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</m:t>
                          </m:r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𝛴</m:t>
                          </m:r>
                          <m:r>
                            <a:rPr lang="el-GR" sz="28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×{←,−,→}</m:t>
                          </m:r>
                        </m:e>
                      </m:d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20" y="4797152"/>
                <a:ext cx="5472608" cy="504056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983432" y="5733256"/>
                <a:ext cx="3168352" cy="504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′,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′,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)∈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𝛿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32" y="5733256"/>
                <a:ext cx="3168352" cy="504056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31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Konfiguráció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altLang="hu-HU" u="sng" dirty="0"/>
                  <a:t>Konfiguráció:</a:t>
                </a:r>
                <a:r>
                  <a:rPr lang="hu-HU" alt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/>
                  <a:t>, ahol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𝑄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𝑢</m:t>
                    </m:r>
                    <m:r>
                      <a:rPr lang="hu-HU" i="1">
                        <a:latin typeface="Cambria Math"/>
                      </a:rPr>
                      <m:t>,</m:t>
                    </m:r>
                    <m:r>
                      <a:rPr lang="hu-HU" i="1">
                        <a:latin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u="sng" dirty="0"/>
                  <a:t>Megállási konfiguráció:</a:t>
                </a:r>
                <a:r>
                  <a:rPr lang="hu-HU" alt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/>
                  <a:t>,</a:t>
                </a:r>
                <a:r>
                  <a:rPr lang="hu-HU" dirty="0" smtClean="0"/>
                  <a:t> ahol</a:t>
                </a:r>
                <a:endParaRPr lang="hu-HU" dirty="0"/>
              </a:p>
              <a:p>
                <a:pPr marL="0" indent="0" algn="ctr">
                  <a:buNone/>
                </a:pPr>
                <a:endParaRPr lang="hu-HU" i="1" smtClean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(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/>
                  <a:t> nincs </a:t>
                </a:r>
                <a:r>
                  <a:rPr lang="hu-HU" dirty="0" smtClean="0"/>
                  <a:t>értelmezve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667844" y="4005064"/>
                <a:ext cx="2808312" cy="504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800" dirty="0">
                    <a:solidFill>
                      <a:schemeClr val="tx1"/>
                    </a:solidFill>
                  </a:rPr>
                  <a:t>vagy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/>
                      </a:rPr>
                      <m:t>𝛿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𝑞</m:t>
                        </m:r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e>
                    </m:d>
                    <m:r>
                      <a:rPr lang="hu-HU" sz="28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7844" y="4005064"/>
                <a:ext cx="2808312" cy="504056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-2808" t="-12791" b="-3139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49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Közvetlen 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r>
                  <a:rPr lang="hu-HU" altLang="hu-HU" smtClean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𝛿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</m:d>
                    <m:r>
                      <a:rPr lang="hu-HU" altLang="hu-HU" i="1">
                        <a:latin typeface="Cambria Math"/>
                        <a:ea typeface="Cambria Math"/>
                      </a:rPr>
                      <m:t>=(</m:t>
                    </m:r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altLang="hu-HU" dirty="0"/>
                  <a:t> és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=−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𝑣</m:t>
                    </m:r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=←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altLang="hu-HU" i="1">
                        <a:latin typeface="Cambria Math"/>
                      </a:rPr>
                      <m:t>𝑣</m:t>
                    </m:r>
                  </m:oMath>
                </a14:m>
                <a:endParaRPr lang="hu-HU" alt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𝑚</m:t>
                    </m:r>
                    <m:r>
                      <a:rPr lang="hu-HU" altLang="hu-HU" i="1">
                        <a:latin typeface="Cambria Math"/>
                      </a:rPr>
                      <m:t>=→</m:t>
                    </m:r>
                  </m:oMath>
                </a14:m>
                <a:r>
                  <a:rPr lang="hu-HU" altLang="hu-HU" dirty="0"/>
                  <a:t>:</a:t>
                </a:r>
              </a:p>
              <a:p>
                <a:pPr marL="914400" lvl="1" indent="-514350"/>
                <a:r>
                  <a:rPr lang="hu-HU" altLang="hu-HU" dirty="0"/>
                  <a:t>ha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𝑣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r>
                  <a:rPr lang="hu-HU" altLang="hu-HU" dirty="0"/>
                  <a:t>, akkor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′⌴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𝜖</m:t>
                    </m:r>
                  </m:oMath>
                </a14:m>
                <a:endParaRPr lang="hu-HU" altLang="hu-HU" dirty="0"/>
              </a:p>
              <a:p>
                <a:pPr marL="914400" lvl="1" indent="-514350"/>
                <a:r>
                  <a:rPr lang="hu-HU" altLang="hu-HU" dirty="0"/>
                  <a:t>egyébként: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𝑢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𝜎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′</m:t>
                    </m:r>
                    <m:r>
                      <a:rPr lang="hu-HU" altLang="hu-HU" i="1">
                        <a:latin typeface="Cambria Math"/>
                      </a:rPr>
                      <m:t>𝛾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altLang="hu-HU" i="1">
                            <a:latin typeface="Cambria Math"/>
                          </a:rPr>
                          <m:t>𝑣</m:t>
                        </m:r>
                      </m:e>
                      <m:sup>
                        <m:r>
                          <a:rPr lang="hu-HU" altLang="hu-HU" i="1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</a:rPr>
                      <m:t>𝑤</m:t>
                    </m:r>
                  </m:oMath>
                </a14:m>
                <a:r>
                  <a:rPr lang="hu-HU" altLang="hu-HU" dirty="0"/>
                  <a:t>,</a:t>
                </a:r>
              </a:p>
              <a:p>
                <a:pPr marL="400050" lvl="1" indent="0">
                  <a:buNone/>
                </a:pPr>
                <a:r>
                  <a:rPr lang="hu-HU" altLang="hu-HU" dirty="0"/>
                  <a:t>ahol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∈</m:t>
                    </m:r>
                    <m:r>
                      <m:rPr>
                        <m:sty m:val="p"/>
                      </m:rPr>
                      <a:rPr lang="el-GR" altLang="hu-HU" i="1">
                        <a:latin typeface="Cambria Math"/>
                        <a:ea typeface="Cambria Math"/>
                      </a:rPr>
                      <m:t>Σ</m:t>
                    </m:r>
                  </m:oMath>
                </a14:m>
                <a:r>
                  <a:rPr lang="hu-HU" altLang="hu-HU" dirty="0"/>
                  <a:t> és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</a:rPr>
                      <m:t>𝑣</m:t>
                    </m:r>
                    <m:r>
                      <a:rPr lang="hu-HU" altLang="hu-HU" i="1">
                        <a:latin typeface="Cambria Math"/>
                      </a:rPr>
                      <m:t>=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𝛾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𝑤</m:t>
                    </m:r>
                  </m:oMath>
                </a14:m>
                <a:endParaRPr lang="hu-HU" altLang="hu-HU" dirty="0"/>
              </a:p>
              <a:p>
                <a:pPr marL="0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4" y="1628800"/>
                <a:ext cx="4464496" cy="936104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320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𝜎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</m:e>
                      </m:groupCh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1628800"/>
                <a:ext cx="4464496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ekerekített téglalap 4"/>
              <p:cNvSpPr/>
              <p:nvPr/>
            </p:nvSpPr>
            <p:spPr>
              <a:xfrm>
                <a:off x="857418" y="2924944"/>
                <a:ext cx="3132348" cy="504056"/>
              </a:xfrm>
              <a:prstGeom prst="roundRect">
                <a:avLst>
                  <a:gd name="adj" fmla="val 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′,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′,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𝑚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)∈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𝛿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𝜎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Lekerekített téglalap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18" y="2924944"/>
                <a:ext cx="3132348" cy="504056"/>
              </a:xfrm>
              <a:prstGeom prst="roundRect">
                <a:avLst>
                  <a:gd name="adj" fmla="val 0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75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Rákövetkezés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endParaRPr lang="hu-HU" altLang="hu-HU"/>
              </a:p>
              <a:p>
                <a:pPr marL="0" indent="0">
                  <a:buNone/>
                </a:pPr>
                <a:endParaRPr lang="hu-HU" altLang="hu-HU" smtClean="0"/>
              </a:p>
              <a:p>
                <a:pPr marL="0" indent="0">
                  <a:buNone/>
                </a:pPr>
                <a:r>
                  <a:rPr lang="hu-HU" altLang="hu-HU" smtClean="0"/>
                  <a:t>Léteznek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,…,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  <a:ea typeface="Cambria Math"/>
                      </a:rPr>
                      <m:t>,</m:t>
                    </m:r>
                    <m:sSub>
                      <m:sSub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  <m: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𝑡</m:t>
                        </m:r>
                      </m:sub>
                    </m:sSub>
                    <m:r>
                      <a:rPr lang="hu-HU" altLang="hu-HU" i="1">
                        <a:latin typeface="Cambria Math"/>
                      </a:rPr>
                      <m:t>)</m:t>
                    </m:r>
                  </m:oMath>
                </a14:m>
                <a:endParaRPr lang="hu-HU" altLang="hu-HU" dirty="0"/>
              </a:p>
              <a:p>
                <a:pPr marL="0" indent="0">
                  <a:buNone/>
                </a:pPr>
                <a:r>
                  <a:rPr lang="hu-HU" altLang="hu-HU" dirty="0"/>
                  <a:t>konfigurációk, hogy: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</m:e>
                    </m:d>
                  </m:oMath>
                </a14:m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altLang="hu-HU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hu-HU" altLang="hu-HU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𝑞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𝑢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′,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𝑣</m:t>
                        </m:r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</m:oMath>
                </a14:m>
                <a:endParaRPr lang="hu-HU" altLang="hu-HU" dirty="0">
                  <a:ea typeface="Cambria Math"/>
                </a:endParaRPr>
              </a:p>
              <a:p>
                <a:pPr marL="514350" indent="-514350">
                  <a:buFont typeface="+mj-lt"/>
                  <a:buAutoNum type="arabicPeriod"/>
                  <a:tabLst>
                    <a:tab pos="1430338" algn="l"/>
                  </a:tabLst>
                </a:pPr>
                <a:r>
                  <a:rPr lang="hu-HU" altLang="hu-HU" dirty="0">
                    <a:ea typeface="Cambria Math"/>
                  </a:rPr>
                  <a:t>Minden </a:t>
                </a:r>
                <a14:m>
                  <m:oMath xmlns:m="http://schemas.openxmlformats.org/officeDocument/2006/math">
                    <m:r>
                      <a:rPr lang="hu-HU" altLang="hu-HU" i="1">
                        <a:latin typeface="Cambria Math"/>
                        <a:ea typeface="Cambria Math"/>
                      </a:rPr>
                      <m:t>𝑖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=1,…,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𝑡</m:t>
                    </m:r>
                    <m:r>
                      <a:rPr lang="hu-HU" altLang="hu-HU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hu-HU" altLang="hu-HU" dirty="0">
                    <a:ea typeface="Cambria Math"/>
                  </a:rPr>
                  <a:t> esetén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groupChr>
                      <m:groupChrPr>
                        <m:chr m:val="→"/>
                        <m:vertJc m:val="bot"/>
                        <m:ctrlPr>
                          <a:rPr lang="hu-HU" altLang="hu-HU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hu-HU" altLang="hu-HU" i="1">
                            <a:latin typeface="Cambria Math"/>
                          </a:rPr>
                          <m:t> </m:t>
                        </m:r>
                        <m:r>
                          <a:rPr lang="hu-HU" altLang="hu-HU" i="1">
                            <a:latin typeface="Cambria Math"/>
                          </a:rPr>
                          <m:t>    </m:t>
                        </m:r>
                        <m:r>
                          <a:rPr lang="hu-HU" altLang="hu-HU" i="1">
                            <a:latin typeface="Cambria Math"/>
                          </a:rPr>
                          <m:t>𝑇</m:t>
                        </m:r>
                        <m:r>
                          <a:rPr lang="hu-HU" altLang="hu-HU" i="1">
                            <a:latin typeface="Cambria Math"/>
                          </a:rPr>
                          <m:t>    </m:t>
                        </m:r>
                      </m:e>
                    </m:groupChr>
                    <m:d>
                      <m:dPr>
                        <m:ctrlPr>
                          <a:rPr lang="hu-HU" alt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hu-HU" altLang="hu-HU" i="1">
                            <a:latin typeface="Cambria Math"/>
                            <a:ea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hu-HU" alt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  <m:r>
                              <a:rPr lang="hu-HU" altLang="hu-HU" i="1">
                                <a:latin typeface="Cambria Math"/>
                                <a:ea typeface="Cambria Math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hu-HU" altLang="hu-HU" dirty="0">
                  <a:ea typeface="Cambria Math"/>
                </a:endParaRP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Lekerekített téglalap 3"/>
              <p:cNvSpPr/>
              <p:nvPr/>
            </p:nvSpPr>
            <p:spPr>
              <a:xfrm>
                <a:off x="4151784" y="1628800"/>
                <a:ext cx="4464496" cy="936104"/>
              </a:xfrm>
              <a:prstGeom prst="roundRect">
                <a:avLst>
                  <a:gd name="adj" fmla="val 0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𝑞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𝑢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 </m:t>
                          </m:r>
                          <m:sSup>
                            <m:sSupPr>
                              <m:ctrlP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sz="320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hu-HU" sz="320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,</m:t>
                      </m:r>
                      <m:sSup>
                        <m:sSupPr>
                          <m:ctrlPr>
                            <a:rPr lang="hu-HU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p>
                          <m:r>
                            <a:rPr lang="hu-HU" sz="3200" i="1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hu-HU" sz="3200" i="1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hu-HU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Lekerekített téglalap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84" y="1628800"/>
                <a:ext cx="4464496" cy="936104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9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Elfogadás, elutasítás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u="sng" dirty="0"/>
                  <a:t>Input:</a:t>
                </a:r>
                <a:r>
                  <a:rPr lang="hu-HU" dirty="0"/>
                  <a:t>      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hu-HU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hu-HU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/>
                                <a:ea typeface="Cambria Math"/>
                              </a:rPr>
                              <m:t>Σ</m:t>
                            </m:r>
                            <m:r>
                              <a:rPr lang="hu-HU" i="1">
                                <a:latin typeface="Cambria Math"/>
                                <a:ea typeface="Cambria Math"/>
                              </a:rPr>
                              <m:t>\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hu-HU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hu-HU" i="1">
                                    <a:latin typeface="Cambria Math"/>
                                    <a:ea typeface="Cambria Math"/>
                                  </a:rPr>
                                  <m:t>⊳,⌴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hu-HU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Ha </a:t>
                </a:r>
                <a:r>
                  <a:rPr lang="hu-HU" i="1" dirty="0"/>
                  <a:t>van olyan </a:t>
                </a:r>
                <a:r>
                  <a:rPr lang="hu-HU" dirty="0"/>
                  <a:t>ága a számítási fának, mely elfogadó konfigurációban végződik, akkor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elfogadja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r>
                  <a:rPr lang="hu-HU" dirty="0"/>
                  <a:t>.</a:t>
                </a:r>
              </a:p>
              <a:p>
                <a:endParaRPr lang="hu-HU" dirty="0"/>
              </a:p>
              <a:p>
                <a:r>
                  <a:rPr lang="hu-HU" dirty="0"/>
                  <a:t>Ha nincs ilyen ága, akkor</a:t>
                </a:r>
                <a:br>
                  <a:rPr lang="hu-HU" dirty="0"/>
                </a:b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elutasítja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r>
                  <a:rPr lang="hu-HU" dirty="0"/>
                  <a:t>.</a:t>
                </a:r>
              </a:p>
              <a:p>
                <a:pPr marL="109728" indent="0">
                  <a:buNone/>
                </a:pPr>
                <a:endParaRPr lang="hu-HU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 r="-10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8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dirty="0"/>
              <a:t>Elfogadás, elutasítás, időkorlát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11" y="1417638"/>
            <a:ext cx="9343178" cy="5251722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9085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Elfogadás, elutasítás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/>
                  <a:t>Ha van olyan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(</m:t>
                    </m:r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</a:rPr>
                      <m:t>,⊳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𝑢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,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𝑣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megállási konfiguráció</a:t>
                </a:r>
                <a:r>
                  <a:rPr lang="hu-HU" dirty="0"/>
                  <a:t>, hogy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hu-H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hu-HU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hu-HU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hu-HU" i="1">
                          <a:latin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⊳,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  <m:groupChr>
                        <m:groupChrPr>
                          <m:chr m:val="→"/>
                          <m:vertJc m:val="bot"/>
                          <m:ctrlPr>
                            <a:rPr lang="hu-HU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  <m:sSup>
                            <m:sSupPr>
                              <m:ctrlPr>
                                <a:rPr lang="hu-HU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  </m:t>
                              </m:r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hu-HU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sup>
                          </m:sSup>
                          <m:r>
                            <m:rPr>
                              <m:brk m:alnAt="2"/>
                            </m:rPr>
                            <a:rPr lang="hu-HU" i="1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hu-HU" i="1">
                              <a:latin typeface="Cambria Math"/>
                              <a:ea typeface="Cambria Math"/>
                            </a:rPr>
                            <m:t>   </m:t>
                          </m:r>
                        </m:e>
                      </m:groupChr>
                      <m:r>
                        <a:rPr lang="hu-HU" i="1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𝑞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,⊳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𝑢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𝑣</m:t>
                      </m:r>
                      <m:r>
                        <a:rPr lang="hu-HU" i="1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hu-HU" dirty="0"/>
              </a:p>
              <a:p>
                <a:pPr lvl="1"/>
                <a:endParaRPr lang="hu-HU" smtClean="0"/>
              </a:p>
              <a:p>
                <a:pPr lvl="1"/>
                <a:r>
                  <a:rPr lang="hu-HU" smtClean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∉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elutasítja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pPr lvl="1"/>
                <a:endParaRPr lang="hu-HU" smtClean="0"/>
              </a:p>
              <a:p>
                <a:pPr lvl="1"/>
                <a:r>
                  <a:rPr lang="hu-HU" smtClean="0"/>
                  <a:t>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𝑞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hu-HU" i="1">
                        <a:latin typeface="Cambria Math"/>
                        <a:ea typeface="Cambria Math"/>
                      </a:rPr>
                      <m:t>𝐹</m:t>
                    </m:r>
                  </m:oMath>
                </a14:m>
                <a:r>
                  <a:rPr lang="hu-HU" dirty="0"/>
                  <a:t>, akkor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elfogadja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endParaRPr lang="hu-HU" dirty="0"/>
              </a:p>
              <a:p>
                <a:pPr marL="457200" lvl="1" indent="0" algn="ctr">
                  <a:buNone/>
                </a:pPr>
                <a:r>
                  <a:rPr lang="hu-HU" dirty="0"/>
                  <a:t>és az output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𝑢𝑣</m:t>
                    </m:r>
                  </m:oMath>
                </a14:m>
                <a:r>
                  <a:rPr lang="hu-HU" dirty="0"/>
                  <a:t>.</a:t>
                </a:r>
              </a:p>
              <a:p>
                <a:pPr lvl="1"/>
                <a:endParaRPr lang="hu-HU" i="1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időigénye</a:t>
                </a:r>
                <a:r>
                  <a:rPr lang="hu-HU" dirty="0"/>
                  <a:t> az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/>
                  <a:t> inputon: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𝑡</m:t>
                    </m:r>
                  </m:oMath>
                </a14:m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Ha nincs ilyen konfiguráció,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hu-HU" dirty="0"/>
                  <a:t> </a:t>
                </a:r>
                <a:r>
                  <a:rPr lang="hu-HU" b="1" dirty="0"/>
                  <a:t>elutasítja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/>
                      </a:rPr>
                      <m:t>𝑥</m:t>
                    </m:r>
                  </m:oMath>
                </a14:m>
                <a:r>
                  <a:rPr lang="hu-HU" dirty="0" err="1"/>
                  <a:t>-et</a:t>
                </a:r>
                <a:r>
                  <a:rPr lang="hu-HU" dirty="0"/>
                  <a:t>.</a:t>
                </a:r>
              </a:p>
              <a:p>
                <a:pPr marL="109728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938" b="-12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950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blon" id="{64F76BF4-D781-48DC-85F9-EB78523AA6D1}" vid="{5D53EE3E-CD84-4D45-BEA0-6E504206BD61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1162</TotalTime>
  <Words>403</Words>
  <Application>Microsoft Office PowerPoint</Application>
  <PresentationFormat>Szélesvásznú</PresentationFormat>
  <Paragraphs>147</Paragraphs>
  <Slides>21</Slides>
  <Notes>0</Notes>
  <HiddenSlides>7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21</vt:i4>
      </vt:variant>
    </vt:vector>
  </HeadingPairs>
  <TitlesOfParts>
    <vt:vector size="28" baseType="lpstr">
      <vt:lpstr>Arial</vt:lpstr>
      <vt:lpstr>Calibri</vt:lpstr>
      <vt:lpstr>Cambria Math</vt:lpstr>
      <vt:lpstr>Georgia</vt:lpstr>
      <vt:lpstr>Trebuchet MS</vt:lpstr>
      <vt:lpstr>Wingdings 2</vt:lpstr>
      <vt:lpstr>Bemutató1_sablon</vt:lpstr>
      <vt:lpstr>Számításelmélet</vt:lpstr>
      <vt:lpstr>Nemdeterminisztikus számítások</vt:lpstr>
      <vt:lpstr>Nemdeterminisztikus Turing-gép</vt:lpstr>
      <vt:lpstr>Konfiguráció</vt:lpstr>
      <vt:lpstr>Közvetlen rákövetkezés</vt:lpstr>
      <vt:lpstr>Rákövetkezés</vt:lpstr>
      <vt:lpstr>Elfogadás, elutasítás</vt:lpstr>
      <vt:lpstr>Elfogadás, elutasítás, időkorlát</vt:lpstr>
      <vt:lpstr>Elfogadás, elutasítás</vt:lpstr>
      <vt:lpstr>Időkorlát</vt:lpstr>
      <vt:lpstr>Eldöntött / felismert nyelv</vt:lpstr>
      <vt:lpstr>Nemdeterminisztikus Turing-gép szimulációja</vt:lpstr>
      <vt:lpstr>Nemdeterminisztikus Turing-gép szimulációja</vt:lpstr>
      <vt:lpstr>Nemdeterminisztikus Turing-gép szimulációja</vt:lpstr>
      <vt:lpstr>Nemdeterminisztikus Turing-gép szimulációja</vt:lpstr>
      <vt:lpstr>Nemdeterminisztikus Turing-gép szimulációja</vt:lpstr>
      <vt:lpstr>Nemdeterminisztikus bonyolultsági osztályok</vt:lpstr>
      <vt:lpstr>NP osztály</vt:lpstr>
      <vt:lpstr>NEXPTIME osztály</vt:lpstr>
      <vt:lpstr>NL osztály</vt:lpstr>
      <vt:lpstr>Hiányzó nyelvosztályok?</vt:lpstr>
    </vt:vector>
  </TitlesOfParts>
  <Company>novak.adam@gmail.com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Gergely Kovasznai</cp:lastModifiedBy>
  <cp:revision>233</cp:revision>
  <dcterms:created xsi:type="dcterms:W3CDTF">2014-03-03T11:13:53Z</dcterms:created>
  <dcterms:modified xsi:type="dcterms:W3CDTF">2020-04-06T19:44:11Z</dcterms:modified>
</cp:coreProperties>
</file>