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1"/>
  </p:notesMasterIdLst>
  <p:sldIdLst>
    <p:sldId id="256" r:id="rId2"/>
    <p:sldId id="283" r:id="rId3"/>
    <p:sldId id="284" r:id="rId4"/>
    <p:sldId id="285" r:id="rId5"/>
    <p:sldId id="286" r:id="rId6"/>
    <p:sldId id="287" r:id="rId7"/>
    <p:sldId id="270" r:id="rId8"/>
    <p:sldId id="271" r:id="rId9"/>
    <p:sldId id="272" r:id="rId10"/>
    <p:sldId id="273" r:id="rId11"/>
    <p:sldId id="280" r:id="rId12"/>
    <p:sldId id="279" r:id="rId13"/>
    <p:sldId id="281" r:id="rId14"/>
    <p:sldId id="282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00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Objects="1">
      <p:cViewPr varScale="1">
        <p:scale>
          <a:sx n="104" d="100"/>
          <a:sy n="104" d="100"/>
        </p:scale>
        <p:origin x="75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u-HU" dirty="0"/>
              <a:t>Számításelmélet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r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30286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051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367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5/12/2020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6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46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625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57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75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57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3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31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2020. 05. 12.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042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Számításelmélet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NP-teljes</a:t>
            </a:r>
            <a:r>
              <a:rPr lang="hu-HU"/>
              <a:t> nyelvek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𝑆𝐴𝑇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0" dirty="0" smtClean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-nehézségének</a:t>
                </a:r>
                <a:r>
                  <a:rPr lang="hu-HU" dirty="0"/>
                  <a:t> bizonyítása</a:t>
                </a:r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148" b="-85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/>
                  <a:t>Turing-gép működésének leírása, pl.: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r>
                  <a:rPr lang="hu-HU" dirty="0"/>
                  <a:t>Kezdetben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 állapotban van: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sup>
                    </m:sSubSup>
                  </m:oMath>
                </a14:m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Kezdetben a fej a 0. pozícióban van: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0,0</m:t>
                        </m:r>
                      </m:sub>
                    </m:sSub>
                  </m:oMath>
                </a14:m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A szalag kezdeti tartalma pl. 0100 input esetén: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0,0</m:t>
                        </m:r>
                      </m:sub>
                      <m:sup>
                        <m:r>
                          <a:rPr lang="hu-HU" i="1" smtClean="0">
                            <a:latin typeface="Cambria Math"/>
                            <a:ea typeface="Cambria Math"/>
                          </a:rPr>
                          <m:t>⊳</m:t>
                        </m:r>
                      </m:sup>
                    </m:sSubSup>
                    <m:r>
                      <a:rPr lang="hu-HU" i="1" smtClean="0">
                        <a:latin typeface="Cambria Math"/>
                        <a:ea typeface="Cambria Math"/>
                      </a:rPr>
                      <m:t>∧</m:t>
                    </m:r>
                    <m:sSubSup>
                      <m:sSub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0,</m:t>
                        </m:r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bSup>
                    <m:r>
                      <a:rPr lang="hu-HU" i="1">
                        <a:latin typeface="Cambria Math"/>
                        <a:ea typeface="Cambria Math"/>
                      </a:rPr>
                      <m:t>∧</m:t>
                    </m:r>
                    <m:sSubSup>
                      <m:sSub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0,</m:t>
                        </m:r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hu-HU" i="1">
                        <a:latin typeface="Cambria Math"/>
                        <a:ea typeface="Cambria Math"/>
                      </a:rPr>
                      <m:t>∧</m:t>
                    </m:r>
                    <m:sSubSup>
                      <m:sSub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0,</m:t>
                        </m:r>
                        <m:r>
                          <a:rPr lang="hu-HU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bSup>
                    <m:r>
                      <a:rPr lang="hu-HU" i="1">
                        <a:latin typeface="Cambria Math"/>
                        <a:ea typeface="Cambria Math"/>
                      </a:rPr>
                      <m:t>∧</m:t>
                    </m:r>
                    <m:sSubSup>
                      <m:sSub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0,</m:t>
                        </m:r>
                        <m:r>
                          <a:rPr lang="hu-HU" b="0" i="1" smtClean="0">
                            <a:latin typeface="Cambria Math"/>
                          </a:rPr>
                          <m:t>4</m:t>
                        </m:r>
                      </m:sub>
                      <m:sup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hu-H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∧</m:t>
                    </m:r>
                    <m:sSubSup>
                      <m:sSub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0,</m:t>
                        </m:r>
                        <m:r>
                          <a:rPr lang="hu-HU" b="0" i="1" smtClean="0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hu-HU" i="1" smtClean="0">
                            <a:latin typeface="Cambria Math"/>
                            <a:ea typeface="Cambria Math"/>
                          </a:rPr>
                          <m:t>⊔</m:t>
                        </m:r>
                      </m:sup>
                    </m:sSubSup>
                    <m:r>
                      <a:rPr lang="hu-HU" i="1">
                        <a:latin typeface="Cambria Math"/>
                        <a:ea typeface="Cambria Math"/>
                      </a:rPr>
                      <m:t>∧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∧</m:t>
                    </m:r>
                    <m:sSubSup>
                      <m:sSub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0,</m:t>
                        </m:r>
                        <m:sSup>
                          <m:sSup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</m:sub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⊔</m:t>
                        </m:r>
                      </m:sup>
                    </m:sSubSup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500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56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𝑆𝐴𝑇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0" dirty="0" smtClean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-nehézségének</a:t>
                </a:r>
                <a:r>
                  <a:rPr lang="hu-HU" dirty="0"/>
                  <a:t> bizonyítása</a:t>
                </a:r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148" b="-85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dirty="0"/>
                  <a:t>Technikai megkötések:</a:t>
                </a:r>
              </a:p>
              <a:p>
                <a:r>
                  <a:rPr lang="hu-HU" dirty="0"/>
                  <a:t>Minden pillanatban pontosan 1 db. állapotban vagyunk:</a:t>
                </a:r>
                <a:br>
                  <a:rPr lang="hu-HU" dirty="0"/>
                </a:b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r>
                          <a:rPr lang="hu-HU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  </m:t>
                        </m:r>
                        <m:nary>
                          <m:naryPr>
                            <m:chr m:val="⋀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sub>
                          <m:sup>
                            <m:sSup>
                              <m:sSupPr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hu-H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sup>
                          <m:e>
                            <m:d>
                              <m:dPr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bSup>
                                  </m:e>
                                </m:acc>
                                <m:r>
                                  <a:rPr lang="hu-H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bSup>
                                  </m:e>
                                </m:ac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dirty="0">
                  <a:ea typeface="Cambria Math" panose="02040503050406030204" pitchFamily="18" charset="0"/>
                </a:endParaRPr>
              </a:p>
              <a:p>
                <a:endParaRPr lang="hu-HU" dirty="0"/>
              </a:p>
              <a:p>
                <a:r>
                  <a:rPr lang="hu-HU" dirty="0"/>
                  <a:t>Minden cellán minden pillanatban pontosan 1 db. betű van:</a:t>
                </a:r>
                <a:br>
                  <a:rPr lang="hu-HU" dirty="0"/>
                </a:b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  <m:r>
                          <a:rPr lang="hu-HU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  </m:t>
                        </m:r>
                        <m:nary>
                          <m:naryPr>
                            <m:chr m:val="⋀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sub>
                          <m:sup/>
                          <m:e>
                            <m:d>
                              <m:dPr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hu-H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bSup>
                                  </m:e>
                                </m:acc>
                                <m:r>
                                  <a:rPr lang="hu-H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hu-H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bSup>
                                  </m:e>
                                </m:ac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dirty="0"/>
              </a:p>
              <a:p>
                <a:pPr marL="109728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29" t="-2081" b="-49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73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𝑆𝐴𝑇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0" dirty="0" smtClean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-nehézségének</a:t>
                </a:r>
                <a:r>
                  <a:rPr lang="hu-HU" dirty="0"/>
                  <a:t> bizonyítása</a:t>
                </a:r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148" b="-85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dirty="0"/>
                  <a:t>Technikai megkötések:</a:t>
                </a:r>
              </a:p>
              <a:p>
                <a:r>
                  <a:rPr lang="hu-HU" dirty="0"/>
                  <a:t>A fej minden pillanatban pontosan 1 db. cellán áll:</a:t>
                </a:r>
                <a:br>
                  <a:rPr lang="hu-HU" dirty="0"/>
                </a:b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</m:sSubSup>
                        <m:r>
                          <a:rPr lang="hu-HU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  </m:t>
                        </m:r>
                        <m:nary>
                          <m:naryPr>
                            <m:chr m:val="⋀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hu-H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sub>
                          <m:sup>
                            <m:sSup>
                              <m:sSupPr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hu-H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sup>
                          <m:e>
                            <m:d>
                              <m:dPr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sub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</m:sSubSup>
                                  </m:e>
                                </m:acc>
                                <m:r>
                                  <a:rPr lang="hu-H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hu-HU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sub>
                                            <m:r>
                                              <a:rPr lang="hu-HU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</m:sSubSup>
                                  </m:e>
                                </m:ac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hu-HU" dirty="0"/>
              </a:p>
              <a:p>
                <a:pPr marL="109728" indent="0">
                  <a:buNone/>
                </a:pPr>
                <a:endParaRPr lang="hu-HU" dirty="0"/>
              </a:p>
              <a:p>
                <a:r>
                  <a:rPr lang="hu-HU" dirty="0"/>
                  <a:t>Azok a cellák, melyek fölött nincs fej, megtartják az értéküket:</a:t>
                </a:r>
                <a:br>
                  <a:rPr lang="hu-HU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Sup>
                          <m:sSub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</m:sSubSup>
                      </m:e>
                    </m:acc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⟹   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</m:t>
                        </m:r>
                        <m:sSubSup>
                          <m:sSub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43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𝑆𝐴𝑇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0" dirty="0" smtClean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-nehézségének</a:t>
                </a:r>
                <a:r>
                  <a:rPr lang="hu-HU" dirty="0"/>
                  <a:t> bizonyítása</a:t>
                </a:r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148" b="-85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2600" dirty="0"/>
                  <a:t>Állapotátmenet-függvény leírása:</a:t>
                </a:r>
                <a:br>
                  <a:rPr lang="hu-HU" sz="2600" dirty="0"/>
                </a:br>
                <a:endParaRPr lang="hu-HU" sz="2600" dirty="0"/>
              </a:p>
              <a:p>
                <a:pPr marL="109728" indent="0">
                  <a:buNone/>
                </a:pPr>
                <a:r>
                  <a:rPr lang="hu-HU" sz="2600" dirty="0"/>
                  <a:t>ha </a:t>
                </a:r>
                <a14:m>
                  <m:oMath xmlns:m="http://schemas.openxmlformats.org/officeDocument/2006/math">
                    <m:r>
                      <a:rPr lang="hu-HU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hu-H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hu-H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hu-HU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hu-HU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u-H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u-HU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hu-HU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u-H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hu-HU" sz="2600" dirty="0"/>
                  <a:t>, akkor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u-HU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hu-H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hu-H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sSubSup>
                        <m:sSubSupPr>
                          <m:ctrlPr>
                            <a:rPr lang="hu-HU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hu-H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p>
                      </m:sSubSup>
                      <m:r>
                        <a:rPr lang="hu-H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Sup>
                        <m:sSubSupPr>
                          <m:ctrlPr>
                            <a:rPr lang="hu-HU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hu-HU" sz="26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</m:t>
                      </m:r>
                      <m:sSubSup>
                        <m:sSubSupPr>
                          <m:ctrlPr>
                            <a:rPr lang="hu-HU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sSup>
                            <m:sSupPr>
                              <m:ctrlPr>
                                <a:rPr lang="hu-HU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hu-HU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hu-H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sSubSup>
                        <m:sSubSupPr>
                          <m:ctrlPr>
                            <a:rPr lang="hu-HU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p>
                            <m:sSupPr>
                              <m:ctrlPr>
                                <a:rPr lang="hu-HU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hu-HU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hu-H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Sup>
                        <m:sSubSupPr>
                          <m:ctrlPr>
                            <a:rPr lang="hu-HU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+1,</m:t>
                          </m:r>
                          <m:sSup>
                            <m:sSupPr>
                              <m:ctrlPr>
                                <a:rPr lang="hu-HU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hu-HU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</m:sSubSup>
                    </m:oMath>
                  </m:oMathPara>
                </a14:m>
                <a:endParaRPr lang="hu-HU" sz="2600" dirty="0"/>
              </a:p>
              <a:p>
                <a:pPr marL="109728" indent="0">
                  <a:buNone/>
                </a:pPr>
                <a:r>
                  <a:rPr lang="hu-HU" sz="2600" dirty="0"/>
                  <a:t>ahol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hu-HU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u-H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u-HU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u-HU" sz="2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hu-HU" sz="26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hu-HU" sz="2600"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  <m:r>
                                  <m:rPr>
                                    <m:nor/>
                                  </m:rPr>
                                  <a:rPr lang="hu-HU" sz="26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2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hu-HU" sz="2600" i="1">
                                    <a:latin typeface="Cambria Math" panose="02040503050406030204" pitchFamily="18" charset="0"/>
                                  </a:rPr>
                                  <m:t>=←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2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hu-HU" sz="2600"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  <m:r>
                                  <m:rPr>
                                    <m:nor/>
                                  </m:rPr>
                                  <a:rPr lang="hu-HU" sz="26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2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hu-HU" sz="2600" i="1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</m:e>
                            </m:mr>
                            <m:mr>
                              <m:e>
                                <m:r>
                                  <a:rPr lang="hu-HU" sz="2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hu-HU" sz="2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hu-HU" sz="2600">
                                    <a:latin typeface="Cambria Math" panose="02040503050406030204" pitchFamily="18" charset="0"/>
                                  </a:rPr>
                                  <m:t>ha</m:t>
                                </m:r>
                                <m:r>
                                  <m:rPr>
                                    <m:nor/>
                                  </m:rPr>
                                  <a:rPr lang="hu-HU" sz="26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hu-HU" sz="2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hu-HU" sz="2600" i="1">
                                    <a:latin typeface="Cambria Math" panose="02040503050406030204" pitchFamily="18" charset="0"/>
                                  </a:rPr>
                                  <m:t>=→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hu-HU" sz="2600" dirty="0"/>
              </a:p>
              <a:p>
                <a:pPr marL="109728" indent="0">
                  <a:buNone/>
                </a:pPr>
                <a:endParaRPr lang="hu-HU" sz="2600" dirty="0"/>
              </a:p>
              <a:p>
                <a:pPr marL="109728" indent="0">
                  <a:buNone/>
                </a:pPr>
                <a:r>
                  <a:rPr lang="hu-HU" sz="2600" dirty="0"/>
                  <a:t>Pl. ha </a:t>
                </a:r>
                <a14:m>
                  <m:oMath xmlns:m="http://schemas.openxmlformats.org/officeDocument/2006/math">
                    <m:r>
                      <a:rPr lang="hu-HU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hu-H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hu-HU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hu-H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hu-HU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hu-H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hu-HU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hu-H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,0,←</m:t>
                        </m:r>
                      </m:e>
                    </m:d>
                  </m:oMath>
                </a14:m>
                <a:r>
                  <a:rPr lang="hu-HU" sz="2600" dirty="0"/>
                  <a:t>, akkor</a:t>
                </a:r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hu-HU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hu-HU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sup>
                      </m:sSubSup>
                      <m:r>
                        <a:rPr lang="hu-H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sSubSup>
                        <m:sSubSupPr>
                          <m:ctrlPr>
                            <a:rPr lang="hu-HU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hu-H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hu-H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Sup>
                        <m:sSubSupPr>
                          <m:ctrlPr>
                            <a:rPr lang="hu-HU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</m:sSubSup>
                      <m:r>
                        <a:rPr lang="hu-HU" sz="26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hu-H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</m:t>
                      </m:r>
                      <m:sSubSup>
                        <m:sSubSupPr>
                          <m:ctrlPr>
                            <a:rPr lang="hu-HU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sSub>
                            <m:sSubPr>
                              <m:ctrlPr>
                                <a:rPr lang="hu-HU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sup>
                      </m:sSubSup>
                      <m:r>
                        <a:rPr lang="hu-H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⋀</m:t>
                      </m:r>
                      <m:sSubSup>
                        <m:sSubSupPr>
                          <m:ctrlPr>
                            <a:rPr lang="hu-HU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hu-H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hu-H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Sup>
                        <m:sSubSupPr>
                          <m:ctrlPr>
                            <a:rPr lang="hu-HU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hu-HU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</m:oMath>
                  </m:oMathPara>
                </a14:m>
                <a:endParaRPr lang="hu-HU" sz="26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10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𝑆𝐴𝑇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0" dirty="0" smtClean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-nehézségének</a:t>
                </a:r>
                <a:r>
                  <a:rPr lang="hu-HU" dirty="0"/>
                  <a:t> bizonyítása</a:t>
                </a:r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148" b="-85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dirty="0"/>
                  <a:t>Elfogadással kapcsolatos megkötés:</a:t>
                </a:r>
              </a:p>
              <a:p>
                <a:pPr marL="0" indent="0">
                  <a:buNone/>
                </a:pPr>
                <a:br>
                  <a:rPr lang="hu-H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hu-H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  <m:sup/>
                        <m:e>
                          <m:nary>
                            <m:naryPr>
                              <m:chr m:val="⋁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sup>
                            <m:e>
                              <m:sSubSup>
                                <m:sSubSup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hu-H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hu-H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hu-HU" dirty="0"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endParaRPr lang="hu-HU" dirty="0"/>
              </a:p>
              <a:p>
                <a:pPr marL="109728" indent="0">
                  <a:buNone/>
                </a:pPr>
                <a:endParaRPr lang="hu-HU" dirty="0"/>
              </a:p>
              <a:p>
                <a:pPr marL="109728" indent="0">
                  <a:buNone/>
                </a:pPr>
                <a:r>
                  <a:rPr lang="hu-HU" dirty="0"/>
                  <a:t>Akkor és csak akkor kielégíthető a teljes formula, ha a Turing-gép elfogadja az inputját.</a:t>
                </a:r>
                <a:endParaRPr lang="hu-HU" sz="2400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500" t="-2081" r="-36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436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/>
                        </a:rPr>
                        <m:t>3−</m:t>
                      </m:r>
                      <m:r>
                        <a:rPr lang="hu-HU" i="1" dirty="0" smtClean="0">
                          <a:latin typeface="Cambria Math"/>
                        </a:rPr>
                        <m:t>𝑆𝐴𝑇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/>
                  <a:t>Konjunktív normálforma (KNF):</a:t>
                </a:r>
                <a:br>
                  <a:rPr lang="hu-HU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hu-HU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hu-HU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  <a:ea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hu-H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hu-HU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hu-HU" i="1" dirty="0">
                  <a:latin typeface="Cambria Math"/>
                </a:endParaRPr>
              </a:p>
              <a:p>
                <a:endParaRPr lang="hu-HU" i="1" dirty="0">
                  <a:latin typeface="Cambria Math"/>
                </a:endParaRPr>
              </a:p>
              <a:p>
                <a:r>
                  <a:rPr lang="hu-HU" dirty="0"/>
                  <a:t>3-KNF: minden klóz 3-elemű</a:t>
                </a:r>
                <a:br>
                  <a:rPr lang="hu-HU" i="1" dirty="0">
                    <a:latin typeface="Cambria Math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hu-HU" i="1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hu-HU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  <a:ea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hu-H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∧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hu-HU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hu-HU" dirty="0"/>
              </a:p>
              <a:p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3−</m:t>
                    </m:r>
                    <m:r>
                      <a:rPr lang="hu-HU" i="1" dirty="0" smtClean="0">
                        <a:latin typeface="Cambria Math"/>
                      </a:rPr>
                      <m:t>𝑆𝐴𝑇</m:t>
                    </m:r>
                  </m:oMath>
                </a14:m>
                <a:r>
                  <a:rPr lang="hu-HU" dirty="0"/>
                  <a:t>: Kielégíthető 3-KNF-ben levő Boole-formulák nyelve.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1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06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dirty="0" smtClean="0">
                          <a:latin typeface="Cambria Math"/>
                        </a:rPr>
                        <m:t>3−</m:t>
                      </m:r>
                      <m:r>
                        <a:rPr lang="hu-HU" i="1" dirty="0" smtClean="0">
                          <a:latin typeface="Cambria Math"/>
                        </a:rPr>
                        <m:t>𝑆𝐴𝑇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/>
                  <a:t>Minden Boole-formula átírható 3-KNF-re.</a:t>
                </a:r>
              </a:p>
              <a:p>
                <a:endParaRPr lang="hu-HU" dirty="0">
                  <a:latin typeface="Cambria Math"/>
                </a:endParaRPr>
              </a:p>
              <a:p>
                <a:r>
                  <a:rPr lang="hu-HU" dirty="0"/>
                  <a:t>Ezért van a </a:t>
                </a:r>
                <a14:m>
                  <m:oMath xmlns:m="http://schemas.openxmlformats.org/officeDocument/2006/math">
                    <m:r>
                      <a:rPr lang="hu-HU" dirty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u-HU" err="1"/>
                  <a:t>-</a:t>
                </a:r>
                <a:r>
                  <a:rPr lang="hu-HU"/>
                  <a:t>nak visszavezetése </a:t>
                </a:r>
                <a14:m>
                  <m:oMath xmlns:m="http://schemas.openxmlformats.org/officeDocument/2006/math">
                    <m:r>
                      <a:rPr lang="hu-HU" dirty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hu-HU" dirty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u-HU" dirty="0" err="1"/>
                  <a:t>-ra</a:t>
                </a:r>
                <a:r>
                  <a:rPr lang="hu-HU" dirty="0"/>
                  <a:t>:</a:t>
                </a:r>
                <a:br>
                  <a:rPr lang="hu-HU" dirty="0"/>
                </a:br>
                <a:br>
                  <a:rPr lang="hu-HU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𝑆𝐴𝑇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≺</m:t>
                    </m:r>
                    <m:r>
                      <a:rPr lang="hu-HU" b="0" i="0" smtClean="0">
                        <a:latin typeface="Cambria Math"/>
                        <a:ea typeface="Cambria Math"/>
                      </a:rPr>
                      <m:t>3−</m:t>
                    </m:r>
                    <m:r>
                      <m:rPr>
                        <m:sty m:val="p"/>
                      </m:rPr>
                      <a:rPr lang="hu-HU" b="0" i="0" smtClean="0">
                        <a:latin typeface="Cambria Math"/>
                        <a:ea typeface="Cambria Math"/>
                      </a:rPr>
                      <m:t>SAT</m:t>
                    </m:r>
                  </m:oMath>
                </a14:m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Ezért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3−</m:t>
                    </m:r>
                    <m:r>
                      <a:rPr lang="hu-HU" i="1" dirty="0" smtClean="0">
                        <a:latin typeface="Cambria Math"/>
                      </a:rPr>
                      <m:t>𝑆𝐴𝑇</m:t>
                    </m:r>
                  </m:oMath>
                </a14:m>
                <a:r>
                  <a:rPr lang="hu-HU" dirty="0"/>
                  <a:t> egy </a:t>
                </a:r>
                <a14:m>
                  <m:oMath xmlns:m="http://schemas.openxmlformats.org/officeDocument/2006/math">
                    <m:r>
                      <a:rPr lang="hu-HU" b="1" i="0" dirty="0" smtClean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hu-HU" dirty="0" err="1"/>
                  <a:t>-nehéz</a:t>
                </a:r>
                <a:r>
                  <a:rPr lang="hu-HU" dirty="0"/>
                  <a:t> nyelv.</a:t>
                </a:r>
              </a:p>
              <a:p>
                <a:endParaRPr lang="hu-HU" dirty="0"/>
              </a:p>
              <a:p>
                <a:r>
                  <a:rPr lang="hu-HU" dirty="0"/>
                  <a:t>Mivel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3−</m:t>
                    </m:r>
                    <m:r>
                      <a:rPr lang="hu-HU" i="1" dirty="0" smtClean="0">
                        <a:latin typeface="Cambria Math"/>
                      </a:rPr>
                      <m:t>𝑆𝐴𝑇</m:t>
                    </m:r>
                    <m:r>
                      <a:rPr lang="hu-HU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1" i="0" dirty="0" smtClean="0">
                        <a:latin typeface="Cambria Math"/>
                        <a:ea typeface="Cambria Math"/>
                      </a:rPr>
                      <m:t>𝐍𝐏</m:t>
                    </m:r>
                  </m:oMath>
                </a14:m>
                <a:r>
                  <a:rPr lang="hu-HU" dirty="0"/>
                  <a:t> is teljesül, így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3−</m:t>
                    </m:r>
                    <m:r>
                      <a:rPr lang="hu-HU" i="1" dirty="0">
                        <a:latin typeface="Cambria Math"/>
                      </a:rPr>
                      <m:t>𝑆𝐴𝑇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0" dirty="0" smtClean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/>
                  <a:t>-teljes.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44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i="1" dirty="0">
                          <a:latin typeface="Cambria Math"/>
                        </a:rPr>
                        <m:t>3−</m:t>
                      </m:r>
                      <m:r>
                        <a:rPr lang="hu-HU" i="1" dirty="0">
                          <a:latin typeface="Cambria Math"/>
                        </a:rPr>
                        <m:t>𝑆𝑍𝐼𝑁</m:t>
                      </m:r>
                    </m:oMath>
                  </m:oMathPara>
                </a14:m>
                <a:endParaRPr lang="hu-HU" i="1" dirty="0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/>
                  <a:t>3 színnel színezhető gráfok </a:t>
                </a:r>
                <a:r>
                  <a:rPr lang="hu-HU"/>
                  <a:t>nyelve.</a:t>
                </a:r>
              </a:p>
              <a:p>
                <a:endParaRPr lang="hu-HU"/>
              </a:p>
              <a:p>
                <a:r>
                  <a:rPr lang="hu-HU"/>
                  <a:t>Korábban </a:t>
                </a:r>
                <a:r>
                  <a:rPr lang="hu-HU" dirty="0"/>
                  <a:t>beláttuk, hogy </a:t>
                </a:r>
                <a14:m>
                  <m:oMath xmlns:m="http://schemas.openxmlformats.org/officeDocument/2006/math">
                    <m:r>
                      <a:rPr lang="hu-HU" dirty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hu-HU" dirty="0">
                        <a:latin typeface="Cambria Math" panose="02040503050406030204" pitchFamily="18" charset="0"/>
                      </a:rPr>
                      <m:t>𝑆𝑍𝐼𝑁</m:t>
                    </m:r>
                    <m:r>
                      <a:rPr lang="hu-HU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hu-HU" dirty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Vajon </a:t>
                </a:r>
                <a14:m>
                  <m:oMath xmlns:m="http://schemas.openxmlformats.org/officeDocument/2006/math">
                    <m:r>
                      <a:rPr lang="hu-HU" dirty="0"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hu-HU" dirty="0" err="1"/>
                  <a:t>-nehéz</a:t>
                </a:r>
                <a:r>
                  <a:rPr lang="hu-HU" dirty="0"/>
                  <a:t> is?</a:t>
                </a:r>
              </a:p>
              <a:p>
                <a:endParaRPr lang="hu-HU" dirty="0"/>
              </a:p>
              <a:p>
                <a:r>
                  <a:rPr lang="hu-HU" dirty="0"/>
                  <a:t>Ha igen, akkor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3−</m:t>
                    </m:r>
                    <m:r>
                      <a:rPr lang="hu-HU" i="1" dirty="0">
                        <a:latin typeface="Cambria Math"/>
                      </a:rPr>
                      <m:t>𝑆𝑍𝐼𝑁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dirty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/>
                  <a:t>-teljes.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133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i="1" dirty="0">
                          <a:latin typeface="Cambria Math"/>
                        </a:rPr>
                        <m:t>3−</m:t>
                      </m:r>
                      <m:r>
                        <a:rPr lang="hu-HU" i="1" dirty="0">
                          <a:latin typeface="Cambria Math"/>
                        </a:rPr>
                        <m:t>𝑆𝑍𝐼𝑁</m:t>
                      </m:r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/>
                  <a:t>Bármely 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dirty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hu-HU" dirty="0">
                        <a:latin typeface="Cambria Math" panose="02040503050406030204" pitchFamily="18" charset="0"/>
                      </a:rPr>
                      <m:t>𝐾𝑁𝐹</m:t>
                    </m:r>
                  </m:oMath>
                </a14:m>
                <a:r>
                  <a:rPr lang="hu-HU" dirty="0"/>
                  <a:t> Boole formulához meg lehet adni egy </a:t>
                </a:r>
                <a14:m>
                  <m:oMath xmlns:m="http://schemas.openxmlformats.org/officeDocument/2006/math">
                    <m:r>
                      <a:rPr lang="hu-HU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hu-HU" dirty="0"/>
                  <a:t> gráfot úgy, hogy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𝜙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∈3−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𝑆𝐴𝑇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  ⟺ 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𝐺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∈3−</m:t>
                    </m:r>
                    <m:r>
                      <a:rPr lang="hu-HU" i="1" smtClean="0">
                        <a:latin typeface="Cambria Math"/>
                        <a:ea typeface="Cambria Math"/>
                      </a:rPr>
                      <m:t>𝑆𝑍𝐼𝑁</m:t>
                    </m:r>
                  </m:oMath>
                </a14:m>
                <a:br>
                  <a:rPr lang="hu-HU" dirty="0">
                    <a:latin typeface="Cambria Math"/>
                  </a:rPr>
                </a:br>
                <a:endParaRPr lang="hu-HU" dirty="0">
                  <a:latin typeface="Cambria Math"/>
                </a:endParaRPr>
              </a:p>
              <a:p>
                <a:endParaRPr lang="hu-HU" i="1" dirty="0">
                  <a:latin typeface="Cambria Math"/>
                </a:endParaRPr>
              </a:p>
              <a:p>
                <a:endParaRPr lang="hu-HU" i="1" dirty="0">
                  <a:latin typeface="Cambria Math"/>
                </a:endParaRPr>
              </a:p>
              <a:p>
                <a:endParaRPr lang="hu-HU" i="1" dirty="0">
                  <a:latin typeface="Cambria Math"/>
                </a:endParaRPr>
              </a:p>
              <a:p>
                <a:r>
                  <a:rPr lang="hu-HU" dirty="0"/>
                  <a:t>Ezért: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b="0" i="0" smtClean="0">
                        <a:latin typeface="Cambria Math"/>
                      </a:rPr>
                      <m:t>3−</m:t>
                    </m:r>
                    <m:r>
                      <a:rPr lang="hu-HU" i="1">
                        <a:latin typeface="Cambria Math"/>
                      </a:rPr>
                      <m:t>𝑆𝐴𝑇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≺</m:t>
                    </m:r>
                    <m:r>
                      <a:rPr lang="hu-HU">
                        <a:latin typeface="Cambria Math"/>
                        <a:ea typeface="Cambria Math"/>
                      </a:rPr>
                      <m:t>3−</m:t>
                    </m:r>
                    <m:r>
                      <m:rPr>
                        <m:sty m:val="p"/>
                      </m:rPr>
                      <a:rPr lang="hu-HU">
                        <a:latin typeface="Cambria Math"/>
                        <a:ea typeface="Cambria Math"/>
                      </a:rPr>
                      <m:t>SZIN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1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7" y="3068961"/>
            <a:ext cx="3948485" cy="328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hu-HU" dirty="0"/>
                  <a:t>További </a:t>
                </a:r>
                <a14:m>
                  <m:oMath xmlns:m="http://schemas.openxmlformats.org/officeDocument/2006/math">
                    <m:r>
                      <a:rPr lang="hu-HU" b="1" i="0" dirty="0" smtClean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/>
                  <a:t>-teljes nyelvek</a:t>
                </a:r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3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Hamilton-kört tartalmazó gráfok nyelve</a:t>
            </a:r>
          </a:p>
          <a:p>
            <a:r>
              <a:rPr lang="hu-HU" dirty="0"/>
              <a:t>Utazóügynök-probléma</a:t>
            </a:r>
          </a:p>
          <a:p>
            <a:r>
              <a:rPr lang="hu-HU" dirty="0"/>
              <a:t>Maximális </a:t>
            </a:r>
            <a:r>
              <a:rPr lang="hu-HU"/>
              <a:t>klikk probléma gráfokban</a:t>
            </a:r>
            <a:endParaRPr lang="hu-HU" dirty="0"/>
          </a:p>
          <a:p>
            <a:r>
              <a:rPr lang="hu-HU" dirty="0"/>
              <a:t>Maximális független csúcshalmaz keresése gráfokban</a:t>
            </a:r>
          </a:p>
          <a:p>
            <a:r>
              <a:rPr lang="hu-HU" dirty="0"/>
              <a:t>Minimális/maximális feszítőfa keresése gráfokban</a:t>
            </a:r>
          </a:p>
          <a:p>
            <a:r>
              <a:rPr lang="hu-HU" dirty="0"/>
              <a:t>Sávszélesség maximalizálásának problémája</a:t>
            </a:r>
          </a:p>
          <a:p>
            <a:r>
              <a:rPr lang="hu-HU" dirty="0"/>
              <a:t>Számok </a:t>
            </a:r>
            <a:r>
              <a:rPr lang="hu-HU" dirty="0" err="1"/>
              <a:t>faktorizációja</a:t>
            </a:r>
            <a:r>
              <a:rPr lang="hu-HU" dirty="0"/>
              <a:t>, azaz szorzótényezőkre bontása</a:t>
            </a:r>
          </a:p>
        </p:txBody>
      </p:sp>
    </p:spTree>
    <p:extLst>
      <p:ext uri="{BB962C8B-B14F-4D97-AF65-F5344CB8AC3E}">
        <p14:creationId xmlns:p14="http://schemas.microsoft.com/office/powerpoint/2010/main" val="88960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r>
                  <a:rPr lang="hu-HU" altLang="hu-HU" dirty="0"/>
                  <a:t>Példa </a:t>
                </a:r>
                <a14:m>
                  <m:oMath xmlns:m="http://schemas.openxmlformats.org/officeDocument/2006/math">
                    <m:r>
                      <a:rPr lang="hu-HU" altLang="hu-HU" b="1" dirty="0">
                        <a:latin typeface="Cambria Math"/>
                      </a:rPr>
                      <m:t>𝐍𝐏</m:t>
                    </m:r>
                  </m:oMath>
                </a14:m>
                <a:r>
                  <a:rPr lang="hu-HU" altLang="hu-HU" dirty="0"/>
                  <a:t>-teljes nyelvekre:</a:t>
                </a:r>
                <a:br>
                  <a:rPr lang="hu-HU" altLang="hu-HU" dirty="0"/>
                </a:br>
                <a:r>
                  <a:rPr lang="hu-HU" altLang="hu-HU" dirty="0"/>
                  <a:t>Hamilton-kör probléma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altLang="hu-HU"/>
              <a:t>Van a gráfnak olyan köre, mely minden csúcsot pontosan egyszer érint?</a:t>
            </a:r>
          </a:p>
          <a:p>
            <a:endParaRPr lang="hu-HU" altLang="hu-HU"/>
          </a:p>
          <a:p>
            <a:pPr marL="109728" indent="0">
              <a:buNone/>
            </a:pP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08" y="2162696"/>
            <a:ext cx="5256584" cy="457867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40786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r>
                  <a:rPr lang="hu-HU" altLang="hu-HU" dirty="0"/>
                  <a:t>Példa </a:t>
                </a:r>
                <a14:m>
                  <m:oMath xmlns:m="http://schemas.openxmlformats.org/officeDocument/2006/math">
                    <m:r>
                      <a:rPr lang="hu-HU" altLang="hu-HU" b="1" dirty="0">
                        <a:latin typeface="Cambria Math"/>
                      </a:rPr>
                      <m:t>𝐍𝐏</m:t>
                    </m:r>
                  </m:oMath>
                </a14:m>
                <a:r>
                  <a:rPr lang="hu-HU" altLang="hu-HU" dirty="0"/>
                  <a:t>-teljes nyelvekre:</a:t>
                </a:r>
                <a:br>
                  <a:rPr lang="hu-HU" altLang="hu-HU" dirty="0"/>
                </a:br>
                <a:r>
                  <a:rPr lang="hu-HU" altLang="hu-HU" dirty="0"/>
                  <a:t>Utazóügynök probléma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altLang="hu-HU"/>
              <a:t>Adottak városok, ill. költségek a városok közti utakhoz rendelve. Melyik a legolcsóbb körút, mely minden várost pontosan egyszer érint?</a:t>
            </a:r>
          </a:p>
          <a:p>
            <a:pPr marL="109728" indent="0">
              <a:buNone/>
            </a:pPr>
            <a:endParaRPr lang="hu-HU" alt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360" y="2563768"/>
            <a:ext cx="4138736" cy="413873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288" y="2570624"/>
            <a:ext cx="4138736" cy="41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0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r>
                  <a:rPr lang="hu-HU" altLang="hu-HU" dirty="0"/>
                  <a:t>Példa </a:t>
                </a:r>
                <a14:m>
                  <m:oMath xmlns:m="http://schemas.openxmlformats.org/officeDocument/2006/math">
                    <m:r>
                      <a:rPr lang="hu-HU" altLang="hu-HU" b="1" dirty="0">
                        <a:latin typeface="Cambria Math"/>
                      </a:rPr>
                      <m:t>𝐍𝐏</m:t>
                    </m:r>
                  </m:oMath>
                </a14:m>
                <a:r>
                  <a:rPr lang="hu-HU" altLang="hu-HU" dirty="0"/>
                  <a:t>-teljes nyelvekre:</a:t>
                </a:r>
                <a:br>
                  <a:rPr lang="hu-HU" altLang="hu-HU" dirty="0"/>
                </a:br>
                <a:r>
                  <a:rPr lang="hu-HU" altLang="hu-HU" dirty="0"/>
                  <a:t>Utazóügynök probléma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altLang="hu-HU" dirty="0"/>
                  <a:t>Naív algoritmus időbonyolultsága: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altLang="hu-HU" i="1">
                            <a:latin typeface="Cambria Math"/>
                          </a:rPr>
                          <m:t>𝑛</m:t>
                        </m:r>
                        <m:r>
                          <a:rPr lang="hu-HU" altLang="hu-HU" i="1">
                            <a:latin typeface="Cambria Math"/>
                          </a:rPr>
                          <m:t>!</m:t>
                        </m:r>
                      </m:e>
                    </m:d>
                  </m:oMath>
                </a14:m>
                <a:endParaRPr lang="hu-HU" altLang="hu-HU" dirty="0"/>
              </a:p>
              <a:p>
                <a:pPr marL="0" indent="0">
                  <a:buNone/>
                </a:pPr>
                <a:endParaRPr lang="hu-HU" altLang="hu-HU" dirty="0"/>
              </a:p>
              <a:p>
                <a:pPr marL="0" indent="0">
                  <a:buNone/>
                </a:pPr>
                <a:r>
                  <a:rPr lang="hu-HU" altLang="hu-HU" dirty="0"/>
                  <a:t>Létezik ilyen determinisztikus algoritmus: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altLang="hu-HU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hu-HU" altLang="hu-HU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altLang="hu-HU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hu-HU" altLang="hu-HU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hu-HU" altLang="hu-HU" dirty="0"/>
              </a:p>
              <a:p>
                <a:pPr marL="0" indent="0">
                  <a:buNone/>
                </a:pPr>
                <a:endParaRPr lang="hu-HU" altLang="hu-HU" dirty="0"/>
              </a:p>
              <a:p>
                <a:pPr marL="0" indent="0">
                  <a:buNone/>
                </a:pPr>
                <a:r>
                  <a:rPr lang="hu-HU" altLang="hu-HU" dirty="0"/>
                  <a:t>Létezik polinom időbonyolultságú </a:t>
                </a:r>
                <a:r>
                  <a:rPr lang="hu-HU" altLang="hu-HU" b="1" u="sng" dirty="0"/>
                  <a:t>determinisztikus</a:t>
                </a:r>
                <a:r>
                  <a:rPr lang="hu-HU" altLang="hu-HU" dirty="0"/>
                  <a:t> </a:t>
                </a:r>
                <a:r>
                  <a:rPr lang="hu-HU" altLang="hu-HU"/>
                  <a:t>algoritmus?</a:t>
                </a:r>
                <a:endParaRPr lang="hu-HU" alt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61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r>
                  <a:rPr lang="hu-HU" altLang="hu-HU" dirty="0"/>
                  <a:t>Példa </a:t>
                </a:r>
                <a14:m>
                  <m:oMath xmlns:m="http://schemas.openxmlformats.org/officeDocument/2006/math">
                    <m:r>
                      <a:rPr lang="hu-HU" altLang="hu-HU" b="1" dirty="0">
                        <a:latin typeface="Cambria Math"/>
                      </a:rPr>
                      <m:t>𝐍𝐏</m:t>
                    </m:r>
                  </m:oMath>
                </a14:m>
                <a:r>
                  <a:rPr lang="hu-HU" altLang="hu-HU" dirty="0"/>
                  <a:t>-teljes nyelvekre:</a:t>
                </a:r>
                <a:br>
                  <a:rPr lang="hu-HU" altLang="hu-HU" dirty="0"/>
                </a:br>
                <a:r>
                  <a:rPr lang="hu-HU" altLang="hu-HU" dirty="0"/>
                  <a:t>Hátizsák probléma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altLang="hu-HU"/>
              <a:t>Adott kapacitású hátizsákba hogyan pakoljuk a lehető legnagyobb értékű cuccot?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284" y="2636912"/>
            <a:ext cx="5688632" cy="403298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1917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-teljes</a:t>
                </a:r>
                <a:r>
                  <a:rPr lang="hu-HU" dirty="0"/>
                  <a:t> nyelvek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34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Találni kell egy </a:t>
                </a:r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-teljes</a:t>
                </a:r>
                <a:r>
                  <a:rPr lang="hu-HU" dirty="0"/>
                  <a:t> </a:t>
                </a:r>
                <a:r>
                  <a:rPr lang="hu-HU"/>
                  <a:t>nyelvet (pl.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𝑆𝐴𝑇</m:t>
                    </m:r>
                  </m:oMath>
                </a14:m>
                <a:r>
                  <a:rPr lang="hu-HU"/>
                  <a:t>).</a:t>
                </a:r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Egy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/>
                  <a:t> nyelv </a:t>
                </a:r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-teljessége</a:t>
                </a:r>
                <a:r>
                  <a:rPr lang="hu-HU" dirty="0"/>
                  <a:t> belátható:</a:t>
                </a:r>
              </a:p>
              <a:p>
                <a:pPr lvl="1"/>
                <a:endParaRPr lang="hu-HU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1">
                        <a:latin typeface="Cambria Math"/>
                        <a:ea typeface="Cambria Math"/>
                      </a:rPr>
                      <m:t>𝐍𝐏</m:t>
                    </m:r>
                  </m:oMath>
                </a14:m>
                <a:r>
                  <a:rPr lang="hu-HU" dirty="0"/>
                  <a:t> ???: Tanú-tétel segítségével</a:t>
                </a:r>
              </a:p>
              <a:p>
                <a:pPr lvl="1"/>
                <a:endParaRPr lang="hu-HU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𝑆𝐴𝑇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≺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hu-HU" dirty="0"/>
                  <a:t> ???: Visszavezetés konstruálásával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4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𝑆𝐴𝑇</m:t>
                    </m:r>
                  </m:oMath>
                </a14:m>
                <a:r>
                  <a:rPr lang="hu-HU" dirty="0"/>
                  <a:t> - Az első </a:t>
                </a:r>
                <a14:m>
                  <m:oMath xmlns:m="http://schemas.openxmlformats.org/officeDocument/2006/math">
                    <m:r>
                      <a:rPr lang="hu-HU" b="1" i="0" dirty="0" smtClean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-teljes</a:t>
                </a:r>
                <a:r>
                  <a:rPr lang="hu-HU" dirty="0"/>
                  <a:t> nyelv</a:t>
                </a:r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𝑆𝐴𝑇</m:t>
                    </m:r>
                  </m:oMath>
                </a14:m>
                <a:r>
                  <a:rPr lang="hu-HU" dirty="0"/>
                  <a:t>: a kielégíthető Boole-formulák </a:t>
                </a:r>
                <a:r>
                  <a:rPr lang="hu-HU"/>
                  <a:t>nyelve.</a:t>
                </a:r>
              </a:p>
              <a:p>
                <a:endParaRPr lang="hu-HU" dirty="0"/>
              </a:p>
              <a:p>
                <a:r>
                  <a:rPr lang="hu-HU" dirty="0"/>
                  <a:t>Boole-formula építőelemei:</a:t>
                </a:r>
              </a:p>
              <a:p>
                <a:pPr lvl="1"/>
                <a:r>
                  <a:rPr lang="hu-HU" dirty="0"/>
                  <a:t>Ítéletváltozók: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,…</m:t>
                    </m:r>
                  </m:oMath>
                </a14:m>
                <a:endParaRPr lang="hu-HU" dirty="0"/>
              </a:p>
              <a:p>
                <a:pPr lvl="1"/>
                <a:r>
                  <a:rPr lang="hu-HU" dirty="0"/>
                  <a:t>Logikai operátorok: negáció, </a:t>
                </a:r>
                <a:r>
                  <a:rPr lang="hu-HU" dirty="0" err="1"/>
                  <a:t>konjunkció</a:t>
                </a:r>
                <a:r>
                  <a:rPr lang="hu-HU" dirty="0"/>
                  <a:t>, </a:t>
                </a:r>
                <a:r>
                  <a:rPr lang="hu-HU" dirty="0" err="1"/>
                  <a:t>diszjunkció</a:t>
                </a:r>
                <a:endParaRPr lang="hu-HU" dirty="0"/>
              </a:p>
              <a:p>
                <a:endParaRPr lang="hu-HU" i="1" dirty="0">
                  <a:latin typeface="Cambria Math"/>
                </a:endParaRPr>
              </a:p>
              <a:p>
                <a:r>
                  <a:rPr lang="hu-HU" dirty="0">
                    <a:latin typeface="Cambria Math"/>
                  </a:rPr>
                  <a:t>Pl.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i="1" smtClean="0">
                            <a:latin typeface="Cambria Math"/>
                            <a:ea typeface="Cambria Math"/>
                          </a:rPr>
                          <m:t>∨</m:t>
                        </m:r>
                        <m:sSub>
                          <m:sSubPr>
                            <m:ctrlPr>
                              <a:rPr lang="hu-HU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hu-HU" b="0" i="1" smtClean="0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hu-HU" i="1" smtClean="0">
                        <a:latin typeface="Cambria Math"/>
                        <a:ea typeface="Cambria Math"/>
                      </a:rPr>
                      <m:t>∧</m:t>
                    </m:r>
                    <m:d>
                      <m:dPr>
                        <m:ctrlPr>
                          <a:rPr lang="hu-HU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hu-HU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hu-HU" i="1">
                            <a:latin typeface="Cambria Math"/>
                            <a:ea typeface="Cambria Math"/>
                          </a:rPr>
                          <m:t>∨</m:t>
                        </m:r>
                        <m:d>
                          <m:dPr>
                            <m:ctrlPr>
                              <a:rPr lang="hu-HU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hu-HU" i="1" smtClean="0">
                                <a:latin typeface="Cambria Math"/>
                                <a:ea typeface="Cambria Math"/>
                              </a:rPr>
                              <m:t>∧</m:t>
                            </m:r>
                            <m:acc>
                              <m:accPr>
                                <m:chr m:val="̅"/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hu-HU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hu-HU" i="1">
                            <a:latin typeface="Cambria Math"/>
                            <a:ea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hu-HU" b="0" i="1" smtClean="0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hu-HU" dirty="0"/>
                  <a:t> kielégíthető?</a:t>
                </a: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386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𝑆𝐴𝑇</m:t>
                    </m:r>
                  </m:oMath>
                </a14:m>
                <a:r>
                  <a:rPr lang="hu-HU" dirty="0"/>
                  <a:t> - Az első </a:t>
                </a:r>
                <a14:m>
                  <m:oMath xmlns:m="http://schemas.openxmlformats.org/officeDocument/2006/math">
                    <m:r>
                      <a:rPr lang="hu-HU" b="1" i="0" dirty="0" smtClean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-teljes</a:t>
                </a:r>
                <a:r>
                  <a:rPr lang="hu-HU" dirty="0"/>
                  <a:t> nyelv</a:t>
                </a:r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𝑆𝐴𝑇</m:t>
                    </m:r>
                    <m:r>
                      <a:rPr lang="hu-HU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1" i="0" dirty="0" smtClean="0">
                        <a:latin typeface="Cambria Math"/>
                        <a:ea typeface="Cambria Math"/>
                      </a:rPr>
                      <m:t>𝐍𝐏</m:t>
                    </m:r>
                  </m:oMath>
                </a14:m>
                <a:r>
                  <a:rPr lang="hu-HU" dirty="0"/>
                  <a:t>: Könnyű bizonyítani a Tanú-tétellel.</a:t>
                </a:r>
              </a:p>
              <a:p>
                <a:pPr lvl="1"/>
                <a:r>
                  <a:rPr lang="hu-HU" dirty="0"/>
                  <a:t>A tanú a Boole-formula változóinak egy kiértékelése.</a:t>
                </a:r>
              </a:p>
              <a:p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𝑆𝐴𝑇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0" dirty="0" smtClean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-nehéz</a:t>
                </a:r>
                <a:r>
                  <a:rPr lang="hu-HU" dirty="0"/>
                  <a:t>: Nehéz bizonyítani.</a:t>
                </a:r>
              </a:p>
              <a:p>
                <a:pPr lvl="1"/>
                <a:r>
                  <a:rPr lang="hu-HU" dirty="0"/>
                  <a:t>Bármely </a:t>
                </a:r>
                <a:r>
                  <a:rPr lang="hu-HU" dirty="0" err="1"/>
                  <a:t>nemdeterminisztikus</a:t>
                </a:r>
                <a:r>
                  <a:rPr lang="hu-HU" dirty="0"/>
                  <a:t>, polinom időkorlátos Turing-gép működését felírhatjuk egy (hatalmas) Boole-formula alakjában.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081" r="-321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86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𝑆𝐴𝑇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b="1" i="0" dirty="0" smtClean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 err="1"/>
                  <a:t>-nehézségének</a:t>
                </a:r>
                <a:r>
                  <a:rPr lang="hu-HU" dirty="0"/>
                  <a:t> bizonyítása</a:t>
                </a:r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148" b="-85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Szükségünk van a következő ítéletváltozókra: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hu-HU" i="1" smtClean="0">
                            <a:latin typeface="Cambria Math"/>
                            <a:ea typeface="Cambria Math"/>
                          </a:rPr>
                          <m:t>𝜎</m:t>
                        </m:r>
                      </m:sup>
                    </m:sSubSup>
                  </m:oMath>
                </a14:m>
                <a:r>
                  <a:rPr lang="hu-HU" dirty="0"/>
                  <a:t>: Az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𝑖</m:t>
                    </m:r>
                    <m:r>
                      <a:rPr lang="hu-HU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hu-HU" dirty="0"/>
                  <a:t> lépésben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𝑗</m:t>
                    </m:r>
                    <m:r>
                      <a:rPr lang="hu-HU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hu-HU" dirty="0"/>
                  <a:t> cellában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hu-HU" dirty="0"/>
                  <a:t> van.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  <m:r>
                          <a:rPr lang="hu-HU" b="0" i="1" smtClean="0">
                            <a:latin typeface="Cambria Math"/>
                          </a:rPr>
                          <m:t>,</m:t>
                        </m:r>
                        <m:r>
                          <a:rPr lang="hu-HU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u-HU" dirty="0"/>
                  <a:t>: Az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𝑖</m:t>
                    </m:r>
                    <m:r>
                      <a:rPr lang="hu-HU" i="1" dirty="0">
                        <a:latin typeface="Cambria Math"/>
                      </a:rPr>
                      <m:t>.</m:t>
                    </m:r>
                  </m:oMath>
                </a14:m>
                <a:r>
                  <a:rPr lang="hu-HU" dirty="0"/>
                  <a:t> lépésben a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𝑗</m:t>
                    </m:r>
                    <m:r>
                      <a:rPr lang="hu-HU" i="1" dirty="0">
                        <a:latin typeface="Cambria Math"/>
                      </a:rPr>
                      <m:t>.</m:t>
                    </m:r>
                  </m:oMath>
                </a14:m>
                <a:r>
                  <a:rPr lang="hu-HU" dirty="0"/>
                  <a:t> cellán áll a fej.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hu-HU" b="0" i="1" smtClean="0">
                            <a:latin typeface="Cambria Math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hu-HU" dirty="0"/>
                  <a:t>: Az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𝑖</m:t>
                    </m:r>
                    <m:r>
                      <a:rPr lang="hu-HU" i="1" dirty="0">
                        <a:latin typeface="Cambria Math"/>
                      </a:rPr>
                      <m:t>.</m:t>
                    </m:r>
                  </m:oMath>
                </a14:m>
                <a:r>
                  <a:rPr lang="hu-HU" dirty="0"/>
                  <a:t> lépésben 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hu-HU" dirty="0"/>
                  <a:t> állapotban van.</a:t>
                </a:r>
              </a:p>
              <a:p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Minden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𝑞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0" i="1" smtClean="0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𝑖</m:t>
                    </m:r>
                    <m:r>
                      <a:rPr lang="hu-HU" b="0" i="1" smtClean="0">
                        <a:latin typeface="Cambria Math"/>
                      </a:rPr>
                      <m:t>,</m:t>
                    </m:r>
                    <m:r>
                      <a:rPr lang="hu-HU" b="0" i="1" smtClean="0">
                        <a:latin typeface="Cambria Math"/>
                      </a:rPr>
                      <m:t>𝑗</m:t>
                    </m:r>
                    <m:r>
                      <a:rPr lang="hu-HU" b="0" i="1" smtClean="0">
                        <a:latin typeface="Cambria Math"/>
                      </a:rPr>
                      <m:t>=0,…,</m:t>
                    </m:r>
                    <m:sSup>
                      <m:sSup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hu-HU" b="0" i="1" smtClean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hu-HU" dirty="0"/>
                  <a:t> esetén.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852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8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" id="{64F76BF4-D781-48DC-85F9-EB78523AA6D1}" vid="{5D53EE3E-CD84-4D45-BEA0-6E504206BD6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1638</TotalTime>
  <Words>504</Words>
  <Application>Microsoft Office PowerPoint</Application>
  <PresentationFormat>Szélesvásznú</PresentationFormat>
  <Paragraphs>114</Paragraphs>
  <Slides>19</Slides>
  <Notes>0</Notes>
  <HiddenSlides>4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5" baseType="lpstr">
      <vt:lpstr>Calibri</vt:lpstr>
      <vt:lpstr>Cambria Math</vt:lpstr>
      <vt:lpstr>Georgia</vt:lpstr>
      <vt:lpstr>Trebuchet MS</vt:lpstr>
      <vt:lpstr>Wingdings 2</vt:lpstr>
      <vt:lpstr>Bemutató1_sablon</vt:lpstr>
      <vt:lpstr>Számításelmélet</vt:lpstr>
      <vt:lpstr>Példa NP-teljes nyelvekre: Hamilton-kör probléma</vt:lpstr>
      <vt:lpstr>Példa NP-teljes nyelvekre: Utazóügynök probléma</vt:lpstr>
      <vt:lpstr>Példa NP-teljes nyelvekre: Utazóügynök probléma</vt:lpstr>
      <vt:lpstr>Példa NP-teljes nyelvekre: Hátizsák probléma</vt:lpstr>
      <vt:lpstr>NP-teljes nyelvek</vt:lpstr>
      <vt:lpstr>SAT - Az első NP-teljes nyelv</vt:lpstr>
      <vt:lpstr>SAT - Az első NP-teljes nyelv</vt:lpstr>
      <vt:lpstr>SAT NP-nehézségének bizonyítása</vt:lpstr>
      <vt:lpstr>SAT NP-nehézségének bizonyítása</vt:lpstr>
      <vt:lpstr>SAT NP-nehézségének bizonyítása</vt:lpstr>
      <vt:lpstr>SAT NP-nehézségének bizonyítása</vt:lpstr>
      <vt:lpstr>SAT NP-nehézségének bizonyítása</vt:lpstr>
      <vt:lpstr>SAT NP-nehézségének bizonyítása</vt:lpstr>
      <vt:lpstr>3-SAT</vt:lpstr>
      <vt:lpstr>3-SAT</vt:lpstr>
      <vt:lpstr>3-SZIN</vt:lpstr>
      <vt:lpstr>3-SZIN</vt:lpstr>
      <vt:lpstr>További NP-teljes nyelvek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Gergely Kovasznai</cp:lastModifiedBy>
  <cp:revision>337</cp:revision>
  <dcterms:created xsi:type="dcterms:W3CDTF">2014-03-03T11:13:53Z</dcterms:created>
  <dcterms:modified xsi:type="dcterms:W3CDTF">2020-05-12T05:49:11Z</dcterms:modified>
</cp:coreProperties>
</file>