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256" r:id="rId2"/>
    <p:sldId id="279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00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napToObjects="1">
      <p:cViewPr varScale="1">
        <p:scale>
          <a:sx n="106" d="100"/>
          <a:sy n="106" d="100"/>
        </p:scale>
        <p:origin x="67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2020. 05. 05.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7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u-HU" dirty="0" smtClean="0"/>
              <a:t>Számításelmélet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 smtClean="0"/>
              <a:t>Kovásznai</a:t>
            </a:r>
            <a:r>
              <a:rPr lang="hu-HU" sz="2000" i="1" dirty="0" smtClean="0"/>
              <a:t> Gergely</a:t>
            </a:r>
          </a:p>
          <a:p>
            <a:pPr algn="r"/>
            <a:r>
              <a:rPr lang="hu-HU" sz="2000" i="1" dirty="0" smtClean="0"/>
              <a:t>Eszterházy</a:t>
            </a:r>
            <a:r>
              <a:rPr lang="hu-HU" sz="2000" i="1" baseline="0" dirty="0" smtClean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30286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2020. 05. 05.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7051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2020. 05. 05.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367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5/5/2020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76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t" anchorCtr="0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2020. 05. 05.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46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2020. 05. 05.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625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6" name="Dátum hely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D05FFA-4383-4574-9830-A5FF25BE8406}" type="datetimeFigureOut">
              <a:rPr lang="hu-HU" smtClean="0"/>
              <a:pPr/>
              <a:t>2020. 05. 05.</a:t>
            </a:fld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8" name="Élőláb hely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757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0DD05FFA-4383-4574-9830-A5FF25BE8406}" type="datetimeFigureOut">
              <a:rPr lang="hu-HU" smtClean="0"/>
              <a:pPr/>
              <a:t>2020. 05. 05.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75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2020. 05. 05.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157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2020. 05. 05.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333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2020. 05. 05.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2314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2020. 05. 05.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0420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Számításelmélet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Egyéb bonyolultsági osztályokra teljes nyelvek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:r>
                  <a:rPr lang="hu-HU" altLang="hu-HU" dirty="0"/>
                  <a:t>Példa </a:t>
                </a:r>
                <a14:m>
                  <m:oMath xmlns:m="http://schemas.openxmlformats.org/officeDocument/2006/math">
                    <m:r>
                      <a:rPr lang="hu-HU" altLang="hu-HU" b="1" dirty="0">
                        <a:latin typeface="Cambria Math" panose="02040503050406030204" pitchFamily="18" charset="0"/>
                      </a:rPr>
                      <m:t>𝐏𝐒𝐏𝐀𝐂𝐄</m:t>
                    </m:r>
                  </m:oMath>
                </a14:m>
                <a:r>
                  <a:rPr lang="hu-HU" altLang="hu-HU" dirty="0"/>
                  <a:t>-teljes nyelvekre:</a:t>
                </a:r>
                <a:br>
                  <a:rPr lang="hu-HU" altLang="hu-HU" dirty="0"/>
                </a:br>
                <a:r>
                  <a:rPr lang="hu-HU" altLang="hu-HU" dirty="0" err="1"/>
                  <a:t>Sokoban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750" y="1584325"/>
            <a:ext cx="4481989" cy="4979988"/>
          </a:xfrm>
        </p:spPr>
      </p:pic>
    </p:spTree>
    <p:extLst>
      <p:ext uri="{BB962C8B-B14F-4D97-AF65-F5344CB8AC3E}">
        <p14:creationId xmlns:p14="http://schemas.microsoft.com/office/powerpoint/2010/main" val="30861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:r>
                  <a:rPr lang="hu-HU" altLang="hu-HU" dirty="0"/>
                  <a:t>Példa </a:t>
                </a:r>
                <a14:m>
                  <m:oMath xmlns:m="http://schemas.openxmlformats.org/officeDocument/2006/math">
                    <m:r>
                      <a:rPr lang="hu-HU" altLang="hu-HU" b="1" dirty="0">
                        <a:latin typeface="Cambria Math" panose="02040503050406030204" pitchFamily="18" charset="0"/>
                      </a:rPr>
                      <m:t>𝐄𝐗𝐏𝐓𝐈𝐌𝐄</m:t>
                    </m:r>
                  </m:oMath>
                </a14:m>
                <a:r>
                  <a:rPr lang="hu-HU" altLang="hu-HU" dirty="0"/>
                  <a:t>-teljes nyelvekre:</a:t>
                </a:r>
                <a:br>
                  <a:rPr lang="hu-HU" altLang="hu-HU" dirty="0"/>
                </a:br>
                <a:r>
                  <a:rPr lang="hu-HU" altLang="hu-HU" dirty="0"/>
                  <a:t>Sakk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</p:spPr>
        <p:txBody>
          <a:bodyPr/>
          <a:lstStyle/>
          <a:p>
            <a:pPr marL="109728" indent="0">
              <a:buNone/>
            </a:pPr>
            <a:r>
              <a:rPr lang="hu-HU" altLang="hu-HU" smtClean="0"/>
              <a:t>Melyik lépés visz legközelebb a nyerés esélyéhez?</a:t>
            </a:r>
            <a:endParaRPr lang="hu-HU" altLang="hu-HU" dirty="0"/>
          </a:p>
          <a:p>
            <a:pPr marL="109728" indent="0">
              <a:buNone/>
            </a:pP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5" y="2132856"/>
            <a:ext cx="6159229" cy="460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3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:r>
                  <a:rPr lang="hu-HU" altLang="hu-HU" dirty="0"/>
                  <a:t>Példa </a:t>
                </a:r>
                <a14:m>
                  <m:oMath xmlns:m="http://schemas.openxmlformats.org/officeDocument/2006/math">
                    <m:r>
                      <a:rPr lang="hu-HU" altLang="hu-HU" b="1" dirty="0">
                        <a:latin typeface="Cambria Math" panose="02040503050406030204" pitchFamily="18" charset="0"/>
                      </a:rPr>
                      <m:t>𝐄𝐗𝐏𝐓𝐈𝐌𝐄</m:t>
                    </m:r>
                  </m:oMath>
                </a14:m>
                <a:r>
                  <a:rPr lang="hu-HU" altLang="hu-HU" dirty="0"/>
                  <a:t>-teljes nyelvekre:</a:t>
                </a:r>
                <a:br>
                  <a:rPr lang="hu-HU" altLang="hu-HU" dirty="0"/>
                </a:br>
                <a:r>
                  <a:rPr lang="hu-HU" altLang="hu-HU" dirty="0"/>
                  <a:t>Go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r>
                  <a:rPr lang="hu-HU" altLang="hu-HU" dirty="0"/>
                  <a:t>Japán szabályok szerint bizonyítottan </a:t>
                </a:r>
                <a14:m>
                  <m:oMath xmlns:m="http://schemas.openxmlformats.org/officeDocument/2006/math">
                    <m:r>
                      <a:rPr lang="hu-HU" altLang="hu-HU" b="1" dirty="0">
                        <a:latin typeface="Cambria Math" panose="02040503050406030204" pitchFamily="18" charset="0"/>
                      </a:rPr>
                      <m:t>𝐄𝐗𝐏𝐓𝐈𝐌𝐄</m:t>
                    </m:r>
                  </m:oMath>
                </a14:m>
                <a:r>
                  <a:rPr lang="hu-HU" altLang="hu-HU" dirty="0"/>
                  <a:t>-teljes.</a:t>
                </a:r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82" y="2204864"/>
            <a:ext cx="4598036" cy="44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2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Bonyolultsági osztályok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320" y="1199478"/>
            <a:ext cx="5040560" cy="5541890"/>
          </a:xfrm>
        </p:spPr>
      </p:pic>
    </p:spTree>
    <p:extLst>
      <p:ext uri="{BB962C8B-B14F-4D97-AF65-F5344CB8AC3E}">
        <p14:creationId xmlns:p14="http://schemas.microsoft.com/office/powerpoint/2010/main" val="9700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:r>
                  <a:rPr lang="hu-HU" altLang="hu-HU" dirty="0"/>
                  <a:t>Példa </a:t>
                </a:r>
                <a14:m>
                  <m:oMath xmlns:m="http://schemas.openxmlformats.org/officeDocument/2006/math">
                    <m:r>
                      <a:rPr lang="hu-HU" altLang="hu-HU" b="1" dirty="0">
                        <a:latin typeface="Cambria Math"/>
                      </a:rPr>
                      <m:t>𝐍</m:t>
                    </m:r>
                    <m:r>
                      <a:rPr lang="hu-HU" altLang="hu-HU" b="1" dirty="0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hu-HU" altLang="hu-HU" dirty="0"/>
                  <a:t>-teljes nyelvekre:</a:t>
                </a:r>
                <a:br>
                  <a:rPr lang="hu-HU" altLang="hu-HU" dirty="0"/>
                </a:br>
                <a:r>
                  <a:rPr lang="hu-HU" altLang="hu-HU" dirty="0"/>
                  <a:t>Elérhetőség gráfokban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altLang="hu-HU" dirty="0"/>
                  <a:t>Létezik-e út két adott csúcs között?</a:t>
                </a:r>
              </a:p>
              <a:p>
                <a:pPr marL="0" indent="0">
                  <a:buNone/>
                </a:pPr>
                <a:endParaRPr lang="hu-HU" altLang="hu-HU" dirty="0"/>
              </a:p>
              <a:p>
                <a:pPr marL="457200" indent="-457200"/>
                <a:r>
                  <a:rPr lang="hu-HU" altLang="hu-HU" dirty="0"/>
                  <a:t>Nemdeterminisztikusan bejárjuk a gráfot az egyik csúcsból indulva.</a:t>
                </a:r>
              </a:p>
              <a:p>
                <a:pPr marL="457200" indent="-457200"/>
                <a:endParaRPr lang="hu-HU" altLang="hu-HU" smtClean="0"/>
              </a:p>
              <a:p>
                <a:pPr marL="457200" indent="-457200"/>
                <a:r>
                  <a:rPr lang="hu-HU" altLang="hu-HU" smtClean="0"/>
                  <a:t>Elég </a:t>
                </a:r>
                <a:r>
                  <a:rPr lang="hu-HU" altLang="hu-HU" dirty="0"/>
                  <a:t>csak az aktuális csúcsot (annak sorszámát) tárolni.</a:t>
                </a:r>
              </a:p>
              <a:p>
                <a:pPr marL="457200" indent="-457200"/>
                <a:endParaRPr lang="hu-HU" altLang="hu-HU" smtClean="0"/>
              </a:p>
              <a:p>
                <a:pPr marL="457200" indent="-457200"/>
                <a:r>
                  <a:rPr lang="hu-HU" altLang="hu-HU" smtClean="0"/>
                  <a:t>A </a:t>
                </a:r>
                <a:r>
                  <a:rPr lang="hu-HU" altLang="hu-HU" dirty="0"/>
                  <a:t>sorszámot 2-es, 3-as, </a:t>
                </a:r>
                <a:r>
                  <a:rPr lang="hu-HU" altLang="hu-HU"/>
                  <a:t>… vagy </a:t>
                </a:r>
                <a:r>
                  <a:rPr lang="hu-HU" altLang="hu-HU" dirty="0"/>
                  <a:t>10-es, stb. számként ábrázoljuk.</a:t>
                </a:r>
              </a:p>
              <a:p>
                <a:pPr marL="457200" indent="-457200"/>
                <a:endParaRPr lang="hu-HU" altLang="hu-HU" smtClean="0"/>
              </a:p>
              <a:p>
                <a:pPr marL="457200" indent="-457200"/>
                <a:r>
                  <a:rPr lang="hu-HU" altLang="hu-HU" smtClean="0"/>
                  <a:t>Logaritmikus </a:t>
                </a:r>
                <a:r>
                  <a:rPr lang="hu-HU" altLang="hu-HU" dirty="0"/>
                  <a:t>számkódolás: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altLang="hu-HU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hu-HU" altLang="hu-H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hu-HU" altLang="hu-HU" dirty="0"/>
              </a:p>
              <a:p>
                <a:endParaRPr lang="hu-HU" altLang="hu-HU" dirty="0"/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29" t="-2081" r="-53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4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:pPr/>
                <a:r>
                  <a:rPr lang="hu-HU" altLang="hu-HU" dirty="0"/>
                  <a:t>Példa </a:t>
                </a:r>
                <a14:m>
                  <m:oMath xmlns:m="http://schemas.openxmlformats.org/officeDocument/2006/math">
                    <m:r>
                      <a:rPr lang="hu-HU" altLang="hu-HU" b="1" dirty="0">
                        <a:latin typeface="Cambria Math"/>
                      </a:rPr>
                      <m:t>𝐍</m:t>
                    </m:r>
                    <m:r>
                      <a:rPr lang="hu-HU" altLang="hu-HU" b="1" dirty="0">
                        <a:latin typeface="Cambria Math" panose="02040503050406030204" pitchFamily="18" charset="0"/>
                      </a:rPr>
                      <m:t>𝐋</m:t>
                    </m:r>
                  </m:oMath>
                </a14:m>
                <a:r>
                  <a:rPr lang="hu-HU" altLang="hu-HU" dirty="0"/>
                  <a:t>-teljes nyelvekre:</a:t>
                </a:r>
                <a:br>
                  <a:rPr lang="hu-HU" altLang="hu-HU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altLang="hu-HU" i="1" dirty="0">
                          <a:latin typeface="Cambria Math" panose="02040503050406030204" pitchFamily="18" charset="0"/>
                        </a:rPr>
                        <m:t>2−</m:t>
                      </m:r>
                      <m:r>
                        <a:rPr lang="hu-HU" altLang="hu-HU" i="1" dirty="0">
                          <a:latin typeface="Cambria Math" panose="02040503050406030204" pitchFamily="18" charset="0"/>
                        </a:rPr>
                        <m:t>𝑆𝐴𝑇</m:t>
                      </m:r>
                    </m:oMath>
                  </m:oMathPara>
                </a14:m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alt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hu-HU" altLang="hu-HU" dirty="0"/>
                  <a:t> </a:t>
                </a:r>
                <a:r>
                  <a:rPr lang="hu-HU" altLang="hu-HU" dirty="0" err="1"/>
                  <a:t>klózokból</a:t>
                </a:r>
                <a:r>
                  <a:rPr lang="hu-HU" altLang="hu-HU" dirty="0"/>
                  <a:t> álló KNF kielégíthető-e?</a:t>
                </a:r>
              </a:p>
              <a:p>
                <a:pPr marL="109728" indent="0">
                  <a:buNone/>
                </a:pPr>
                <a:endParaRPr lang="hu-HU" altLang="hu-HU" dirty="0"/>
              </a:p>
              <a:p>
                <a:r>
                  <a:rPr lang="hu-HU" altLang="hu-HU" dirty="0"/>
                  <a:t>Alacsonyabb bonyolultság, mint </a:t>
                </a:r>
                <a14:m>
                  <m:oMath xmlns:m="http://schemas.openxmlformats.org/officeDocument/2006/math">
                    <m:r>
                      <a:rPr lang="hu-HU" altLang="hu-HU" i="1" dirty="0">
                        <a:latin typeface="Cambria Math" panose="02040503050406030204" pitchFamily="18" charset="0"/>
                      </a:rPr>
                      <m:t>3−</m:t>
                    </m:r>
                    <m:r>
                      <a:rPr lang="hu-HU" altLang="hu-HU" i="1" dirty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hu-HU" altLang="hu-HU" dirty="0"/>
                  <a:t> és </a:t>
                </a:r>
                <a14:m>
                  <m:oMath xmlns:m="http://schemas.openxmlformats.org/officeDocument/2006/math">
                    <m:r>
                      <a:rPr lang="hu-HU" altLang="hu-HU" i="1" dirty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hu-HU" altLang="hu-HU" dirty="0"/>
                  <a:t> esetén (</a:t>
                </a:r>
                <a14:m>
                  <m:oMath xmlns:m="http://schemas.openxmlformats.org/officeDocument/2006/math">
                    <m:r>
                      <a:rPr lang="hu-HU" b="1" dirty="0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/>
                  <a:t>-teljes).</a:t>
                </a:r>
                <a:endParaRPr lang="hu-HU" altLang="hu-HU" dirty="0"/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:r>
                  <a:rPr lang="hu-HU" altLang="hu-HU" dirty="0"/>
                  <a:t>Példa </a:t>
                </a:r>
                <a14:m>
                  <m:oMath xmlns:m="http://schemas.openxmlformats.org/officeDocument/2006/math">
                    <m:r>
                      <a:rPr lang="hu-HU" altLang="hu-HU" b="1" dirty="0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hu-HU" altLang="hu-HU" dirty="0"/>
                  <a:t>-teljes nyelvekre:</a:t>
                </a:r>
                <a:br>
                  <a:rPr lang="hu-HU" altLang="hu-HU" dirty="0"/>
                </a:br>
                <a:r>
                  <a:rPr lang="hu-HU" altLang="hu-HU" dirty="0"/>
                  <a:t>Hálózat-kiértékelés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altLang="hu-HU"/>
              <a:t>Logikai áramkör outputja 0 vagy 1-e?</a:t>
            </a:r>
          </a:p>
          <a:p>
            <a:pPr marL="457200" indent="-457200"/>
            <a:r>
              <a:rPr lang="hu-HU" altLang="hu-HU"/>
              <a:t>Logikai kapuk: pl. AND, OR, NOT, XOR</a:t>
            </a:r>
          </a:p>
          <a:p>
            <a:pPr marL="457200" indent="-457200"/>
            <a:r>
              <a:rPr lang="hu-HU" altLang="hu-HU"/>
              <a:t>Adott input bitek esetén.</a:t>
            </a:r>
          </a:p>
          <a:p>
            <a:pPr marL="109728" indent="0">
              <a:buNone/>
            </a:pP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302" y="3127184"/>
            <a:ext cx="6722595" cy="365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:r>
                  <a:rPr lang="hu-HU" altLang="hu-HU" dirty="0"/>
                  <a:t>Példa </a:t>
                </a:r>
                <a14:m>
                  <m:oMath xmlns:m="http://schemas.openxmlformats.org/officeDocument/2006/math">
                    <m:r>
                      <a:rPr lang="hu-HU" altLang="hu-HU" b="1" dirty="0"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hu-HU" altLang="hu-HU" dirty="0"/>
                  <a:t>-teljes nyelvekre:</a:t>
                </a:r>
                <a:br>
                  <a:rPr lang="hu-HU" altLang="hu-HU" dirty="0"/>
                </a:br>
                <a:r>
                  <a:rPr lang="hu-HU" altLang="hu-HU" dirty="0"/>
                  <a:t>Lineáris programozás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altLang="hu-HU" dirty="0"/>
                  <a:t>Optimalizációs </a:t>
                </a:r>
                <a:r>
                  <a:rPr lang="hu-HU" altLang="hu-HU"/>
                  <a:t>probléma</a:t>
                </a:r>
                <a:r>
                  <a:rPr lang="hu-HU" altLang="hu-HU" smtClean="0"/>
                  <a:t>:</a:t>
                </a:r>
              </a:p>
              <a:p>
                <a:pPr marL="0" indent="0">
                  <a:buNone/>
                </a:pPr>
                <a:endParaRPr lang="hu-HU" altLang="hu-HU" dirty="0"/>
              </a:p>
              <a:p>
                <a:pPr marL="457200" indent="-457200"/>
                <a:r>
                  <a:rPr lang="hu-HU" altLang="hu-HU" dirty="0"/>
                  <a:t>Feltételek, mint lineáris egyenlőtlenségek: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altLang="hu-HU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hu-HU" altLang="hu-HU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hu-HU" altLang="hu-HU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hu-HU" altLang="hu-HU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hu-HU" altLang="hu-HU" b="1" dirty="0"/>
              </a:p>
              <a:p>
                <a:pPr marL="457200" indent="-457200"/>
                <a:r>
                  <a:rPr lang="hu-HU" altLang="hu-HU" dirty="0"/>
                  <a:t>Célfüggvényt maximalizálni: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hu-HU" altLang="hu-HU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hu-HU" altLang="hu-HU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hu-HU" altLang="hu-H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altLang="hu-HU" b="1">
                              <a:latin typeface="Cambria Math" panose="02040503050406030204" pitchFamily="18" charset="0"/>
                            </a:rPr>
                            <m:t>𝐜</m:t>
                          </m:r>
                        </m:e>
                        <m:sup>
                          <m:r>
                            <a:rPr lang="hu-HU" altLang="hu-HU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hu-HU" altLang="hu-HU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hu-HU" altLang="hu-HU" b="1" dirty="0"/>
              </a:p>
              <a:p>
                <a:pPr marL="457200" indent="-457200"/>
                <a:r>
                  <a:rPr lang="hu-HU" altLang="hu-HU" dirty="0"/>
                  <a:t>…ahol </a:t>
                </a:r>
                <a14:m>
                  <m:oMath xmlns:m="http://schemas.openxmlformats.org/officeDocument/2006/math">
                    <m:r>
                      <a:rPr lang="hu-HU" altLang="hu-HU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hu-HU" altLang="hu-HU" i="1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hu-HU" altLang="hu-HU" dirty="0"/>
                  <a:t>.</a:t>
                </a:r>
              </a:p>
              <a:p>
                <a:pPr marL="457200" indent="-457200"/>
                <a:endParaRPr lang="hu-HU" altLang="hu-HU" dirty="0"/>
              </a:p>
              <a:p>
                <a:pPr marL="0" indent="0">
                  <a:buNone/>
                </a:pPr>
                <a:endParaRPr lang="hu-HU" altLang="hu-HU" dirty="0"/>
              </a:p>
              <a:p>
                <a:pPr marL="0" indent="0">
                  <a:buNone/>
                </a:pPr>
                <a:r>
                  <a:rPr lang="hu-HU" altLang="hu-HU" dirty="0"/>
                  <a:t>Ismert algoritmus: szimplex módszer.</a:t>
                </a:r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46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:pPr/>
                <a:r>
                  <a:rPr lang="hu-HU" altLang="hu-HU" dirty="0"/>
                  <a:t>Példa </a:t>
                </a:r>
                <a14:m>
                  <m:oMath xmlns:m="http://schemas.openxmlformats.org/officeDocument/2006/math">
                    <m:r>
                      <a:rPr lang="hu-HU" altLang="hu-HU" b="1" dirty="0">
                        <a:latin typeface="Cambria Math" panose="02040503050406030204" pitchFamily="18" charset="0"/>
                      </a:rPr>
                      <m:t>𝐏𝐒𝐏𝐀𝐂𝐄</m:t>
                    </m:r>
                  </m:oMath>
                </a14:m>
                <a:r>
                  <a:rPr lang="hu-HU" altLang="hu-HU" dirty="0"/>
                  <a:t>-teljes nyelvekre:</a:t>
                </a:r>
                <a:br>
                  <a:rPr lang="hu-HU" altLang="hu-HU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altLang="hu-HU" i="1" dirty="0">
                          <a:latin typeface="Cambria Math" panose="02040503050406030204" pitchFamily="18" charset="0"/>
                        </a:rPr>
                        <m:t>𝑄𝐵𝐹</m:t>
                      </m:r>
                    </m:oMath>
                  </m:oMathPara>
                </a14:m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altLang="hu-HU" i="1" dirty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hu-HU" altLang="hu-HU" dirty="0"/>
                  <a:t> probléma kvantorokkal.</a:t>
                </a:r>
              </a:p>
              <a:p>
                <a:pPr marL="0" indent="0">
                  <a:buNone/>
                </a:pPr>
                <a:endParaRPr lang="hu-HU" altLang="hu-HU" dirty="0"/>
              </a:p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alt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hu-HU" alt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alt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hu-HU" altLang="hu-H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sSub>
                        <m:sSubPr>
                          <m:ctrlPr>
                            <a:rPr lang="hu-HU" alt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alt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hu-HU" alt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hu-HU" alt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hu-HU" alt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hu-HU" alt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alt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hu-HU" alt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hu-HU" alt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alt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hu-HU" altLang="hu-H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d>
                            <m:dPr>
                              <m:ctrlPr>
                                <a:rPr lang="hu-HU" alt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alt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¬</m:t>
                              </m:r>
                              <m:sSub>
                                <m:sSubPr>
                                  <m:ctrlPr>
                                    <a:rPr lang="hu-HU" alt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alt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hu-HU" altLang="hu-H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hu-HU" alt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hu-HU" alt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hu-HU" altLang="hu-H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hu-HU" altLang="hu-HU" dirty="0"/>
              </a:p>
              <a:p>
                <a:pPr marL="109728" indent="0">
                  <a:buNone/>
                </a:pPr>
                <a:endParaRPr lang="hu-HU" altLang="hu-HU" dirty="0"/>
              </a:p>
              <a:p>
                <a:r>
                  <a:rPr lang="hu-HU" altLang="hu-HU" dirty="0"/>
                  <a:t>Nagyobb bonyolultságú, mint a </a:t>
                </a:r>
                <a14:m>
                  <m:oMath xmlns:m="http://schemas.openxmlformats.org/officeDocument/2006/math">
                    <m:r>
                      <a:rPr lang="hu-HU" altLang="hu-HU" i="1" dirty="0">
                        <a:latin typeface="Cambria Math" panose="02040503050406030204" pitchFamily="18" charset="0"/>
                      </a:rPr>
                      <m:t>𝑆𝐴𝑇</m:t>
                    </m:r>
                  </m:oMath>
                </a14:m>
                <a:r>
                  <a:rPr lang="hu-HU" altLang="hu-HU" dirty="0"/>
                  <a:t> (</a:t>
                </a:r>
                <a14:m>
                  <m:oMath xmlns:m="http://schemas.openxmlformats.org/officeDocument/2006/math">
                    <m:r>
                      <a:rPr lang="hu-HU" b="1" dirty="0">
                        <a:latin typeface="Cambria Math"/>
                      </a:rPr>
                      <m:t>𝐍𝐏</m:t>
                    </m:r>
                  </m:oMath>
                </a14:m>
                <a:r>
                  <a:rPr lang="hu-HU" dirty="0"/>
                  <a:t>-teljes).</a:t>
                </a:r>
                <a:endParaRPr lang="hu-HU" altLang="hu-HU" dirty="0"/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55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:r>
                  <a:rPr lang="hu-HU" altLang="hu-HU" dirty="0"/>
                  <a:t>Példa </a:t>
                </a:r>
                <a14:m>
                  <m:oMath xmlns:m="http://schemas.openxmlformats.org/officeDocument/2006/math">
                    <m:r>
                      <a:rPr lang="hu-HU" altLang="hu-HU" b="1" dirty="0">
                        <a:latin typeface="Cambria Math" panose="02040503050406030204" pitchFamily="18" charset="0"/>
                      </a:rPr>
                      <m:t>𝐏𝐒𝐏𝐀𝐂𝐄</m:t>
                    </m:r>
                  </m:oMath>
                </a14:m>
                <a:r>
                  <a:rPr lang="hu-HU" altLang="hu-HU" dirty="0"/>
                  <a:t>-teljes nyelvekre:</a:t>
                </a:r>
                <a:br>
                  <a:rPr lang="hu-HU" altLang="hu-HU" dirty="0"/>
                </a:br>
                <a:r>
                  <a:rPr lang="hu-HU" altLang="hu-HU" dirty="0" err="1"/>
                  <a:t>Reversi</a:t>
                </a:r>
                <a:r>
                  <a:rPr lang="hu-HU" altLang="hu-HU" dirty="0"/>
                  <a:t>/</a:t>
                </a:r>
                <a:r>
                  <a:rPr lang="hu-HU" altLang="hu-HU" dirty="0" err="1"/>
                  <a:t>Othello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Tartalom hely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52" y="1584325"/>
            <a:ext cx="6639984" cy="4979988"/>
          </a:xfrm>
          <a:prstGeom prst="rect">
            <a:avLst/>
          </a:prstGeom>
          <a:solidFill>
            <a:srgbClr val="E2F0D7">
              <a:alpha val="50196"/>
            </a:srgbClr>
          </a:solidFill>
        </p:spPr>
      </p:pic>
    </p:spTree>
    <p:extLst>
      <p:ext uri="{BB962C8B-B14F-4D97-AF65-F5344CB8AC3E}">
        <p14:creationId xmlns:p14="http://schemas.microsoft.com/office/powerpoint/2010/main" val="423389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</p:spPr>
            <p:txBody>
              <a:bodyPr>
                <a:spAutoFit/>
              </a:bodyPr>
              <a:lstStyle/>
              <a:p>
                <a:r>
                  <a:rPr lang="hu-HU" altLang="hu-HU" dirty="0"/>
                  <a:t>Példa </a:t>
                </a:r>
                <a14:m>
                  <m:oMath xmlns:m="http://schemas.openxmlformats.org/officeDocument/2006/math">
                    <m:r>
                      <a:rPr lang="hu-HU" altLang="hu-HU" b="1" dirty="0">
                        <a:latin typeface="Cambria Math" panose="02040503050406030204" pitchFamily="18" charset="0"/>
                      </a:rPr>
                      <m:t>𝐏𝐒𝐏𝐀𝐂𝐄</m:t>
                    </m:r>
                  </m:oMath>
                </a14:m>
                <a:r>
                  <a:rPr lang="hu-HU" altLang="hu-HU" dirty="0"/>
                  <a:t>-teljes nyelvekre:</a:t>
                </a:r>
                <a:br>
                  <a:rPr lang="hu-HU" altLang="hu-HU" dirty="0"/>
                </a:br>
                <a:r>
                  <a:rPr lang="hu-HU" altLang="hu-HU" dirty="0" err="1"/>
                  <a:t>Mahjong</a:t>
                </a:r>
                <a:r>
                  <a:rPr lang="hu-HU" altLang="hu-HU" dirty="0"/>
                  <a:t> </a:t>
                </a:r>
                <a:r>
                  <a:rPr lang="hu-HU" altLang="hu-HU" dirty="0" err="1"/>
                  <a:t>solitaire</a:t>
                </a:r>
                <a:endParaRPr lang="hu-HU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304801"/>
                <a:ext cx="11887200" cy="1354217"/>
              </a:xfrm>
              <a:blipFill>
                <a:blip r:embed="rId2"/>
                <a:stretch>
                  <a:fillRect t="-900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267" y="1584325"/>
            <a:ext cx="6474955" cy="4979988"/>
          </a:xfrm>
        </p:spPr>
      </p:pic>
    </p:spTree>
    <p:extLst>
      <p:ext uri="{BB962C8B-B14F-4D97-AF65-F5344CB8AC3E}">
        <p14:creationId xmlns:p14="http://schemas.microsoft.com/office/powerpoint/2010/main" val="40181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" id="{64F76BF4-D781-48DC-85F9-EB78523AA6D1}" vid="{5D53EE3E-CD84-4D45-BEA0-6E504206BD6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1585</TotalTime>
  <Words>177</Words>
  <Application>Microsoft Office PowerPoint</Application>
  <PresentationFormat>Szélesvásznú</PresentationFormat>
  <Paragraphs>45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8" baseType="lpstr">
      <vt:lpstr>Calibri</vt:lpstr>
      <vt:lpstr>Cambria Math</vt:lpstr>
      <vt:lpstr>Georgia</vt:lpstr>
      <vt:lpstr>Trebuchet MS</vt:lpstr>
      <vt:lpstr>Wingdings 2</vt:lpstr>
      <vt:lpstr>Bemutató1_sablon</vt:lpstr>
      <vt:lpstr>Számításelmélet</vt:lpstr>
      <vt:lpstr>Bonyolultsági osztályok</vt:lpstr>
      <vt:lpstr>Példa NL-teljes nyelvekre: Elérhetőség gráfokban</vt:lpstr>
      <vt:lpstr>Példa NL-teljes nyelvekre: 2-SAT</vt:lpstr>
      <vt:lpstr>Példa P-teljes nyelvekre: Hálózat-kiértékelés</vt:lpstr>
      <vt:lpstr>Példa P-teljes nyelvekre: Lineáris programozás</vt:lpstr>
      <vt:lpstr>Példa PSPACE-teljes nyelvekre: QBF</vt:lpstr>
      <vt:lpstr>Példa PSPACE-teljes nyelvekre: Reversi/Othello</vt:lpstr>
      <vt:lpstr>Példa PSPACE-teljes nyelvekre: Mahjong solitaire</vt:lpstr>
      <vt:lpstr>Példa PSPACE-teljes nyelvekre: Sokoban</vt:lpstr>
      <vt:lpstr>Példa EXPTIME-teljes nyelvekre: Sakk</vt:lpstr>
      <vt:lpstr>Példa EXPTIME-teljes nyelvekre: Go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Gergely Kovasznai</cp:lastModifiedBy>
  <cp:revision>334</cp:revision>
  <dcterms:created xsi:type="dcterms:W3CDTF">2014-03-03T11:13:53Z</dcterms:created>
  <dcterms:modified xsi:type="dcterms:W3CDTF">2020-05-05T12:39:21Z</dcterms:modified>
</cp:coreProperties>
</file>