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85203" autoAdjust="0"/>
  </p:normalViewPr>
  <p:slideViewPr>
    <p:cSldViewPr snapToGrid="0">
      <p:cViewPr varScale="1">
        <p:scale>
          <a:sx n="98" d="100"/>
          <a:sy n="98" d="100"/>
        </p:scale>
        <p:origin x="28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E4307-97E3-48E4-B22B-3E65CE2A671E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39FB7-11DA-4D79-8302-69EB827E1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3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39FB7-11DA-4D79-8302-69EB827E14E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01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X</a:t>
            </a:r>
            <a:r>
              <a:rPr lang="nl-BE" baseline="0" dirty="0"/>
              <a:t>-as is predictie</a:t>
            </a:r>
          </a:p>
          <a:p>
            <a:r>
              <a:rPr lang="nl-BE" baseline="0" dirty="0"/>
              <a:t>Y-as is cost van predictie indien y == 1</a:t>
            </a:r>
          </a:p>
          <a:p>
            <a:endParaRPr lang="nl-BE" baseline="0" dirty="0"/>
          </a:p>
          <a:p>
            <a:endParaRPr lang="nl-B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39FB7-11DA-4D79-8302-69EB827E14E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981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aseline="0" dirty="0"/>
              <a:t>Also convex!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4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3592-CF2E-41CC-9324-DF0416BA06CC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CE3C-1A5E-4029-8D6E-344131AD5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19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3592-CF2E-41CC-9324-DF0416BA06CC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CE3C-1A5E-4029-8D6E-344131AD5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35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3592-CF2E-41CC-9324-DF0416BA06CC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CE3C-1A5E-4029-8D6E-344131AD5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38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3592-CF2E-41CC-9324-DF0416BA06CC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CE3C-1A5E-4029-8D6E-344131AD5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73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3592-CF2E-41CC-9324-DF0416BA06CC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CE3C-1A5E-4029-8D6E-344131AD5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9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3592-CF2E-41CC-9324-DF0416BA06CC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CE3C-1A5E-4029-8D6E-344131AD5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3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3592-CF2E-41CC-9324-DF0416BA06CC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CE3C-1A5E-4029-8D6E-344131AD5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5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3592-CF2E-41CC-9324-DF0416BA06CC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CE3C-1A5E-4029-8D6E-344131AD5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48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3592-CF2E-41CC-9324-DF0416BA06CC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CE3C-1A5E-4029-8D6E-344131AD5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1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3592-CF2E-41CC-9324-DF0416BA06CC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CE3C-1A5E-4029-8D6E-344131AD5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60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3592-CF2E-41CC-9324-DF0416BA06CC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CE3C-1A5E-4029-8D6E-344131AD5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98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C3592-CF2E-41CC-9324-DF0416BA06CC}" type="datetimeFigureOut">
              <a:rPr lang="en-GB" smtClean="0"/>
              <a:t>14/04/2023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CE3C-1A5E-4029-8D6E-344131AD5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55" y="1716789"/>
            <a:ext cx="4657725" cy="4343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97439" y="2575001"/>
            <a:ext cx="4114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Calibri" panose="020F0502020204030204" pitchFamily="34" charset="0"/>
              </a:rPr>
              <a:t>We need to make </a:t>
            </a:r>
          </a:p>
          <a:p>
            <a:pPr algn="ctr"/>
            <a:r>
              <a:rPr lang="nl-NL" sz="4000" dirty="0">
                <a:latin typeface="Calibri" panose="020F0502020204030204" pitchFamily="34" charset="0"/>
              </a:rPr>
              <a:t>assumptions </a:t>
            </a:r>
          </a:p>
          <a:p>
            <a:pPr algn="ctr"/>
            <a:r>
              <a:rPr lang="nl-NL" dirty="0">
                <a:latin typeface="Calibri" panose="020F0502020204030204" pitchFamily="34" charset="0"/>
              </a:rPr>
              <a:t>about the </a:t>
            </a:r>
          </a:p>
          <a:p>
            <a:pPr algn="ctr"/>
            <a:r>
              <a:rPr lang="nl-NL" sz="4400" dirty="0">
                <a:latin typeface="Calibri" panose="020F0502020204030204" pitchFamily="34" charset="0"/>
              </a:rPr>
              <a:t>model </a:t>
            </a:r>
          </a:p>
          <a:p>
            <a:pPr algn="ctr"/>
            <a:r>
              <a:rPr lang="nl-NL" dirty="0">
                <a:latin typeface="Calibri" panose="020F0502020204030204" pitchFamily="34" charset="0"/>
              </a:rPr>
              <a:t>that generated the data.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76274" y="2968013"/>
            <a:ext cx="203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linear relationship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74050" y="3843033"/>
            <a:ext cx="203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linear model</a:t>
            </a:r>
          </a:p>
        </p:txBody>
      </p:sp>
      <p:sp>
        <p:nvSpPr>
          <p:cNvPr id="15" name="Arc 14"/>
          <p:cNvSpPr/>
          <p:nvPr/>
        </p:nvSpPr>
        <p:spPr>
          <a:xfrm rot="7582954">
            <a:off x="9211093" y="3019596"/>
            <a:ext cx="403122" cy="544156"/>
          </a:xfrm>
          <a:prstGeom prst="arc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Arc 15"/>
          <p:cNvSpPr/>
          <p:nvPr/>
        </p:nvSpPr>
        <p:spPr>
          <a:xfrm rot="7582954">
            <a:off x="8704731" y="3871593"/>
            <a:ext cx="403122" cy="544156"/>
          </a:xfrm>
          <a:prstGeom prst="arc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500" y="2153231"/>
            <a:ext cx="1247775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8BA5C6-41D6-D395-1199-AEF8D7ECDB84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94AF4-DC3B-3217-3293-008264D6580E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07971-7BE9-34BE-E4BE-4AE3DB538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E4BD04-A710-12E7-7207-F4DAFC0461FB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99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97439" y="2575001"/>
            <a:ext cx="4114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Calibri" panose="020F0502020204030204" pitchFamily="34" charset="0"/>
              </a:rPr>
              <a:t>We need to make </a:t>
            </a:r>
          </a:p>
          <a:p>
            <a:pPr algn="ctr"/>
            <a:r>
              <a:rPr lang="nl-NL" sz="4000" dirty="0">
                <a:latin typeface="Calibri" panose="020F0502020204030204" pitchFamily="34" charset="0"/>
              </a:rPr>
              <a:t>assumptions </a:t>
            </a:r>
          </a:p>
          <a:p>
            <a:pPr algn="ctr"/>
            <a:r>
              <a:rPr lang="nl-NL" dirty="0">
                <a:latin typeface="Calibri" panose="020F0502020204030204" pitchFamily="34" charset="0"/>
              </a:rPr>
              <a:t>about the </a:t>
            </a:r>
          </a:p>
          <a:p>
            <a:pPr algn="ctr"/>
            <a:r>
              <a:rPr lang="nl-NL" sz="4400" dirty="0">
                <a:latin typeface="Calibri" panose="020F0502020204030204" pitchFamily="34" charset="0"/>
              </a:rPr>
              <a:t>model </a:t>
            </a:r>
          </a:p>
          <a:p>
            <a:pPr algn="ctr"/>
            <a:r>
              <a:rPr lang="nl-NL" dirty="0">
                <a:latin typeface="Calibri" panose="020F0502020204030204" pitchFamily="34" charset="0"/>
              </a:rPr>
              <a:t>that generated the data.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76274" y="2968013"/>
            <a:ext cx="203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linearly separable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74050" y="3843033"/>
            <a:ext cx="2035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eestyle Script" panose="030804020302050B0404" pitchFamily="66" charset="0"/>
              </a:rPr>
              <a:t>logistic model</a:t>
            </a:r>
          </a:p>
        </p:txBody>
      </p:sp>
      <p:sp>
        <p:nvSpPr>
          <p:cNvPr id="15" name="Arc 14"/>
          <p:cNvSpPr/>
          <p:nvPr/>
        </p:nvSpPr>
        <p:spPr>
          <a:xfrm rot="7582954">
            <a:off x="9211093" y="3019596"/>
            <a:ext cx="403122" cy="544156"/>
          </a:xfrm>
          <a:prstGeom prst="arc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Arc 15"/>
          <p:cNvSpPr/>
          <p:nvPr/>
        </p:nvSpPr>
        <p:spPr>
          <a:xfrm rot="7582954">
            <a:off x="8704731" y="3871593"/>
            <a:ext cx="403122" cy="544156"/>
          </a:xfrm>
          <a:prstGeom prst="arc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08" y="1714127"/>
            <a:ext cx="4514850" cy="4438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327" y="4209967"/>
            <a:ext cx="1323975" cy="581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5DEC6F-96B3-11C5-5AFA-C97854741C46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logistic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FB61E-428F-77C2-EBD6-8902ABD68B86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8337F-774E-0829-94AA-2E9E53C70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829E8F-E008-B84C-4A8A-02FAFFE40FE3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9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08" y="1714127"/>
            <a:ext cx="4514850" cy="4438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327" y="4209967"/>
            <a:ext cx="1323975" cy="581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114" y="2602286"/>
            <a:ext cx="3286125" cy="828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114" y="3749862"/>
            <a:ext cx="2200275" cy="87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6E3953-DDE9-0297-0C11-7B35F4A16D8A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logistic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1A74E-9609-B5C5-5DF1-5D406D5CE757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46860-BA0C-C9F3-23CD-07AB9F0EB9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FC4946-B70D-AEFE-B87C-910B9A0AAA4D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97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46" y="3327306"/>
            <a:ext cx="10991850" cy="2390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81" y="1681089"/>
            <a:ext cx="8454392" cy="1062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1C5531-79CA-C2A9-F35E-CABE78DBE20D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logistic regression: cost (loss function)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95A54-C16F-15DC-DA7C-284EC7DB2AC7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2F6603-4A2A-896B-A094-F917E2EBE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9BF266-CEE9-DFA2-4D7D-7C260C9D0EFD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33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97" y="1644369"/>
            <a:ext cx="10658475" cy="1190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5E8FCE-AA6D-3103-054A-84544432CEE5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logistic regression: cost (loss function)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AC9D03E-A732-7175-8D5D-B5571FB4E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43" y="2239681"/>
            <a:ext cx="7015046" cy="42000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87025-9466-BCCF-DB98-7495017EDAFE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EAD90F-CBF9-07AC-C35A-93669C8B2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2901BC-4813-F1E2-267B-C0E65B10DF31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40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60" y="1637179"/>
            <a:ext cx="7934325" cy="1181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452886-C753-5E96-D8D4-6CB3236F3895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logistic regression: cost (loss function)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DF0A83D-0971-1D82-A477-592713B65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59" y="2227729"/>
            <a:ext cx="6917004" cy="4141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6A9EB-C25E-5D05-8C9D-DE4E61A1E294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71BA48-FF52-05AE-C27D-D8CD5EE63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45CA31-6706-24FF-87C6-C4FF1250B9C6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19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5051" y="1381124"/>
            <a:ext cx="101958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</a:rPr>
              <a:t>Fit a logistic model</a:t>
            </a: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</a:rPr>
              <a:t>to the data set such that the cost function</a:t>
            </a: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</a:rPr>
              <a:t>is minimal using gradient descent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806" y="2084654"/>
            <a:ext cx="7124700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368" y="5244554"/>
            <a:ext cx="4981575" cy="828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579" y="3464459"/>
            <a:ext cx="8454392" cy="10621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2A9286-3E2C-C846-B564-2AAAE7FF5A2B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logistic regression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F419B-8623-7F68-0A9C-86317B1A4A39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0F279D-E307-0CD6-4EA3-4CB83064D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DCDC03-ABE4-E7F0-49BF-8891DB722F1F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87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E6F726-23B7-3B84-5F02-7F8D07EF61DD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multiclass classification: one-against-all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CB6FA-53B7-9665-AD26-57779C9E49D5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DB986-482E-D385-C954-60DE8EAE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DBE06-56BB-9BA8-8A1D-8F08844CCE41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Multiclass Classification Using Support Vector Machines | Baeldung on  Computer Science">
            <a:extLst>
              <a:ext uri="{FF2B5EF4-FFF2-40B4-BE49-F238E27FC236}">
                <a16:creationId xmlns:a16="http://schemas.microsoft.com/office/drawing/2014/main" id="{B6CF5014-0D10-E3B4-F4B7-13D91D9A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564" y="1103406"/>
            <a:ext cx="5454456" cy="465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89D069-3E86-7A94-41D1-E04078D98AC9}"/>
              </a:ext>
            </a:extLst>
          </p:cNvPr>
          <p:cNvSpPr txBox="1"/>
          <p:nvPr/>
        </p:nvSpPr>
        <p:spPr>
          <a:xfrm>
            <a:off x="599056" y="1498212"/>
            <a:ext cx="48984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</a:rPr>
              <a:t>Fit a binary classifier for each class.</a:t>
            </a:r>
          </a:p>
          <a:p>
            <a:endParaRPr lang="en-GB" sz="2000" dirty="0">
              <a:latin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</a:rPr>
              <a:t>Each binary classifier computes a probability prediction.</a:t>
            </a:r>
          </a:p>
          <a:p>
            <a:endParaRPr lang="en-GB" sz="2000" dirty="0">
              <a:latin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</a:rPr>
              <a:t>The class with the highest probability is predicted.</a:t>
            </a: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6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4128</TotalTime>
  <Words>202</Words>
  <Application>Microsoft Office PowerPoint</Application>
  <PresentationFormat>Widescreen</PresentationFormat>
  <Paragraphs>55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Freestyle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Sven Degroeve</cp:lastModifiedBy>
  <cp:revision>26</cp:revision>
  <dcterms:created xsi:type="dcterms:W3CDTF">2015-04-25T14:40:16Z</dcterms:created>
  <dcterms:modified xsi:type="dcterms:W3CDTF">2023-04-16T12:12:28Z</dcterms:modified>
</cp:coreProperties>
</file>