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25" r:id="rId2"/>
    <p:sldId id="549" r:id="rId3"/>
    <p:sldId id="675" r:id="rId4"/>
    <p:sldId id="676" r:id="rId5"/>
    <p:sldId id="674" r:id="rId6"/>
    <p:sldId id="634" r:id="rId7"/>
    <p:sldId id="635" r:id="rId8"/>
    <p:sldId id="670" r:id="rId9"/>
    <p:sldId id="636" r:id="rId10"/>
    <p:sldId id="637" r:id="rId11"/>
    <p:sldId id="638" r:id="rId12"/>
    <p:sldId id="639" r:id="rId13"/>
    <p:sldId id="640" r:id="rId14"/>
    <p:sldId id="550" r:id="rId15"/>
    <p:sldId id="677" r:id="rId16"/>
    <p:sldId id="672" r:id="rId17"/>
    <p:sldId id="681" r:id="rId18"/>
    <p:sldId id="682" r:id="rId19"/>
    <p:sldId id="683" r:id="rId20"/>
    <p:sldId id="627" r:id="rId21"/>
    <p:sldId id="629" r:id="rId22"/>
    <p:sldId id="630" r:id="rId23"/>
    <p:sldId id="632" r:id="rId24"/>
    <p:sldId id="631" r:id="rId25"/>
    <p:sldId id="633" r:id="rId26"/>
    <p:sldId id="641" r:id="rId27"/>
    <p:sldId id="511" r:id="rId28"/>
    <p:sldId id="503" r:id="rId29"/>
    <p:sldId id="680" r:id="rId30"/>
    <p:sldId id="673" r:id="rId31"/>
    <p:sldId id="655" r:id="rId32"/>
    <p:sldId id="669" r:id="rId33"/>
    <p:sldId id="565" r:id="rId34"/>
    <p:sldId id="648" r:id="rId35"/>
    <p:sldId id="649" r:id="rId36"/>
    <p:sldId id="513" r:id="rId37"/>
    <p:sldId id="650" r:id="rId38"/>
    <p:sldId id="651" r:id="rId39"/>
    <p:sldId id="678" r:id="rId40"/>
    <p:sldId id="652" r:id="rId41"/>
    <p:sldId id="656" r:id="rId42"/>
    <p:sldId id="659" r:id="rId43"/>
    <p:sldId id="653" r:id="rId44"/>
    <p:sldId id="660" r:id="rId45"/>
    <p:sldId id="684" r:id="rId46"/>
    <p:sldId id="685" r:id="rId47"/>
    <p:sldId id="668" r:id="rId48"/>
    <p:sldId id="667" r:id="rId49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buClr>
        <a:schemeClr val="accent1"/>
      </a:buClr>
      <a:defRPr sz="2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958B"/>
    <a:srgbClr val="99CCFF"/>
    <a:srgbClr val="FFFFCC"/>
    <a:srgbClr val="FF7C80"/>
    <a:srgbClr val="CCFFCC"/>
    <a:srgbClr val="CCFFFF"/>
    <a:srgbClr val="FFCCFF"/>
    <a:srgbClr val="FF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9167" autoAdjust="0"/>
    <p:restoredTop sz="89325" autoAdjust="0"/>
  </p:normalViewPr>
  <p:slideViewPr>
    <p:cSldViewPr snapToGrid="0">
      <p:cViewPr>
        <p:scale>
          <a:sx n="80" d="100"/>
          <a:sy n="80" d="100"/>
        </p:scale>
        <p:origin x="-2580" y="-456"/>
      </p:cViewPr>
      <p:guideLst>
        <p:guide orient="horz" pos="3784"/>
        <p:guide orient="horz" pos="2733"/>
        <p:guide orient="horz"/>
        <p:guide orient="horz" pos="576"/>
        <p:guide orient="horz" pos="1490"/>
        <p:guide orient="horz" pos="3520"/>
        <p:guide orient="horz" pos="768"/>
        <p:guide orient="horz" pos="3343"/>
        <p:guide pos="5504"/>
        <p:guide pos="4940"/>
        <p:guide pos="568"/>
        <p:guide pos="3696"/>
        <p:guide pos="962"/>
      </p:guideLst>
    </p:cSldViewPr>
  </p:slideViewPr>
  <p:outlineViewPr>
    <p:cViewPr>
      <p:scale>
        <a:sx n="75" d="100"/>
        <a:sy n="7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1956" y="-96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7.xml"/><Relationship Id="rId2" Type="http://schemas.openxmlformats.org/officeDocument/2006/relationships/slide" Target="slides/slide22.xml"/><Relationship Id="rId1" Type="http://schemas.openxmlformats.org/officeDocument/2006/relationships/slide" Target="slides/slide20.xml"/><Relationship Id="rId5" Type="http://schemas.openxmlformats.org/officeDocument/2006/relationships/slide" Target="slides/slide35.xml"/><Relationship Id="rId4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8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fld id="{77D921C2-021E-4BC9-A685-5B454056C3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lnSpc>
                <a:spcPct val="100000"/>
              </a:lnSpc>
              <a:spcBef>
                <a:spcPct val="0"/>
              </a:spcBef>
              <a:buClrTx/>
              <a:defRPr sz="1300" b="0">
                <a:latin typeface="Times" pitchFamily="18" charset="0"/>
              </a:defRPr>
            </a:lvl1pPr>
          </a:lstStyle>
          <a:p>
            <a:pPr>
              <a:defRPr/>
            </a:pPr>
            <a:fld id="{22E0413A-8BEA-452E-AFAC-4E84D4B484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b="1" kern="1200">
        <a:solidFill>
          <a:schemeClr val="tx1"/>
        </a:solidFill>
        <a:latin typeface="Arial" charset="0"/>
        <a:ea typeface="+mn-ea"/>
        <a:cs typeface="+mn-cs"/>
      </a:defRPr>
    </a:lvl1pPr>
    <a:lvl2pPr marL="114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338138" indent="-109538" algn="l" rtl="0" eaLnBrk="0" fontAlgn="base" hangingPunct="0">
      <a:spcBef>
        <a:spcPct val="30000"/>
      </a:spcBef>
      <a:spcAft>
        <a:spcPct val="0"/>
      </a:spcAft>
      <a:buSzPct val="100000"/>
      <a:buFont typeface="Times" pitchFamily="18" charset="0"/>
      <a:buChar char="•"/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9438" indent="-120650" algn="l" rtl="0" eaLnBrk="0" fontAlgn="base" hangingPunct="0">
      <a:spcBef>
        <a:spcPct val="30000"/>
      </a:spcBef>
      <a:spcAft>
        <a:spcPct val="0"/>
      </a:spcAft>
      <a:buChar char="–"/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693738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8B116C-5509-4333-9FB3-648799784D9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2D9D31-124D-4A84-8339-18C59D19228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DFAF0-375E-4B38-8986-8E47E189D774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TKPROF summary we often find inconsistencies and</a:t>
            </a:r>
            <a:r>
              <a:rPr lang="en-US" baseline="0" dirty="0" smtClean="0"/>
              <a:t> missing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0413A-8BEA-452E-AFAC-4E84D4B484E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Information</a:t>
            </a:r>
            <a:r>
              <a:rPr lang="en-US" baseline="0" dirty="0" smtClean="0"/>
              <a:t> in Row Source Operation is hard to read. CPU time is overstated . Rows column is not clear if it corresponds to 1 or 5 </a:t>
            </a:r>
            <a:r>
              <a:rPr lang="en-US" baseline="0" dirty="0" err="1" smtClean="0"/>
              <a:t>executoons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0413A-8BEA-452E-AFAC-4E84D4B484E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255552-75AC-4D76-BAAA-96AC35FCA9F4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3D291A-0317-4A06-8485-27DE4695CDC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User Response Time can be computed using timestamps from Trace.</a:t>
            </a:r>
          </a:p>
          <a:p>
            <a:pPr eaLnBrk="1" hangingPunct="1"/>
            <a:r>
              <a:rPr lang="en-US" smtClean="0"/>
              <a:t>Unaccounted-for Time = (User Response Time) – SUM(DB Calls ET) – SUM(Idle Wait Times)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37CD39-3579-48DB-B876-0D7327880CF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39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Total Response Time = DB Calls Elapsed Time + Idle Wait Times + Unaccounted-for Response Time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58D04-4BA9-45BE-BB43-EF9564FC5EC4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DB Call ET and DB Call CPU Times are available in Trace, same is true regarding non-idle Waits (if tracing with waits).</a:t>
            </a:r>
          </a:p>
          <a:p>
            <a:pPr eaLnBrk="1" hangingPunct="1"/>
            <a:r>
              <a:rPr lang="en-US" smtClean="0"/>
              <a:t>Unaccounted-for Time for one DB Call = (DB Call ET) – (DB Call CPU Time) – SUM(Non-Idle Waits)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BAB9B-2B48-424A-9DC9-382F6B87531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DB Call Elapsed Time = DB Call CPU Time + Non-Idle Wait Times + Unaccounted-for Elapsed Time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D8F45-A161-462B-BFB3-48E3A5EC05A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Aggregate all DB call’s elapsed time and blend the two prior graphs.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0042-640A-4A09-AD8C-7293A0BC854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EA04F-1E1E-4F25-98AA-DC655430218F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Aggregate both Response and Elapsed Unaccounted-for Time.</a:t>
            </a:r>
          </a:p>
          <a:p>
            <a:pPr eaLnBrk="1" hangingPunct="1"/>
            <a:r>
              <a:rPr lang="en-US" smtClean="0"/>
              <a:t>Response Time = CPU Time + Non-idle Wait Time + Idle Wait Time + Unaccounted-for Time.</a:t>
            </a:r>
          </a:p>
          <a:p>
            <a:pPr eaLnBrk="1" hangingPunct="1"/>
            <a:r>
              <a:rPr lang="en-US" smtClean="0"/>
              <a:t>RT = Service Time + Wait Time.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6782D0-9B8D-47C5-AD91-C9FA66EEC8DC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Ignore Unaccounted-for Time if it represents less than 10% total response time.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EE3D70-BBD0-4753-B30E-249D29321303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Area size represents the amount of time.</a:t>
            </a:r>
          </a:p>
          <a:p>
            <a:pPr eaLnBrk="1" hangingPunct="1"/>
            <a:r>
              <a:rPr lang="en-US" smtClean="0"/>
              <a:t>DB Call ET = (DB Call CPU Time) + SUM(Non-Idle Waits) + (Unaccounted-for ET).</a:t>
            </a:r>
          </a:p>
          <a:p>
            <a:pPr eaLnBrk="1" hangingPunct="1"/>
            <a:r>
              <a:rPr lang="en-US" smtClean="0"/>
              <a:t>RT = SUM(DB Call ET) + SUM(Idle Waits) + (Unaccounted-for RT).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C61B3-4C89-49E5-8F56-4FDD24D7AADD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Focus on large time consumers.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560ACD-5989-4BCA-BC71-0B574DACA939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D68522-C083-479D-A82F-8C184C20C86B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4755" name="Rectangle 512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512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(CPU Time) + (Non-idle Wait Time) + (ET Unaccounted-for Time) = Total Elapsed Time.</a:t>
            </a:r>
          </a:p>
          <a:p>
            <a:pPr eaLnBrk="1" hangingPunct="1"/>
            <a:r>
              <a:rPr lang="en-US" smtClean="0"/>
              <a:t>(Total Elapsed Time) + (Idle Wait Time) + (RT Unaccounted-for Time) = Total Response Time.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64C70-F70E-42B5-970D-5E1D40079F3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When TRCA connects to same system where Trace was generated and with same user than created Trace, then TRCA provides the most detail.</a:t>
            </a:r>
          </a:p>
          <a:p>
            <a:pPr eaLnBrk="1" hangingPunct="1"/>
            <a:r>
              <a:rPr lang="en-US" smtClean="0"/>
              <a:t>If connected as a different user, Explain Plan may not be possible to generate.</a:t>
            </a:r>
          </a:p>
          <a:p>
            <a:pPr eaLnBrk="1" hangingPunct="1"/>
            <a:r>
              <a:rPr lang="en-US" smtClean="0"/>
              <a:t>If TRCA is used in a different system, some sections of report may not be possible to generate.</a:t>
            </a:r>
          </a:p>
          <a:p>
            <a:pPr eaLnBrk="1" hangingPunct="1"/>
            <a:r>
              <a:rPr lang="en-US" smtClean="0"/>
              <a:t>Using TRCA in a different system is possible by taking a snapshot of the data dictionary from SOURCE and using it in TARGET.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635F5-4DA7-4ECD-9969-FB2F32E34856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5DB65-0769-422E-B26B-786550A5F251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042895-AB2D-4D24-A607-B661ED5348A4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C896B6-FCD3-49C4-A5E9-6F6A650D9680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Non-Recursive is user SQL issued by the application.</a:t>
            </a:r>
          </a:p>
          <a:p>
            <a:pPr eaLnBrk="1" hangingPunct="1"/>
            <a:r>
              <a:rPr lang="en-US" smtClean="0"/>
              <a:t>Recursive SQL is user or internal (SYS) SQL generated by non-recursive SQL.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BA5767-4C56-41C0-8AA3-C873706BDE27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6D938-6E1A-4515-9C72-0C1F3D4BB573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4C8647-88BB-42ED-B73D-AB3F54E3AB53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D58F60-FD08-4723-8761-3621BFEAAFDD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29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E08657-C94B-4206-8234-E0A389D4092F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Actual tool is provided as a zip file in Note 224270.1.</a:t>
            </a:r>
          </a:p>
          <a:p>
            <a:pPr eaLnBrk="1" hangingPunct="1"/>
            <a:r>
              <a:rPr lang="en-US" dirty="0" smtClean="0"/>
              <a:t>Read included files: trca_instructions.html and doc/trca_changes.html.</a:t>
            </a:r>
          </a:p>
          <a:p>
            <a:pPr eaLnBrk="1" hangingPunct="1"/>
            <a:r>
              <a:rPr lang="en-US" dirty="0" smtClean="0"/>
              <a:t>Installation removes prior version automatically.</a:t>
            </a:r>
          </a:p>
          <a:p>
            <a:pPr eaLnBrk="1" hangingPunct="1"/>
            <a:r>
              <a:rPr lang="en-US" dirty="0" smtClean="0"/>
              <a:t>Several *.log files are created during installation.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817220-0791-4485-AC43-38848A9D9798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TRCANLZR schema objects and user are dropped</a:t>
            </a:r>
          </a:p>
          <a:p>
            <a:pPr eaLnBrk="1" hangingPunct="1"/>
            <a:r>
              <a:rPr lang="en-US" smtClean="0"/>
              <a:t>No parameter values are requested</a:t>
            </a:r>
          </a:p>
          <a:p>
            <a:pPr eaLnBrk="1" hangingPunct="1"/>
            <a:r>
              <a:rPr lang="en-US" smtClean="0"/>
              <a:t>No spool files are created during uninstall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A85E55-A737-4B33-979E-97962B7A15C9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HTML and Text reports are both enabled by default.</a:t>
            </a:r>
          </a:p>
          <a:p>
            <a:pPr eaLnBrk="1" hangingPunct="1"/>
            <a:r>
              <a:rPr lang="en-US" smtClean="0"/>
              <a:t>Files are generated into a server directory then copied into local SQL*Plus directory.</a:t>
            </a:r>
          </a:p>
          <a:p>
            <a:pPr eaLnBrk="1" hangingPunct="1"/>
            <a:r>
              <a:rPr lang="en-US" smtClean="0"/>
              <a:t>Execution time is proportional to trace size.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013F1-386B-4D21-AAB4-2C1366F1507C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87043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2" eaLnBrk="1" hangingPunct="1"/>
            <a:r>
              <a:rPr lang="en-US" smtClean="0"/>
              <a:t>Top SQL Threshold (%)</a:t>
            </a:r>
          </a:p>
          <a:p>
            <a:pPr lvl="2" eaLnBrk="1" hangingPunct="1"/>
            <a:r>
              <a:rPr lang="en-US" smtClean="0"/>
              <a:t>Top Execution Threshold (%)</a:t>
            </a:r>
          </a:p>
          <a:p>
            <a:pPr lvl="2" eaLnBrk="1" hangingPunct="1"/>
            <a:r>
              <a:rPr lang="en-US" smtClean="0"/>
              <a:t>Hot Block Threshold (blocks)</a:t>
            </a:r>
          </a:p>
          <a:p>
            <a:pPr lvl="2" eaLnBrk="1" hangingPunct="1"/>
            <a:r>
              <a:rPr lang="en-US" smtClean="0"/>
              <a:t>Aggregate (flag)</a:t>
            </a:r>
          </a:p>
          <a:p>
            <a:pPr lvl="2" eaLnBrk="1" hangingPunct="1"/>
            <a:r>
              <a:rPr lang="en-US" smtClean="0"/>
              <a:t>Perform COUNT(*) (flag)</a:t>
            </a:r>
          </a:p>
          <a:p>
            <a:pPr lvl="2" eaLnBrk="1" hangingPunct="1"/>
            <a:r>
              <a:rPr lang="en-US" smtClean="0"/>
              <a:t>COUNT(*) Threshold (rows)</a:t>
            </a:r>
          </a:p>
          <a:p>
            <a:pPr lvl="2" eaLnBrk="1" hangingPunct="1"/>
            <a:r>
              <a:rPr lang="en-US" smtClean="0"/>
              <a:t>Errors Threshold (count)</a:t>
            </a:r>
          </a:p>
          <a:p>
            <a:pPr lvl="2" eaLnBrk="1" hangingPunct="1"/>
            <a:r>
              <a:rPr lang="en-US" smtClean="0"/>
              <a:t>Gaps Threshold (count)</a:t>
            </a:r>
          </a:p>
          <a:p>
            <a:pPr lvl="2" eaLnBrk="1" hangingPunct="1"/>
            <a:r>
              <a:rPr lang="en-US" smtClean="0"/>
              <a:t>Include Internal SQL (flag)</a:t>
            </a:r>
          </a:p>
          <a:p>
            <a:pPr lvl="2" eaLnBrk="1" hangingPunct="1"/>
            <a:r>
              <a:rPr lang="en-US" smtClean="0"/>
              <a:t>Include non-Top SQL (flag)</a:t>
            </a:r>
          </a:p>
          <a:p>
            <a:pPr lvl="2" eaLnBrk="1" hangingPunct="1"/>
            <a:r>
              <a:rPr lang="en-US" smtClean="0"/>
              <a:t>Include Initialization Params (flag)</a:t>
            </a:r>
          </a:p>
          <a:p>
            <a:pPr lvl="2" eaLnBrk="1" hangingPunct="1"/>
            <a:r>
              <a:rPr lang="en-US" smtClean="0"/>
              <a:t>Include Waits (flag)</a:t>
            </a:r>
          </a:p>
          <a:p>
            <a:pPr lvl="2" eaLnBrk="1" hangingPunct="1"/>
            <a:r>
              <a:rPr lang="en-US" smtClean="0"/>
              <a:t>Include Bind Variables (flag)</a:t>
            </a:r>
          </a:p>
          <a:p>
            <a:pPr lvl="2" eaLnBrk="1" hangingPunct="1"/>
            <a:r>
              <a:rPr lang="en-US" smtClean="0"/>
              <a:t>Include Explain Plans (flag)</a:t>
            </a:r>
          </a:p>
          <a:p>
            <a:pPr lvl="2" eaLnBrk="1" hangingPunct="1"/>
            <a:r>
              <a:rPr lang="en-US" smtClean="0"/>
              <a:t>Include Segments (flag)</a:t>
            </a:r>
          </a:p>
          <a:p>
            <a:pPr lvl="2" eaLnBrk="1" hangingPunct="1"/>
            <a:r>
              <a:rPr lang="en-US" smtClean="0"/>
              <a:t>Detail non-top SQL (flag)</a:t>
            </a:r>
          </a:p>
          <a:p>
            <a:pPr lvl="2" eaLnBrk="1" hangingPunct="1"/>
            <a:r>
              <a:rPr lang="en-US" smtClean="0"/>
              <a:t>Time Granularity (factor)</a:t>
            </a:r>
          </a:p>
          <a:p>
            <a:pPr lvl="2" eaLnBrk="1" hangingPunct="1"/>
            <a:r>
              <a:rPr lang="en-US" smtClean="0"/>
              <a:t>Wait Time Threshold (secs)</a:t>
            </a:r>
          </a:p>
          <a:p>
            <a:pPr lvl="2" eaLnBrk="1" hangingPunct="1"/>
            <a:r>
              <a:rPr lang="en-US" smtClean="0"/>
              <a:t>Response Time Threshold (secs)</a:t>
            </a:r>
          </a:p>
          <a:p>
            <a:pPr lvl="2" eaLnBrk="1" hangingPunct="1"/>
            <a:r>
              <a:rPr lang="en-US" smtClean="0"/>
              <a:t>Trace File Min Size in Bytes</a:t>
            </a:r>
          </a:p>
          <a:p>
            <a:pPr lvl="2" eaLnBrk="1" hangingPunct="1"/>
            <a:r>
              <a:rPr lang="en-US" smtClean="0"/>
              <a:t>Trace File Max Size in Bytes</a:t>
            </a:r>
          </a:p>
          <a:p>
            <a:pPr lvl="2" eaLnBrk="1" hangingPunct="1"/>
            <a:r>
              <a:rPr lang="en-US" smtClean="0"/>
              <a:t>Generate HTML Report (flag)</a:t>
            </a:r>
          </a:p>
          <a:p>
            <a:pPr lvl="2" eaLnBrk="1" hangingPunct="1"/>
            <a:r>
              <a:rPr lang="en-US" smtClean="0"/>
              <a:t>Generate TEXT Report (flag)</a:t>
            </a:r>
          </a:p>
          <a:p>
            <a:pPr lvl="2" eaLnBrk="1" hangingPunct="1"/>
            <a:r>
              <a:rPr lang="en-US" smtClean="0"/>
              <a:t>Gather CBO Stats Staging Objs (%)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3CE7A-C6C8-4055-8753-317A2934D77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Script trca/dict/trcadictexp.sql takes a snapshot of data dictionary in SOURCE.</a:t>
            </a:r>
          </a:p>
          <a:p>
            <a:pPr eaLnBrk="1" hangingPunct="1"/>
            <a:r>
              <a:rPr lang="en-US" smtClean="0"/>
              <a:t>There is no need to install TRCA in SOURCE.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Trace Analyzer does</a:t>
            </a:r>
            <a:r>
              <a:rPr lang="en-US" baseline="0" dirty="0" smtClean="0"/>
              <a:t> not have to be installed in SOURCE. Only script in step 2 needs to be executed on SOURCE.</a:t>
            </a:r>
            <a:endParaRPr lang="en-US" dirty="0" smtClean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BE780E-4886-49E9-81A5-13E889994FDA}" type="slidenum">
              <a:rPr lang="en-US" smtClean="0"/>
              <a:pPr/>
              <a:t>46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506274-028F-4A37-8A0A-CA927B73FC4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Database call is an operation issued by the DB engine, like a PARSE, EXEC or FETCH of a SQL statement.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CF9E5-59CB-446F-A831-66A220140495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F2B870-F9FB-49A3-B1C6-1026706EE771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Cursor #3, which is depth 2, is needed to satisfy</a:t>
            </a:r>
            <a:r>
              <a:rPr lang="en-US" baseline="0" dirty="0" smtClean="0"/>
              <a:t> next sequential depth 1, which in sample shown corresponds to cursor #1.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2E0413A-8BEA-452E-AFAC-4E84D4B484E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9BA0AD-033B-418B-82AF-CFEB98074679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Non-idle waits are OS call issued by a DB call, for example an IO operation.</a:t>
            </a:r>
          </a:p>
          <a:p>
            <a:pPr eaLnBrk="1" hangingPunct="1"/>
            <a:r>
              <a:rPr lang="en-US" smtClean="0"/>
              <a:t>Idle waits occur between DB calls, for example waiting for a client (or a user) to issue a new DB request.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EF6D5-96C3-45B6-BB5A-6DAF5173DD84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9ED163-0A4C-4FA5-80CD-A5FB52E51DA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SQL dependency is trough DB calls.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1FE1D1-020B-4D1E-8235-6ACA9204BFB7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04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Non-idle waits are within a DB call.</a:t>
            </a:r>
          </a:p>
          <a:p>
            <a:pPr eaLnBrk="1" hangingPunct="1"/>
            <a:r>
              <a:rPr lang="en-US" smtClean="0"/>
              <a:t>Idle waits are between DB calls.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1"/>
          <p:cNvSpPr>
            <a:spLocks noChangeArrowheads="1"/>
          </p:cNvSpPr>
          <p:nvPr userDrawn="1"/>
        </p:nvSpPr>
        <p:spPr bwMode="auto">
          <a:xfrm>
            <a:off x="914400" y="914400"/>
            <a:ext cx="2824163" cy="2824163"/>
          </a:xfrm>
          <a:prstGeom prst="rect">
            <a:avLst/>
          </a:prstGeom>
          <a:solidFill>
            <a:srgbClr val="ADADAD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  <a:defRPr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pic>
        <p:nvPicPr>
          <p:cNvPr id="5" name="Picture 74" descr="Tall R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14400"/>
            <a:ext cx="914400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5" descr="Wide Red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6975" y="914400"/>
            <a:ext cx="5407025" cy="28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0" descr="Oracle_Logo_485C.jpg                                           00104BF0Macintosh HD                   BE05FFEF: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700" y="4338638"/>
            <a:ext cx="29257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2220" name="Rectangle 76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4800600"/>
            <a:ext cx="7772400" cy="860425"/>
          </a:xfrm>
        </p:spPr>
        <p:txBody>
          <a:bodyPr lIns="91440" tIns="45720" rIns="91440" bIns="45720"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2221" name="Rectangle 7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838200" y="5715000"/>
            <a:ext cx="6400800" cy="762000"/>
          </a:xfrm>
        </p:spPr>
        <p:txBody>
          <a:bodyPr lIns="91440" tIns="45720" rIns="91440" bIns="45720"/>
          <a:lstStyle>
            <a:lvl1pPr marL="0" indent="0">
              <a:spcBef>
                <a:spcPct val="0"/>
              </a:spcBef>
              <a:buFontTx/>
              <a:buNone/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72B1D-13C9-475B-BA23-768B09D8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04800"/>
            <a:ext cx="194627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8642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B24CE8-7BEF-47CB-847A-88E49F59DD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A26B4-FE9D-4827-A45E-BA4F1E43C7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446C0-C6EF-4C75-BEC4-380B932799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0725" y="1600200"/>
            <a:ext cx="3692525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F6FED-A4DF-44C8-B9B6-FBE3A59810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29277-5B44-4013-BCD6-E342B3F955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A2FEA-4EDA-464C-B3C1-8093BF8023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CDABA-61E4-4B51-8AF3-75F5952737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E545B0-97E6-4861-8CF9-E3F10E810A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9EA48-1123-41F4-BC41-66F0A67EA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Picture 25" descr="Red Bar"/>
          <p:cNvSpPr>
            <a:spLocks noChangeAspect="1" noChangeArrowheads="1"/>
          </p:cNvSpPr>
          <p:nvPr userDrawn="1"/>
        </p:nvSpPr>
        <p:spPr bwMode="auto">
          <a:xfrm>
            <a:off x="0" y="6172200"/>
            <a:ext cx="914400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099" name="Picture 24" descr="Small Red Square"/>
          <p:cNvSpPr>
            <a:spLocks noChangeAspect="1" noChangeArrowheads="1"/>
          </p:cNvSpPr>
          <p:nvPr userDrawn="1"/>
        </p:nvSpPr>
        <p:spPr bwMode="auto">
          <a:xfrm>
            <a:off x="0" y="0"/>
            <a:ext cx="6889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53745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6172200"/>
            <a:ext cx="9144000" cy="3048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103" name="Picture 20" descr="Oracle WHITE"/>
          <p:cNvSpPr>
            <a:spLocks noChangeAspect="1" noChangeArrowheads="1"/>
          </p:cNvSpPr>
          <p:nvPr userDrawn="1"/>
        </p:nvSpPr>
        <p:spPr bwMode="auto">
          <a:xfrm>
            <a:off x="7620000" y="6226175"/>
            <a:ext cx="947738" cy="1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553200"/>
            <a:ext cx="8839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buClrTx/>
              <a:defRPr sz="900" b="0"/>
            </a:lvl1pPr>
          </a:lstStyle>
          <a:p>
            <a:pPr>
              <a:defRPr/>
            </a:pPr>
            <a:fld id="{8E54B984-C7F0-47B4-B875-93D6E9F9F8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>
    <p:wipe dir="r"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227013" indent="-2270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2pPr>
      <a:lvl3pPr marL="914400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3pPr>
      <a:lvl4pPr marL="1258888" indent="-23018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4pPr>
      <a:lvl5pPr marL="1601788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5pPr>
      <a:lvl6pPr marL="2058988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6pPr>
      <a:lvl7pPr marL="2516188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7pPr>
      <a:lvl8pPr marL="2973388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8pPr>
      <a:lvl9pPr marL="3430588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5"/>
          <p:cNvSpPr>
            <a:spLocks noGrp="1" noChangeArrowheads="1"/>
          </p:cNvSpPr>
          <p:nvPr>
            <p:ph type="ctrTitle"/>
          </p:nvPr>
        </p:nvSpPr>
        <p:spPr>
          <a:xfrm>
            <a:off x="814388" y="4800600"/>
            <a:ext cx="7772400" cy="860425"/>
          </a:xfrm>
        </p:spPr>
        <p:txBody>
          <a:bodyPr/>
          <a:lstStyle/>
          <a:p>
            <a:pPr eaLnBrk="1" hangingPunct="1"/>
            <a:r>
              <a:rPr lang="en-US" smtClean="0"/>
              <a:t>Analyzing SQL Traces with Binds and/or Waits generated by EVENT </a:t>
            </a:r>
            <a:r>
              <a:rPr lang="en-US" smtClean="0"/>
              <a:t>10046</a:t>
            </a:r>
            <a:endParaRPr lang="en-US" smtClean="0"/>
          </a:p>
        </p:txBody>
      </p:sp>
      <p:sp>
        <p:nvSpPr>
          <p:cNvPr id="6147" name="Rectangle 46"/>
          <p:cNvSpPr>
            <a:spLocks noGrp="1" noChangeArrowheads="1"/>
          </p:cNvSpPr>
          <p:nvPr>
            <p:ph type="subTitle" idx="1"/>
          </p:nvPr>
        </p:nvSpPr>
        <p:spPr>
          <a:xfrm>
            <a:off x="814388" y="5715000"/>
            <a:ext cx="64008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Carlos Sierra</a:t>
            </a:r>
          </a:p>
          <a:p>
            <a:pPr eaLnBrk="1" hangingPunct="1"/>
            <a:r>
              <a:rPr lang="en-US" dirty="0" smtClean="0"/>
              <a:t>Consulting Technical Advisor</a:t>
            </a:r>
          </a:p>
        </p:txBody>
      </p:sp>
      <p:pic>
        <p:nvPicPr>
          <p:cNvPr id="6148" name="Picture 55" descr="hq1.jpg                                                        00036DC3Macintosh HD                   BDB54B63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9163" y="912813"/>
            <a:ext cx="2824162" cy="282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F342AF7-3C91-44FA-A4BF-DBB39F4465D7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and Non-Recursive SQL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800100" y="5753100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705100" y="5362575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1238250" y="12477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1152525" y="14382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68" name="Oval 11"/>
          <p:cNvSpPr>
            <a:spLocks noChangeArrowheads="1"/>
          </p:cNvSpPr>
          <p:nvPr/>
        </p:nvSpPr>
        <p:spPr bwMode="auto">
          <a:xfrm>
            <a:off x="4038600" y="12477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952875" y="14382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0" name="Oval 13"/>
          <p:cNvSpPr>
            <a:spLocks noChangeArrowheads="1"/>
          </p:cNvSpPr>
          <p:nvPr/>
        </p:nvSpPr>
        <p:spPr bwMode="auto">
          <a:xfrm>
            <a:off x="6724650" y="122872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1" name="Text Box 14"/>
          <p:cNvSpPr txBox="1">
            <a:spLocks noChangeArrowheads="1"/>
          </p:cNvSpPr>
          <p:nvPr/>
        </p:nvSpPr>
        <p:spPr bwMode="auto">
          <a:xfrm>
            <a:off x="6638925" y="141922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1257300" y="2590800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1171575" y="2781300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4" name="Oval 17"/>
          <p:cNvSpPr>
            <a:spLocks noChangeArrowheads="1"/>
          </p:cNvSpPr>
          <p:nvPr/>
        </p:nvSpPr>
        <p:spPr bwMode="auto">
          <a:xfrm>
            <a:off x="2847975" y="26193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5" name="Text Box 18"/>
          <p:cNvSpPr txBox="1">
            <a:spLocks noChangeArrowheads="1"/>
          </p:cNvSpPr>
          <p:nvPr/>
        </p:nvSpPr>
        <p:spPr bwMode="auto">
          <a:xfrm>
            <a:off x="2762250" y="28098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6" name="Oval 19"/>
          <p:cNvSpPr>
            <a:spLocks noChangeArrowheads="1"/>
          </p:cNvSpPr>
          <p:nvPr/>
        </p:nvSpPr>
        <p:spPr bwMode="auto">
          <a:xfrm>
            <a:off x="4057650" y="2609850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7" name="Text Box 20"/>
          <p:cNvSpPr txBox="1">
            <a:spLocks noChangeArrowheads="1"/>
          </p:cNvSpPr>
          <p:nvPr/>
        </p:nvSpPr>
        <p:spPr bwMode="auto">
          <a:xfrm>
            <a:off x="3971925" y="2800350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78" name="Oval 21"/>
          <p:cNvSpPr>
            <a:spLocks noChangeArrowheads="1"/>
          </p:cNvSpPr>
          <p:nvPr/>
        </p:nvSpPr>
        <p:spPr bwMode="auto">
          <a:xfrm>
            <a:off x="5353050" y="2647950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79" name="Text Box 22"/>
          <p:cNvSpPr txBox="1">
            <a:spLocks noChangeArrowheads="1"/>
          </p:cNvSpPr>
          <p:nvPr/>
        </p:nvSpPr>
        <p:spPr bwMode="auto">
          <a:xfrm>
            <a:off x="5267325" y="2838450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80" name="Oval 23"/>
          <p:cNvSpPr>
            <a:spLocks noChangeArrowheads="1"/>
          </p:cNvSpPr>
          <p:nvPr/>
        </p:nvSpPr>
        <p:spPr bwMode="auto">
          <a:xfrm>
            <a:off x="5467350" y="39528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5381" name="Text Box 24"/>
          <p:cNvSpPr txBox="1">
            <a:spLocks noChangeArrowheads="1"/>
          </p:cNvSpPr>
          <p:nvPr/>
        </p:nvSpPr>
        <p:spPr bwMode="auto">
          <a:xfrm>
            <a:off x="5381625" y="41433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5382" name="Line 25"/>
          <p:cNvSpPr>
            <a:spLocks noChangeShapeType="1"/>
          </p:cNvSpPr>
          <p:nvPr/>
        </p:nvSpPr>
        <p:spPr bwMode="auto">
          <a:xfrm flipH="1">
            <a:off x="1647825" y="2066925"/>
            <a:ext cx="3175" cy="4762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3" name="Line 26"/>
          <p:cNvSpPr>
            <a:spLocks noChangeShapeType="1"/>
          </p:cNvSpPr>
          <p:nvPr/>
        </p:nvSpPr>
        <p:spPr bwMode="auto">
          <a:xfrm>
            <a:off x="4429125" y="2076450"/>
            <a:ext cx="0" cy="4762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4" name="Line 27"/>
          <p:cNvSpPr>
            <a:spLocks noChangeShapeType="1"/>
          </p:cNvSpPr>
          <p:nvPr/>
        </p:nvSpPr>
        <p:spPr bwMode="auto">
          <a:xfrm flipH="1">
            <a:off x="5762625" y="3448050"/>
            <a:ext cx="0" cy="4889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5" name="Line 28"/>
          <p:cNvSpPr>
            <a:spLocks noChangeShapeType="1"/>
          </p:cNvSpPr>
          <p:nvPr/>
        </p:nvSpPr>
        <p:spPr bwMode="auto">
          <a:xfrm flipH="1">
            <a:off x="3476625" y="1905000"/>
            <a:ext cx="609600" cy="7048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6" name="Line 29"/>
          <p:cNvSpPr>
            <a:spLocks noChangeShapeType="1"/>
          </p:cNvSpPr>
          <p:nvPr/>
        </p:nvSpPr>
        <p:spPr bwMode="auto">
          <a:xfrm>
            <a:off x="4752975" y="1885950"/>
            <a:ext cx="704850" cy="7715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5387" name="Text Box 30"/>
          <p:cNvSpPr txBox="1">
            <a:spLocks noChangeArrowheads="1"/>
          </p:cNvSpPr>
          <p:nvPr/>
        </p:nvSpPr>
        <p:spPr bwMode="auto">
          <a:xfrm>
            <a:off x="2085975" y="1438275"/>
            <a:ext cx="95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0</a:t>
            </a:r>
          </a:p>
        </p:txBody>
      </p:sp>
      <p:sp>
        <p:nvSpPr>
          <p:cNvPr id="15388" name="Text Box 32"/>
          <p:cNvSpPr txBox="1">
            <a:spLocks noChangeArrowheads="1"/>
          </p:cNvSpPr>
          <p:nvPr/>
        </p:nvSpPr>
        <p:spPr bwMode="auto">
          <a:xfrm>
            <a:off x="6315075" y="2838450"/>
            <a:ext cx="95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1</a:t>
            </a:r>
          </a:p>
        </p:txBody>
      </p:sp>
      <p:sp>
        <p:nvSpPr>
          <p:cNvPr id="15389" name="Text Box 33"/>
          <p:cNvSpPr txBox="1">
            <a:spLocks noChangeArrowheads="1"/>
          </p:cNvSpPr>
          <p:nvPr/>
        </p:nvSpPr>
        <p:spPr bwMode="auto">
          <a:xfrm>
            <a:off x="6496050" y="4191000"/>
            <a:ext cx="95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2</a:t>
            </a:r>
          </a:p>
        </p:txBody>
      </p:sp>
      <p:sp>
        <p:nvSpPr>
          <p:cNvPr id="15390" name="Rectangle 34"/>
          <p:cNvSpPr>
            <a:spLocks noChangeArrowheads="1"/>
          </p:cNvSpPr>
          <p:nvPr/>
        </p:nvSpPr>
        <p:spPr bwMode="auto">
          <a:xfrm>
            <a:off x="676275" y="4038600"/>
            <a:ext cx="3692525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en-US" sz="2000" b="0" i="1"/>
              <a:t>SQL Genealogy represents the relationship between SQL statements within a process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13B9A1A-8263-42B4-B1A2-7F536643B29E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Calls</a:t>
            </a:r>
          </a:p>
        </p:txBody>
      </p:sp>
      <p:sp>
        <p:nvSpPr>
          <p:cNvPr id="16388" name="Line 3"/>
          <p:cNvSpPr>
            <a:spLocks noChangeShapeType="1"/>
          </p:cNvSpPr>
          <p:nvPr/>
        </p:nvSpPr>
        <p:spPr bwMode="auto">
          <a:xfrm>
            <a:off x="800100" y="5753100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3743325" y="5276850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1257300" y="107632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1" name="Text Box 6"/>
          <p:cNvSpPr txBox="1">
            <a:spLocks noChangeArrowheads="1"/>
          </p:cNvSpPr>
          <p:nvPr/>
        </p:nvSpPr>
        <p:spPr bwMode="auto">
          <a:xfrm>
            <a:off x="1171575" y="126682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6392" name="Oval 7"/>
          <p:cNvSpPr>
            <a:spLocks noChangeArrowheads="1"/>
          </p:cNvSpPr>
          <p:nvPr/>
        </p:nvSpPr>
        <p:spPr bwMode="auto">
          <a:xfrm>
            <a:off x="4057650" y="107632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3" name="Text Box 8"/>
          <p:cNvSpPr txBox="1">
            <a:spLocks noChangeArrowheads="1"/>
          </p:cNvSpPr>
          <p:nvPr/>
        </p:nvSpPr>
        <p:spPr bwMode="auto">
          <a:xfrm>
            <a:off x="3971925" y="126682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7089775" y="1054100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5" name="Text Box 10"/>
          <p:cNvSpPr txBox="1">
            <a:spLocks noChangeArrowheads="1"/>
          </p:cNvSpPr>
          <p:nvPr/>
        </p:nvSpPr>
        <p:spPr bwMode="auto">
          <a:xfrm>
            <a:off x="7004050" y="1244600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6396" name="Oval 11"/>
          <p:cNvSpPr>
            <a:spLocks noChangeArrowheads="1"/>
          </p:cNvSpPr>
          <p:nvPr/>
        </p:nvSpPr>
        <p:spPr bwMode="auto">
          <a:xfrm>
            <a:off x="1276350" y="226695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7" name="Text Box 12"/>
          <p:cNvSpPr txBox="1">
            <a:spLocks noChangeArrowheads="1"/>
          </p:cNvSpPr>
          <p:nvPr/>
        </p:nvSpPr>
        <p:spPr bwMode="auto">
          <a:xfrm>
            <a:off x="1162050" y="248602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FETCH</a:t>
            </a:r>
          </a:p>
        </p:txBody>
      </p:sp>
      <p:sp>
        <p:nvSpPr>
          <p:cNvPr id="16398" name="Oval 13"/>
          <p:cNvSpPr>
            <a:spLocks noChangeArrowheads="1"/>
          </p:cNvSpPr>
          <p:nvPr/>
        </p:nvSpPr>
        <p:spPr bwMode="auto">
          <a:xfrm>
            <a:off x="2867025" y="2295525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399" name="Oval 15"/>
          <p:cNvSpPr>
            <a:spLocks noChangeArrowheads="1"/>
          </p:cNvSpPr>
          <p:nvPr/>
        </p:nvSpPr>
        <p:spPr bwMode="auto">
          <a:xfrm>
            <a:off x="4076700" y="22860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00" name="Oval 17"/>
          <p:cNvSpPr>
            <a:spLocks noChangeArrowheads="1"/>
          </p:cNvSpPr>
          <p:nvPr/>
        </p:nvSpPr>
        <p:spPr bwMode="auto">
          <a:xfrm>
            <a:off x="5086350" y="23241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01" name="Oval 19"/>
          <p:cNvSpPr>
            <a:spLocks noChangeArrowheads="1"/>
          </p:cNvSpPr>
          <p:nvPr/>
        </p:nvSpPr>
        <p:spPr bwMode="auto">
          <a:xfrm>
            <a:off x="2876550" y="3495675"/>
            <a:ext cx="754063" cy="76358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02" name="Text Box 20"/>
          <p:cNvSpPr txBox="1">
            <a:spLocks noChangeArrowheads="1"/>
          </p:cNvSpPr>
          <p:nvPr/>
        </p:nvSpPr>
        <p:spPr bwMode="auto">
          <a:xfrm>
            <a:off x="2790825" y="3686175"/>
            <a:ext cx="9620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>
            <a:off x="1666875" y="1895475"/>
            <a:ext cx="0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4" name="Line 22"/>
          <p:cNvSpPr>
            <a:spLocks noChangeShapeType="1"/>
          </p:cNvSpPr>
          <p:nvPr/>
        </p:nvSpPr>
        <p:spPr bwMode="auto">
          <a:xfrm flipH="1">
            <a:off x="4438650" y="1905000"/>
            <a:ext cx="9525" cy="3048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3228975" y="3095625"/>
            <a:ext cx="9525" cy="3429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6" name="Line 24"/>
          <p:cNvSpPr>
            <a:spLocks noChangeShapeType="1"/>
          </p:cNvSpPr>
          <p:nvPr/>
        </p:nvSpPr>
        <p:spPr bwMode="auto">
          <a:xfrm flipH="1">
            <a:off x="3524250" y="1733550"/>
            <a:ext cx="581025" cy="61912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4733925" y="1743075"/>
            <a:ext cx="495300" cy="571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4981575" y="254317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FETCH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2762250" y="2514600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PARSE</a:t>
            </a: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3971925" y="250507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EXEC</a:t>
            </a:r>
          </a:p>
        </p:txBody>
      </p:sp>
      <p:sp>
        <p:nvSpPr>
          <p:cNvPr id="16411" name="Oval 29"/>
          <p:cNvSpPr>
            <a:spLocks noChangeArrowheads="1"/>
          </p:cNvSpPr>
          <p:nvPr/>
        </p:nvSpPr>
        <p:spPr bwMode="auto">
          <a:xfrm>
            <a:off x="6076950" y="2333625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12" name="Text Box 30"/>
          <p:cNvSpPr txBox="1">
            <a:spLocks noChangeArrowheads="1"/>
          </p:cNvSpPr>
          <p:nvPr/>
        </p:nvSpPr>
        <p:spPr bwMode="auto">
          <a:xfrm>
            <a:off x="5972175" y="2552700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FETCH</a:t>
            </a:r>
          </a:p>
        </p:txBody>
      </p:sp>
      <p:sp>
        <p:nvSpPr>
          <p:cNvPr id="16413" name="Line 31"/>
          <p:cNvSpPr>
            <a:spLocks noChangeShapeType="1"/>
          </p:cNvSpPr>
          <p:nvPr/>
        </p:nvSpPr>
        <p:spPr bwMode="auto">
          <a:xfrm>
            <a:off x="4838700" y="1676400"/>
            <a:ext cx="1238250" cy="7524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14" name="Oval 32"/>
          <p:cNvSpPr>
            <a:spLocks noChangeArrowheads="1"/>
          </p:cNvSpPr>
          <p:nvPr/>
        </p:nvSpPr>
        <p:spPr bwMode="auto">
          <a:xfrm>
            <a:off x="2324100" y="45339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15" name="Oval 33"/>
          <p:cNvSpPr>
            <a:spLocks noChangeArrowheads="1"/>
          </p:cNvSpPr>
          <p:nvPr/>
        </p:nvSpPr>
        <p:spPr bwMode="auto">
          <a:xfrm>
            <a:off x="3562350" y="45339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16" name="Text Box 34"/>
          <p:cNvSpPr txBox="1">
            <a:spLocks noChangeArrowheads="1"/>
          </p:cNvSpPr>
          <p:nvPr/>
        </p:nvSpPr>
        <p:spPr bwMode="auto">
          <a:xfrm>
            <a:off x="3457575" y="475297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FETCH</a:t>
            </a:r>
          </a:p>
        </p:txBody>
      </p:sp>
      <p:sp>
        <p:nvSpPr>
          <p:cNvPr id="16417" name="Text Box 35"/>
          <p:cNvSpPr txBox="1">
            <a:spLocks noChangeArrowheads="1"/>
          </p:cNvSpPr>
          <p:nvPr/>
        </p:nvSpPr>
        <p:spPr bwMode="auto">
          <a:xfrm>
            <a:off x="2200275" y="4762500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EXEC</a:t>
            </a:r>
          </a:p>
        </p:txBody>
      </p:sp>
      <p:sp>
        <p:nvSpPr>
          <p:cNvPr id="16418" name="Line 36"/>
          <p:cNvSpPr>
            <a:spLocks noChangeShapeType="1"/>
          </p:cNvSpPr>
          <p:nvPr/>
        </p:nvSpPr>
        <p:spPr bwMode="auto">
          <a:xfrm>
            <a:off x="3524250" y="4229100"/>
            <a:ext cx="219075" cy="2952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19" name="Line 37"/>
          <p:cNvSpPr>
            <a:spLocks noChangeShapeType="1"/>
          </p:cNvSpPr>
          <p:nvPr/>
        </p:nvSpPr>
        <p:spPr bwMode="auto">
          <a:xfrm flipH="1">
            <a:off x="2886075" y="4210050"/>
            <a:ext cx="142875" cy="32385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20" name="Oval 38"/>
          <p:cNvSpPr>
            <a:spLocks noChangeArrowheads="1"/>
          </p:cNvSpPr>
          <p:nvPr/>
        </p:nvSpPr>
        <p:spPr bwMode="auto">
          <a:xfrm>
            <a:off x="7124700" y="2324100"/>
            <a:ext cx="754063" cy="763588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6421" name="Line 39"/>
          <p:cNvSpPr>
            <a:spLocks noChangeShapeType="1"/>
          </p:cNvSpPr>
          <p:nvPr/>
        </p:nvSpPr>
        <p:spPr bwMode="auto">
          <a:xfrm>
            <a:off x="7473950" y="1851025"/>
            <a:ext cx="0" cy="4349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6422" name="Text Box 40"/>
          <p:cNvSpPr txBox="1">
            <a:spLocks noChangeArrowheads="1"/>
          </p:cNvSpPr>
          <p:nvPr/>
        </p:nvSpPr>
        <p:spPr bwMode="auto">
          <a:xfrm>
            <a:off x="7019925" y="2543175"/>
            <a:ext cx="962025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PARSE</a:t>
            </a:r>
          </a:p>
        </p:txBody>
      </p:sp>
      <p:sp>
        <p:nvSpPr>
          <p:cNvPr id="16423" name="Text Box 41"/>
          <p:cNvSpPr txBox="1">
            <a:spLocks noChangeArrowheads="1"/>
          </p:cNvSpPr>
          <p:nvPr/>
        </p:nvSpPr>
        <p:spPr bwMode="auto">
          <a:xfrm>
            <a:off x="2122488" y="1276350"/>
            <a:ext cx="952500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0</a:t>
            </a:r>
          </a:p>
        </p:txBody>
      </p:sp>
      <p:sp>
        <p:nvSpPr>
          <p:cNvPr id="16424" name="Text Box 42"/>
          <p:cNvSpPr txBox="1">
            <a:spLocks noChangeArrowheads="1"/>
          </p:cNvSpPr>
          <p:nvPr/>
        </p:nvSpPr>
        <p:spPr bwMode="auto">
          <a:xfrm>
            <a:off x="3819525" y="3703638"/>
            <a:ext cx="9525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CDE4EF5-0F59-40B7-9E51-C7DE19AB8A6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Calls and Waits</a:t>
            </a:r>
          </a:p>
        </p:txBody>
      </p:sp>
      <p:sp>
        <p:nvSpPr>
          <p:cNvPr id="17412" name="Line 3"/>
          <p:cNvSpPr>
            <a:spLocks noChangeShapeType="1"/>
          </p:cNvSpPr>
          <p:nvPr/>
        </p:nvSpPr>
        <p:spPr bwMode="auto">
          <a:xfrm>
            <a:off x="800100" y="5753100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3743325" y="5276850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1257300" y="1076325"/>
            <a:ext cx="592138" cy="59213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1076325" y="1190625"/>
            <a:ext cx="962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SQL</a:t>
            </a:r>
          </a:p>
        </p:txBody>
      </p:sp>
      <p:sp>
        <p:nvSpPr>
          <p:cNvPr id="17416" name="Oval 11"/>
          <p:cNvSpPr>
            <a:spLocks noChangeArrowheads="1"/>
          </p:cNvSpPr>
          <p:nvPr/>
        </p:nvSpPr>
        <p:spPr bwMode="auto">
          <a:xfrm>
            <a:off x="1247775" y="190500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17" name="Text Box 12"/>
          <p:cNvSpPr txBox="1">
            <a:spLocks noChangeArrowheads="1"/>
          </p:cNvSpPr>
          <p:nvPr/>
        </p:nvSpPr>
        <p:spPr bwMode="auto">
          <a:xfrm>
            <a:off x="1057275" y="207645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FETCH</a:t>
            </a:r>
          </a:p>
        </p:txBody>
      </p:sp>
      <p:sp>
        <p:nvSpPr>
          <p:cNvPr id="17418" name="Line 18"/>
          <p:cNvSpPr>
            <a:spLocks noChangeShapeType="1"/>
          </p:cNvSpPr>
          <p:nvPr/>
        </p:nvSpPr>
        <p:spPr bwMode="auto">
          <a:xfrm>
            <a:off x="1543050" y="1685925"/>
            <a:ext cx="9525" cy="2381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19" name="Line 19"/>
          <p:cNvSpPr>
            <a:spLocks noChangeShapeType="1"/>
          </p:cNvSpPr>
          <p:nvPr/>
        </p:nvSpPr>
        <p:spPr bwMode="auto">
          <a:xfrm flipH="1">
            <a:off x="4191000" y="1638300"/>
            <a:ext cx="57150" cy="295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0" name="Line 20"/>
          <p:cNvSpPr>
            <a:spLocks noChangeShapeType="1"/>
          </p:cNvSpPr>
          <p:nvPr/>
        </p:nvSpPr>
        <p:spPr bwMode="auto">
          <a:xfrm>
            <a:off x="3257550" y="2543175"/>
            <a:ext cx="0" cy="1085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1" name="Line 21"/>
          <p:cNvSpPr>
            <a:spLocks noChangeShapeType="1"/>
          </p:cNvSpPr>
          <p:nvPr/>
        </p:nvSpPr>
        <p:spPr bwMode="auto">
          <a:xfrm flipH="1">
            <a:off x="3467100" y="1533525"/>
            <a:ext cx="714375" cy="4476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2" name="Line 22"/>
          <p:cNvSpPr>
            <a:spLocks noChangeShapeType="1"/>
          </p:cNvSpPr>
          <p:nvPr/>
        </p:nvSpPr>
        <p:spPr bwMode="auto">
          <a:xfrm>
            <a:off x="4657725" y="1647825"/>
            <a:ext cx="209550" cy="2571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3" name="Line 28"/>
          <p:cNvSpPr>
            <a:spLocks noChangeShapeType="1"/>
          </p:cNvSpPr>
          <p:nvPr/>
        </p:nvSpPr>
        <p:spPr bwMode="auto">
          <a:xfrm>
            <a:off x="4772025" y="1533525"/>
            <a:ext cx="971550" cy="5429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4" name="Line 33"/>
          <p:cNvSpPr>
            <a:spLocks noChangeShapeType="1"/>
          </p:cNvSpPr>
          <p:nvPr/>
        </p:nvSpPr>
        <p:spPr bwMode="auto">
          <a:xfrm>
            <a:off x="1724025" y="2457450"/>
            <a:ext cx="180975" cy="323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5" name="Line 34"/>
          <p:cNvSpPr>
            <a:spLocks noChangeShapeType="1"/>
          </p:cNvSpPr>
          <p:nvPr/>
        </p:nvSpPr>
        <p:spPr bwMode="auto">
          <a:xfrm flipH="1">
            <a:off x="2971800" y="4248150"/>
            <a:ext cx="85725" cy="295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26" name="Oval 35"/>
          <p:cNvSpPr>
            <a:spLocks noChangeArrowheads="1"/>
          </p:cNvSpPr>
          <p:nvPr/>
        </p:nvSpPr>
        <p:spPr bwMode="auto">
          <a:xfrm>
            <a:off x="4152900" y="1066800"/>
            <a:ext cx="592138" cy="59213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27" name="Text Box 36"/>
          <p:cNvSpPr txBox="1">
            <a:spLocks noChangeArrowheads="1"/>
          </p:cNvSpPr>
          <p:nvPr/>
        </p:nvSpPr>
        <p:spPr bwMode="auto">
          <a:xfrm>
            <a:off x="3971925" y="1181100"/>
            <a:ext cx="962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SQL</a:t>
            </a:r>
          </a:p>
        </p:txBody>
      </p:sp>
      <p:sp>
        <p:nvSpPr>
          <p:cNvPr id="17428" name="Oval 37"/>
          <p:cNvSpPr>
            <a:spLocks noChangeArrowheads="1"/>
          </p:cNvSpPr>
          <p:nvPr/>
        </p:nvSpPr>
        <p:spPr bwMode="auto">
          <a:xfrm>
            <a:off x="2952750" y="3686175"/>
            <a:ext cx="592138" cy="59213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29" name="Text Box 38"/>
          <p:cNvSpPr txBox="1">
            <a:spLocks noChangeArrowheads="1"/>
          </p:cNvSpPr>
          <p:nvPr/>
        </p:nvSpPr>
        <p:spPr bwMode="auto">
          <a:xfrm>
            <a:off x="2771775" y="3800475"/>
            <a:ext cx="962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SQL</a:t>
            </a:r>
          </a:p>
        </p:txBody>
      </p:sp>
      <p:sp>
        <p:nvSpPr>
          <p:cNvPr id="17430" name="Oval 41"/>
          <p:cNvSpPr>
            <a:spLocks noChangeArrowheads="1"/>
          </p:cNvSpPr>
          <p:nvPr/>
        </p:nvSpPr>
        <p:spPr bwMode="auto">
          <a:xfrm>
            <a:off x="5762625" y="194310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1" name="Text Box 42"/>
          <p:cNvSpPr txBox="1">
            <a:spLocks noChangeArrowheads="1"/>
          </p:cNvSpPr>
          <p:nvPr/>
        </p:nvSpPr>
        <p:spPr bwMode="auto">
          <a:xfrm>
            <a:off x="5572125" y="211455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FETCH</a:t>
            </a:r>
          </a:p>
        </p:txBody>
      </p:sp>
      <p:sp>
        <p:nvSpPr>
          <p:cNvPr id="17432" name="Oval 43"/>
          <p:cNvSpPr>
            <a:spLocks noChangeArrowheads="1"/>
          </p:cNvSpPr>
          <p:nvPr/>
        </p:nvSpPr>
        <p:spPr bwMode="auto">
          <a:xfrm>
            <a:off x="4743450" y="1933575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3" name="Text Box 44"/>
          <p:cNvSpPr txBox="1">
            <a:spLocks noChangeArrowheads="1"/>
          </p:cNvSpPr>
          <p:nvPr/>
        </p:nvSpPr>
        <p:spPr bwMode="auto">
          <a:xfrm>
            <a:off x="4552950" y="2105025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FETCH</a:t>
            </a:r>
          </a:p>
        </p:txBody>
      </p:sp>
      <p:sp>
        <p:nvSpPr>
          <p:cNvPr id="17434" name="Oval 47"/>
          <p:cNvSpPr>
            <a:spLocks noChangeArrowheads="1"/>
          </p:cNvSpPr>
          <p:nvPr/>
        </p:nvSpPr>
        <p:spPr bwMode="auto">
          <a:xfrm>
            <a:off x="3810000" y="1933575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5" name="Text Box 48"/>
          <p:cNvSpPr txBox="1">
            <a:spLocks noChangeArrowheads="1"/>
          </p:cNvSpPr>
          <p:nvPr/>
        </p:nvSpPr>
        <p:spPr bwMode="auto">
          <a:xfrm>
            <a:off x="3619500" y="209550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EXEC</a:t>
            </a:r>
          </a:p>
        </p:txBody>
      </p:sp>
      <p:sp>
        <p:nvSpPr>
          <p:cNvPr id="17436" name="Oval 49"/>
          <p:cNvSpPr>
            <a:spLocks noChangeArrowheads="1"/>
          </p:cNvSpPr>
          <p:nvPr/>
        </p:nvSpPr>
        <p:spPr bwMode="auto">
          <a:xfrm>
            <a:off x="2952750" y="192405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7" name="Text Box 50"/>
          <p:cNvSpPr txBox="1">
            <a:spLocks noChangeArrowheads="1"/>
          </p:cNvSpPr>
          <p:nvPr/>
        </p:nvSpPr>
        <p:spPr bwMode="auto">
          <a:xfrm>
            <a:off x="2762250" y="209550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PARSE</a:t>
            </a:r>
          </a:p>
        </p:txBody>
      </p:sp>
      <p:sp>
        <p:nvSpPr>
          <p:cNvPr id="17438" name="Oval 51"/>
          <p:cNvSpPr>
            <a:spLocks noChangeArrowheads="1"/>
          </p:cNvSpPr>
          <p:nvPr/>
        </p:nvSpPr>
        <p:spPr bwMode="auto">
          <a:xfrm>
            <a:off x="7813675" y="1038225"/>
            <a:ext cx="592138" cy="592138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39" name="Text Box 52"/>
          <p:cNvSpPr txBox="1">
            <a:spLocks noChangeArrowheads="1"/>
          </p:cNvSpPr>
          <p:nvPr/>
        </p:nvSpPr>
        <p:spPr bwMode="auto">
          <a:xfrm>
            <a:off x="7632700" y="1152525"/>
            <a:ext cx="9620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SQL</a:t>
            </a:r>
          </a:p>
        </p:txBody>
      </p:sp>
      <p:sp>
        <p:nvSpPr>
          <p:cNvPr id="17440" name="Line 59"/>
          <p:cNvSpPr>
            <a:spLocks noChangeShapeType="1"/>
          </p:cNvSpPr>
          <p:nvPr/>
        </p:nvSpPr>
        <p:spPr bwMode="auto">
          <a:xfrm flipH="1">
            <a:off x="1285875" y="2486025"/>
            <a:ext cx="123825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41" name="Line 60"/>
          <p:cNvSpPr>
            <a:spLocks noChangeShapeType="1"/>
          </p:cNvSpPr>
          <p:nvPr/>
        </p:nvSpPr>
        <p:spPr bwMode="auto">
          <a:xfrm>
            <a:off x="3400425" y="4267200"/>
            <a:ext cx="219075" cy="2952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42" name="Oval 61"/>
          <p:cNvSpPr>
            <a:spLocks noChangeArrowheads="1"/>
          </p:cNvSpPr>
          <p:nvPr/>
        </p:nvSpPr>
        <p:spPr bwMode="auto">
          <a:xfrm>
            <a:off x="3486150" y="455295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43" name="Text Box 62"/>
          <p:cNvSpPr txBox="1">
            <a:spLocks noChangeArrowheads="1"/>
          </p:cNvSpPr>
          <p:nvPr/>
        </p:nvSpPr>
        <p:spPr bwMode="auto">
          <a:xfrm>
            <a:off x="3295650" y="472440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FETCH</a:t>
            </a:r>
          </a:p>
        </p:txBody>
      </p:sp>
      <p:sp>
        <p:nvSpPr>
          <p:cNvPr id="17444" name="Oval 63"/>
          <p:cNvSpPr>
            <a:spLocks noChangeArrowheads="1"/>
          </p:cNvSpPr>
          <p:nvPr/>
        </p:nvSpPr>
        <p:spPr bwMode="auto">
          <a:xfrm>
            <a:off x="2552700" y="455295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45" name="Text Box 64"/>
          <p:cNvSpPr txBox="1">
            <a:spLocks noChangeArrowheads="1"/>
          </p:cNvSpPr>
          <p:nvPr/>
        </p:nvSpPr>
        <p:spPr bwMode="auto">
          <a:xfrm>
            <a:off x="2362200" y="4714875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EXEC</a:t>
            </a:r>
          </a:p>
        </p:txBody>
      </p:sp>
      <p:sp>
        <p:nvSpPr>
          <p:cNvPr id="17446" name="Oval 65"/>
          <p:cNvSpPr>
            <a:spLocks noChangeArrowheads="1"/>
          </p:cNvSpPr>
          <p:nvPr/>
        </p:nvSpPr>
        <p:spPr bwMode="auto">
          <a:xfrm>
            <a:off x="847725" y="2790825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47" name="Text Box 66"/>
          <p:cNvSpPr txBox="1">
            <a:spLocks noChangeArrowheads="1"/>
          </p:cNvSpPr>
          <p:nvPr/>
        </p:nvSpPr>
        <p:spPr bwMode="auto">
          <a:xfrm>
            <a:off x="666750" y="2905125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48" name="Oval 67"/>
          <p:cNvSpPr>
            <a:spLocks noChangeArrowheads="1"/>
          </p:cNvSpPr>
          <p:nvPr/>
        </p:nvSpPr>
        <p:spPr bwMode="auto">
          <a:xfrm>
            <a:off x="1724025" y="2819400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49" name="Text Box 68"/>
          <p:cNvSpPr txBox="1">
            <a:spLocks noChangeArrowheads="1"/>
          </p:cNvSpPr>
          <p:nvPr/>
        </p:nvSpPr>
        <p:spPr bwMode="auto">
          <a:xfrm>
            <a:off x="1543050" y="2933700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50" name="Line 72"/>
          <p:cNvSpPr>
            <a:spLocks noChangeShapeType="1"/>
          </p:cNvSpPr>
          <p:nvPr/>
        </p:nvSpPr>
        <p:spPr bwMode="auto">
          <a:xfrm>
            <a:off x="3429000" y="2533650"/>
            <a:ext cx="133350" cy="2381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51" name="Oval 73"/>
          <p:cNvSpPr>
            <a:spLocks noChangeArrowheads="1"/>
          </p:cNvSpPr>
          <p:nvPr/>
        </p:nvSpPr>
        <p:spPr bwMode="auto">
          <a:xfrm>
            <a:off x="3438525" y="2781300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52" name="Text Box 74"/>
          <p:cNvSpPr txBox="1">
            <a:spLocks noChangeArrowheads="1"/>
          </p:cNvSpPr>
          <p:nvPr/>
        </p:nvSpPr>
        <p:spPr bwMode="auto">
          <a:xfrm>
            <a:off x="3257550" y="2895600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53" name="Oval 75"/>
          <p:cNvSpPr>
            <a:spLocks noChangeArrowheads="1"/>
          </p:cNvSpPr>
          <p:nvPr/>
        </p:nvSpPr>
        <p:spPr bwMode="auto">
          <a:xfrm>
            <a:off x="2038350" y="1962150"/>
            <a:ext cx="592138" cy="5826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54" name="Text Box 76"/>
          <p:cNvSpPr txBox="1">
            <a:spLocks noChangeArrowheads="1"/>
          </p:cNvSpPr>
          <p:nvPr/>
        </p:nvSpPr>
        <p:spPr bwMode="auto">
          <a:xfrm>
            <a:off x="1838325" y="2038350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55" name="Line 77"/>
          <p:cNvSpPr>
            <a:spLocks noChangeShapeType="1"/>
          </p:cNvSpPr>
          <p:nvPr/>
        </p:nvSpPr>
        <p:spPr bwMode="auto">
          <a:xfrm flipV="1">
            <a:off x="2647950" y="2209800"/>
            <a:ext cx="247650" cy="190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56" name="Oval 80"/>
          <p:cNvSpPr>
            <a:spLocks noChangeArrowheads="1"/>
          </p:cNvSpPr>
          <p:nvPr/>
        </p:nvSpPr>
        <p:spPr bwMode="auto">
          <a:xfrm>
            <a:off x="7829550" y="1943100"/>
            <a:ext cx="592138" cy="582613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57" name="Text Box 81"/>
          <p:cNvSpPr txBox="1">
            <a:spLocks noChangeArrowheads="1"/>
          </p:cNvSpPr>
          <p:nvPr/>
        </p:nvSpPr>
        <p:spPr bwMode="auto">
          <a:xfrm>
            <a:off x="7639050" y="2114550"/>
            <a:ext cx="9620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200"/>
              <a:t>PARSE</a:t>
            </a:r>
          </a:p>
        </p:txBody>
      </p:sp>
      <p:sp>
        <p:nvSpPr>
          <p:cNvPr id="17458" name="Line 82"/>
          <p:cNvSpPr>
            <a:spLocks noChangeShapeType="1"/>
          </p:cNvSpPr>
          <p:nvPr/>
        </p:nvSpPr>
        <p:spPr bwMode="auto">
          <a:xfrm>
            <a:off x="8110538" y="1668463"/>
            <a:ext cx="9525" cy="279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59" name="Oval 83"/>
          <p:cNvSpPr>
            <a:spLocks noChangeArrowheads="1"/>
          </p:cNvSpPr>
          <p:nvPr/>
        </p:nvSpPr>
        <p:spPr bwMode="auto">
          <a:xfrm>
            <a:off x="6581775" y="1962150"/>
            <a:ext cx="592138" cy="582613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60" name="Text Box 84"/>
          <p:cNvSpPr txBox="1">
            <a:spLocks noChangeArrowheads="1"/>
          </p:cNvSpPr>
          <p:nvPr/>
        </p:nvSpPr>
        <p:spPr bwMode="auto">
          <a:xfrm>
            <a:off x="6400800" y="2047875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61" name="Line 85"/>
          <p:cNvSpPr>
            <a:spLocks noChangeShapeType="1"/>
          </p:cNvSpPr>
          <p:nvPr/>
        </p:nvSpPr>
        <p:spPr bwMode="auto">
          <a:xfrm flipV="1">
            <a:off x="7191375" y="2228850"/>
            <a:ext cx="6000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62" name="Line 92"/>
          <p:cNvSpPr>
            <a:spLocks noChangeShapeType="1"/>
          </p:cNvSpPr>
          <p:nvPr/>
        </p:nvSpPr>
        <p:spPr bwMode="auto">
          <a:xfrm>
            <a:off x="5229225" y="2514600"/>
            <a:ext cx="180975" cy="3238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63" name="Line 93"/>
          <p:cNvSpPr>
            <a:spLocks noChangeShapeType="1"/>
          </p:cNvSpPr>
          <p:nvPr/>
        </p:nvSpPr>
        <p:spPr bwMode="auto">
          <a:xfrm flipH="1">
            <a:off x="4791075" y="2543175"/>
            <a:ext cx="123825" cy="304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sm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7464" name="Oval 94"/>
          <p:cNvSpPr>
            <a:spLocks noChangeArrowheads="1"/>
          </p:cNvSpPr>
          <p:nvPr/>
        </p:nvSpPr>
        <p:spPr bwMode="auto">
          <a:xfrm>
            <a:off x="4352925" y="2847975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65" name="Text Box 95"/>
          <p:cNvSpPr txBox="1">
            <a:spLocks noChangeArrowheads="1"/>
          </p:cNvSpPr>
          <p:nvPr/>
        </p:nvSpPr>
        <p:spPr bwMode="auto">
          <a:xfrm>
            <a:off x="4171950" y="2962275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66" name="Oval 96"/>
          <p:cNvSpPr>
            <a:spLocks noChangeArrowheads="1"/>
          </p:cNvSpPr>
          <p:nvPr/>
        </p:nvSpPr>
        <p:spPr bwMode="auto">
          <a:xfrm>
            <a:off x="5229225" y="2876550"/>
            <a:ext cx="592138" cy="58261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7467" name="Text Box 97"/>
          <p:cNvSpPr txBox="1">
            <a:spLocks noChangeArrowheads="1"/>
          </p:cNvSpPr>
          <p:nvPr/>
        </p:nvSpPr>
        <p:spPr bwMode="auto">
          <a:xfrm>
            <a:off x="5048250" y="2990850"/>
            <a:ext cx="96202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Non-Idle</a:t>
            </a:r>
          </a:p>
          <a:p>
            <a:r>
              <a:rPr lang="en-US" sz="1000"/>
              <a:t>Wait</a:t>
            </a:r>
          </a:p>
        </p:txBody>
      </p:sp>
      <p:sp>
        <p:nvSpPr>
          <p:cNvPr id="17468" name="Text Box 98"/>
          <p:cNvSpPr txBox="1">
            <a:spLocks noChangeArrowheads="1"/>
          </p:cNvSpPr>
          <p:nvPr/>
        </p:nvSpPr>
        <p:spPr bwMode="auto">
          <a:xfrm>
            <a:off x="1998663" y="1227138"/>
            <a:ext cx="9525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0</a:t>
            </a:r>
          </a:p>
        </p:txBody>
      </p:sp>
      <p:sp>
        <p:nvSpPr>
          <p:cNvPr id="17469" name="Text Box 99"/>
          <p:cNvSpPr txBox="1">
            <a:spLocks noChangeArrowheads="1"/>
          </p:cNvSpPr>
          <p:nvPr/>
        </p:nvSpPr>
        <p:spPr bwMode="auto">
          <a:xfrm>
            <a:off x="3683000" y="3814763"/>
            <a:ext cx="952500" cy="28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400"/>
              <a:t>depth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78B5E51-1540-44D7-A2DC-F4B0A49225B3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Concepts Summary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52500"/>
            <a:ext cx="7537450" cy="4991100"/>
          </a:xfrm>
        </p:spPr>
        <p:txBody>
          <a:bodyPr/>
          <a:lstStyle/>
          <a:p>
            <a:pPr eaLnBrk="1" hangingPunct="1"/>
            <a:r>
              <a:rPr lang="en-US" smtClean="0"/>
              <a:t>SQL can be classified as:</a:t>
            </a:r>
          </a:p>
          <a:p>
            <a:pPr lvl="1" eaLnBrk="1" hangingPunct="1"/>
            <a:r>
              <a:rPr lang="en-US" smtClean="0"/>
              <a:t>Non-Recursive SQL (depth = 0)</a:t>
            </a:r>
          </a:p>
          <a:p>
            <a:pPr lvl="1" eaLnBrk="1" hangingPunct="1"/>
            <a:r>
              <a:rPr lang="en-US" smtClean="0"/>
              <a:t>Recursive SQL (depth &gt; 0)</a:t>
            </a:r>
          </a:p>
          <a:p>
            <a:pPr lvl="1" eaLnBrk="1" hangingPunct="1"/>
            <a:r>
              <a:rPr lang="en-US" smtClean="0"/>
              <a:t>User SQL (depth </a:t>
            </a:r>
            <a:r>
              <a:rPr lang="en-US" smtClean="0">
                <a:sym typeface="Symbol" pitchFamily="18" charset="2"/>
              </a:rPr>
              <a:t> 0)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Internal SQL (depth &gt; 0)</a:t>
            </a:r>
            <a:endParaRPr lang="en-US" smtClean="0"/>
          </a:p>
          <a:p>
            <a:pPr eaLnBrk="1" hangingPunct="1"/>
            <a:r>
              <a:rPr lang="en-US" smtClean="0"/>
              <a:t>Most common Database Calls:</a:t>
            </a:r>
          </a:p>
          <a:p>
            <a:pPr lvl="1" eaLnBrk="1" hangingPunct="1"/>
            <a:r>
              <a:rPr lang="en-US" smtClean="0"/>
              <a:t>Parse - CBO Produces an Execution Plan</a:t>
            </a:r>
          </a:p>
          <a:p>
            <a:pPr lvl="1" eaLnBrk="1" hangingPunct="1"/>
            <a:r>
              <a:rPr lang="en-US" smtClean="0"/>
              <a:t>Execute - DML operations</a:t>
            </a:r>
          </a:p>
          <a:p>
            <a:pPr lvl="1" eaLnBrk="1" hangingPunct="1"/>
            <a:r>
              <a:rPr lang="en-US" smtClean="0"/>
              <a:t>Fetch - Queries</a:t>
            </a:r>
          </a:p>
          <a:p>
            <a:pPr eaLnBrk="1" hangingPunct="1"/>
            <a:r>
              <a:rPr lang="en-US" smtClean="0"/>
              <a:t>Waits can be classified as:</a:t>
            </a:r>
          </a:p>
          <a:p>
            <a:pPr lvl="1" eaLnBrk="1" hangingPunct="1"/>
            <a:r>
              <a:rPr lang="en-US" smtClean="0"/>
              <a:t>Non-Idle Waits (within DB Calls)</a:t>
            </a:r>
          </a:p>
          <a:p>
            <a:pPr lvl="1" eaLnBrk="1" hangingPunct="1"/>
            <a:r>
              <a:rPr lang="en-US" smtClean="0"/>
              <a:t>Idle Waits (between DB Calls)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4B5FB22-920A-4C5B-8E4E-B4534D9AEA0F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9459" name="Rectangle 2"/>
          <p:cNvSpPr>
            <a:spLocks noChangeArrowheads="1"/>
          </p:cNvSpPr>
          <p:nvPr/>
        </p:nvSpPr>
        <p:spPr bwMode="auto">
          <a:xfrm>
            <a:off x="7010400" y="685800"/>
            <a:ext cx="2133600" cy="2133600"/>
          </a:xfrm>
          <a:prstGeom prst="rect">
            <a:avLst/>
          </a:prstGeom>
          <a:solidFill>
            <a:srgbClr val="B8B8B8"/>
          </a:solidFill>
          <a:ln w="12700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4933950" cy="195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 b="0"/>
              <a:t>Analyzing the 10046 </a:t>
            </a:r>
          </a:p>
          <a:p>
            <a:pPr algn="l" eaLnBrk="0" hangingPunct="0">
              <a:lnSpc>
                <a:spcPct val="100000"/>
              </a:lnSpc>
              <a:buClrTx/>
            </a:pPr>
            <a:r>
              <a:rPr lang="en-US" sz="3200" b="0"/>
              <a:t>SQL Trace with TKPROF</a:t>
            </a:r>
            <a:endParaRPr lang="en-US" sz="3200"/>
          </a:p>
          <a:p>
            <a:pPr algn="l" eaLnBrk="0" hangingPunct="0">
              <a:lnSpc>
                <a:spcPct val="100000"/>
              </a:lnSpc>
              <a:buClrTx/>
            </a:pPr>
            <a:endParaRPr lang="en-US" sz="3200"/>
          </a:p>
        </p:txBody>
      </p:sp>
      <p:pic>
        <p:nvPicPr>
          <p:cNvPr id="19461" name="Picture 4" descr="Right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 descr="DSCN0137.JPG                                                   00388273Macintosh HD                   BDB54B63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685800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1239BC8-1800-43ED-A412-547C7EEDA4AF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Motivation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40675" cy="4343400"/>
          </a:xfrm>
        </p:spPr>
        <p:txBody>
          <a:bodyPr/>
          <a:lstStyle/>
          <a:p>
            <a:pPr eaLnBrk="1" hangingPunct="1"/>
            <a:r>
              <a:rPr lang="en-US" smtClean="0"/>
              <a:t>End users care about response time (clock time)</a:t>
            </a:r>
          </a:p>
          <a:p>
            <a:pPr eaLnBrk="1" hangingPunct="1"/>
            <a:r>
              <a:rPr lang="en-US" smtClean="0"/>
              <a:t>10046 analysis driver must be user response time</a:t>
            </a:r>
          </a:p>
          <a:p>
            <a:pPr eaLnBrk="1" hangingPunct="1"/>
            <a:r>
              <a:rPr lang="en-US" smtClean="0"/>
              <a:t>Analyzing an Event 10046 Trace manually is hard</a:t>
            </a:r>
          </a:p>
          <a:p>
            <a:pPr eaLnBrk="1" hangingPunct="1"/>
            <a:r>
              <a:rPr lang="en-US" smtClean="0"/>
              <a:t>Several tools can help to digest Event 10046 Trace </a:t>
            </a:r>
          </a:p>
          <a:p>
            <a:pPr eaLnBrk="1" hangingPunct="1"/>
            <a:r>
              <a:rPr lang="en-US" smtClean="0"/>
              <a:t>TKPROF is the most commonly used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A1C5738-FBBC-4075-B659-5D49E89BAA8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TKPROF time summary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755650" y="935038"/>
            <a:ext cx="8110538" cy="528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OVERALL TOTALS FOR ALL NON-RECURSIVE STATEMENTS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call     count       cpu    elapsed       disk      query    current        rows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Parse        1      0.01       0.02         15        116          0           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Execute      1      1.83       1.84       1057      17116          0           1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Fetch        0      0.00       0.00          0          0          0           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total        2      1.84       1.86       1072      17232          0           1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Elapsed times include waiting on following events: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Event waited on                             Times   Max. Wait  Total Waited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----------------------------------------   Waited  ----------  ------------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SQL*Net message to client                       4        0.00          0.00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SQL*Net message from client                     4        0.12          0.49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db file sequential read                         2        0.00          0.00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log file sync                                   1        0.00          0.00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OVERALL TOTALS FOR ALL RECURSIVE STATEMENTS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call     count       cpu    elapsed       disk      query    current        rows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Parse       68      0.00       0.00          0          0          0           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Execute    208      0.12       0.13          6         41          2           1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Fetch      320      1.71       1.73       1064      17190          0        1065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total      596      1.84       1.86       1070      17231          2        1066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Elapsed times include waiting on following events: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Event waited on                             Times   Max. Wait  Total Waited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----------------------------------------   Waited  ----------  ------------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db file sequential read                        58        0.00          0.00</a:t>
            </a:r>
          </a:p>
          <a:p>
            <a:pPr algn="l">
              <a:lnSpc>
                <a:spcPct val="35000"/>
              </a:lnSpc>
            </a:pPr>
            <a:r>
              <a:rPr lang="en-US" sz="1200">
                <a:latin typeface="Courier New" pitchFamily="49" charset="0"/>
              </a:rPr>
              <a:t>  db file scattered read                         83        0.00          0.00</a:t>
            </a:r>
          </a:p>
          <a:p>
            <a:pPr algn="l">
              <a:lnSpc>
                <a:spcPct val="35000"/>
              </a:lnSpc>
            </a:pPr>
            <a:endParaRPr lang="en-US" sz="1200">
              <a:latin typeface="Courier New" pitchFamily="49" charset="0"/>
            </a:endParaRPr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2400300" y="4826000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3400425" y="2028825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7280275" y="2982913"/>
            <a:ext cx="1001713" cy="41433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3432175" y="4813300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7234238" y="5680075"/>
            <a:ext cx="1001712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2401888" y="2033588"/>
            <a:ext cx="1001712" cy="41433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AC25BEF-12FE-469C-8CB9-9846401E9550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25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TKPROF sample for one SQL</a:t>
            </a:r>
          </a:p>
        </p:txBody>
      </p:sp>
      <p:sp>
        <p:nvSpPr>
          <p:cNvPr id="22532" name="Rectangle 1027"/>
          <p:cNvSpPr>
            <a:spLocks noChangeArrowheads="1"/>
          </p:cNvSpPr>
          <p:nvPr/>
        </p:nvSpPr>
        <p:spPr bwMode="auto">
          <a:xfrm>
            <a:off x="633413" y="968375"/>
            <a:ext cx="8510587" cy="510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SQL ID: 6krw4hcmz38rj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Plan Hash: 1302937547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SELECT MAX(ORDERS_TOTAL - CREDIT_LIMIT) 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FROM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CUSTOMER_V V, PART WHERE ORDERS_TOTAL &gt; CREDIT_LIMIT AND CUSTOMER_TYPE = :B1 </a:t>
            </a:r>
          </a:p>
          <a:p>
            <a:pPr algn="l">
              <a:lnSpc>
                <a:spcPct val="45000"/>
              </a:lnSpc>
            </a:pP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call     count       cpu    elapsed       disk      query    current        rows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Parse        1      0.00       </a:t>
            </a:r>
            <a:r>
              <a:rPr lang="en-US" sz="900" dirty="0" err="1">
                <a:latin typeface="Courier New" pitchFamily="49" charset="0"/>
              </a:rPr>
              <a:t>0.00</a:t>
            </a:r>
            <a:r>
              <a:rPr lang="en-US" sz="900" dirty="0">
                <a:latin typeface="Courier New" pitchFamily="49" charset="0"/>
              </a:rPr>
              <a:t>          0          </a:t>
            </a:r>
            <a:r>
              <a:rPr lang="en-US" sz="900" dirty="0" err="1">
                <a:latin typeface="Courier New" pitchFamily="49" charset="0"/>
              </a:rPr>
              <a:t>0</a:t>
            </a:r>
            <a:r>
              <a:rPr lang="en-US" sz="900" dirty="0">
                <a:latin typeface="Courier New" pitchFamily="49" charset="0"/>
              </a:rPr>
              <a:t>          </a:t>
            </a:r>
            <a:r>
              <a:rPr lang="en-US" sz="900" dirty="0" err="1">
                <a:latin typeface="Courier New" pitchFamily="49" charset="0"/>
              </a:rPr>
              <a:t>0</a:t>
            </a:r>
            <a:r>
              <a:rPr lang="en-US" sz="900" dirty="0">
                <a:latin typeface="Courier New" pitchFamily="49" charset="0"/>
              </a:rPr>
              <a:t>           </a:t>
            </a:r>
            <a:r>
              <a:rPr lang="en-US" sz="900" dirty="0" err="1">
                <a:latin typeface="Courier New" pitchFamily="49" charset="0"/>
              </a:rPr>
              <a:t>0</a:t>
            </a: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Execute      5      0.06       0.04          6         40          0           </a:t>
            </a:r>
            <a:r>
              <a:rPr lang="en-US" sz="900" dirty="0" err="1">
                <a:latin typeface="Courier New" pitchFamily="49" charset="0"/>
              </a:rPr>
              <a:t>0</a:t>
            </a: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Fetch        5      1.24       1.23        463      15325          0           5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------- ------  -------- ---------- ---------- ---------- ----------  ----------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total       11      1.31       1.27        469      15365          0           5</a:t>
            </a:r>
          </a:p>
          <a:p>
            <a:pPr algn="l">
              <a:lnSpc>
                <a:spcPct val="45000"/>
              </a:lnSpc>
            </a:pP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Rows     Row Source Operation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-------  ---------------------------------------------------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  1  SORT AGGREGATE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=3065 pr=463 pw=0 time=0 us)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100000   MERGE JOIN CARTESIAN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=3065 pr=463 pw=0 time=43985 us cost=7014 size=421169364 card=11699149)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  5    HASH JOIN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=3019 pr=420 pw=0 time=0 us cost=293 size=21060 card=585)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1281     JOIN FILTER CREATE :BF0000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=81 pr=78 pw=0 time=0 us cost=25 size=20000 card=2000)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1281      TABLE ACCESS FULL CUSTOMER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=81 pr=78 pw=0 time=0 us cost=25 size=20000 card=2000)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267     VIEW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time=0 us cost=267 size=321516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267      HASH GROUP BY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time=0 us cost=267 size=370980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298       VIEW  VM_NWVW_1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time=0 us cost=267 size=370980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 298        HASH GROUP BY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time=0 us cost=267 size=2028024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1662         JOIN FILTER USE :BF0000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time=87993 us cost=264 size=2028024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10873          HASH JOIN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=2938 pr=342 pw=0 time=87993 us cost=264 size=2028024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20000           TABLE ACCESS FULL PART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=145 pr=142 pw=0 time=22004 us cost=44 size=200000 card=20000)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10873           HASH JOIN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=2793 pr=200 pw=0 time=65996 us cost=220 size=1904364 card=12366)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1959            NESTED LOOPS 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=2167 pr=34 pw=0 time=22002 us cost=42 size=232254 card=2277)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2034             TABLE ACCESS FULL SALES_ORDER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=131 pr=12 pw=0 time=22002 us cost=41 size=195822 card=2277)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 1959             INDEX UNIQUE SCAN CUSTOMER_PK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=2036 pr=22 pw=0 time=0 us cost=0 size=16 card=1)(object id 92435)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164802            TABLE ACCESS FULL ORDER_LINE (</a:t>
            </a:r>
            <a:r>
              <a:rPr lang="en-US" sz="900" dirty="0" err="1">
                <a:latin typeface="Courier New" pitchFamily="49" charset="0"/>
              </a:rPr>
              <a:t>cr</a:t>
            </a:r>
            <a:r>
              <a:rPr lang="en-US" sz="900" dirty="0">
                <a:latin typeface="Courier New" pitchFamily="49" charset="0"/>
              </a:rPr>
              <a:t>=626 pr=166 pw=0 time=21998 us cost=175 size=7047924 card=135537)</a:t>
            </a:r>
          </a:p>
          <a:p>
            <a:pPr algn="l">
              <a:lnSpc>
                <a:spcPct val="45000"/>
              </a:lnSpc>
            </a:pP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Elapsed times include waiting on following events: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Event waited on                             Times   Max. Wait  Total Waited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----------------------------------------   Waited  ----------  ------------</a:t>
            </a: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db file sequential read                        19        0.00          </a:t>
            </a:r>
            <a:r>
              <a:rPr lang="en-US" sz="900" dirty="0" err="1">
                <a:latin typeface="Courier New" pitchFamily="49" charset="0"/>
              </a:rPr>
              <a:t>0.00</a:t>
            </a:r>
            <a:endParaRPr lang="en-US" sz="900" dirty="0">
              <a:latin typeface="Courier New" pitchFamily="49" charset="0"/>
            </a:endParaRPr>
          </a:p>
          <a:p>
            <a:pPr algn="l">
              <a:lnSpc>
                <a:spcPct val="45000"/>
              </a:lnSpc>
            </a:pPr>
            <a:r>
              <a:rPr lang="en-US" sz="900" dirty="0">
                <a:latin typeface="Courier New" pitchFamily="49" charset="0"/>
              </a:rPr>
              <a:t>  db file scattered read                         63        0.00          </a:t>
            </a:r>
            <a:r>
              <a:rPr lang="en-US" sz="900" dirty="0" err="1">
                <a:latin typeface="Courier New" pitchFamily="49" charset="0"/>
              </a:rPr>
              <a:t>0.00</a:t>
            </a:r>
            <a:endParaRPr lang="en-US" sz="900" dirty="0">
              <a:latin typeface="Courier New" pitchFamily="49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84F6E13-5EC0-4538-B789-C6960530D58D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Beyond TKPROF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1988" y="1458913"/>
            <a:ext cx="7870825" cy="4757737"/>
          </a:xfrm>
        </p:spPr>
        <p:txBody>
          <a:bodyPr/>
          <a:lstStyle/>
          <a:p>
            <a:pPr eaLnBrk="1" hangingPunct="1"/>
            <a:r>
              <a:rPr lang="en-US" smtClean="0"/>
              <a:t>TKPROF is a good starting point</a:t>
            </a:r>
          </a:p>
          <a:p>
            <a:pPr lvl="1" eaLnBrk="1" hangingPunct="1"/>
            <a:r>
              <a:rPr lang="en-US" smtClean="0"/>
              <a:t>Identifies expensive SQL</a:t>
            </a:r>
          </a:p>
          <a:p>
            <a:pPr lvl="1" eaLnBrk="1" hangingPunct="1"/>
            <a:r>
              <a:rPr lang="en-US" smtClean="0"/>
              <a:t>Provides Row Source Plan and Explain Plan</a:t>
            </a:r>
          </a:p>
          <a:p>
            <a:pPr eaLnBrk="1" hangingPunct="1"/>
            <a:r>
              <a:rPr lang="en-US" smtClean="0"/>
              <a:t>TKPROF has some limitations</a:t>
            </a:r>
          </a:p>
          <a:p>
            <a:pPr lvl="1" eaLnBrk="1" hangingPunct="1"/>
            <a:r>
              <a:rPr lang="en-US" smtClean="0"/>
              <a:t>Time Summary is sometimes hard to understand</a:t>
            </a:r>
          </a:p>
          <a:p>
            <a:pPr lvl="1" eaLnBrk="1" hangingPunct="1"/>
            <a:r>
              <a:rPr lang="en-US" smtClean="0"/>
              <a:t>Limited content for Row Source Plan and Explain Plan</a:t>
            </a:r>
          </a:p>
          <a:p>
            <a:pPr lvl="1" eaLnBrk="1" hangingPunct="1"/>
            <a:r>
              <a:rPr lang="en-US" smtClean="0"/>
              <a:t>Silent about Bind Variables</a:t>
            </a:r>
          </a:p>
          <a:p>
            <a:pPr lvl="1" eaLnBrk="1" hangingPunct="1"/>
            <a:r>
              <a:rPr lang="en-US" smtClean="0"/>
              <a:t>No relationships between Recursive and Non-Recursive SQL</a:t>
            </a:r>
          </a:p>
          <a:p>
            <a:pPr lvl="1" eaLnBrk="1" hangingPunct="1"/>
            <a:r>
              <a:rPr lang="en-US" smtClean="0"/>
              <a:t>May core-dump or die on large traces</a:t>
            </a:r>
          </a:p>
          <a:p>
            <a:pPr lvl="1" eaLnBrk="1" hangingPunct="1"/>
            <a:r>
              <a:rPr lang="en-US" smtClean="0"/>
              <a:t>No details about accessed objects (tables and indexes)</a:t>
            </a:r>
          </a:p>
          <a:p>
            <a:pPr lvl="1" eaLnBrk="1" hangingPunct="1"/>
            <a:r>
              <a:rPr lang="en-US" smtClean="0"/>
              <a:t>Text mode only (poor readability)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FF0DA5E-F2F6-4967-B21F-B847D020599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4579" name="Rectangle 2"/>
          <p:cNvSpPr>
            <a:spLocks noChangeArrowheads="1"/>
          </p:cNvSpPr>
          <p:nvPr/>
        </p:nvSpPr>
        <p:spPr bwMode="auto">
          <a:xfrm>
            <a:off x="7010400" y="685800"/>
            <a:ext cx="2133600" cy="2133600"/>
          </a:xfrm>
          <a:prstGeom prst="rect">
            <a:avLst/>
          </a:prstGeom>
          <a:solidFill>
            <a:srgbClr val="B8B8B8"/>
          </a:solidFill>
          <a:ln w="12700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4933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 b="0"/>
              <a:t>Making sense of </a:t>
            </a:r>
          </a:p>
          <a:p>
            <a:pPr algn="l" eaLnBrk="0" hangingPunct="0">
              <a:lnSpc>
                <a:spcPct val="100000"/>
              </a:lnSpc>
              <a:buClrTx/>
            </a:pPr>
            <a:r>
              <a:rPr lang="en-US" sz="3200" b="0"/>
              <a:t>User Response Time</a:t>
            </a:r>
          </a:p>
        </p:txBody>
      </p:sp>
      <p:pic>
        <p:nvPicPr>
          <p:cNvPr id="24581" name="Picture 4" descr="Right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2" name="Picture 5" descr="Campus_4_hires.jpg                                             00036DC3Macintosh HD                   BDB54B63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23100" y="685800"/>
            <a:ext cx="212090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7EDBAE1-6B60-420D-9B74-9A760445F422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7010400" y="685800"/>
            <a:ext cx="2133600" cy="2133600"/>
          </a:xfrm>
          <a:prstGeom prst="rect">
            <a:avLst/>
          </a:prstGeom>
          <a:solidFill>
            <a:srgbClr val="B8B8B8"/>
          </a:solidFill>
          <a:ln w="12700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Presentation Agenda</a:t>
            </a:r>
            <a:br>
              <a:rPr lang="en-US" smtClean="0"/>
            </a:br>
            <a:endParaRPr lang="en-US" smtClean="0"/>
          </a:p>
        </p:txBody>
      </p:sp>
      <p:sp>
        <p:nvSpPr>
          <p:cNvPr id="71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8175" y="1209675"/>
            <a:ext cx="7537450" cy="4689475"/>
          </a:xfrm>
        </p:spPr>
        <p:txBody>
          <a:bodyPr/>
          <a:lstStyle/>
          <a:p>
            <a:pPr eaLnBrk="1" hangingPunct="1"/>
            <a:r>
              <a:rPr lang="en-US" dirty="0" smtClean="0"/>
              <a:t>Event 10046 SQL Trace components</a:t>
            </a:r>
          </a:p>
          <a:p>
            <a:pPr lvl="1" eaLnBrk="1" hangingPunct="1"/>
            <a:r>
              <a:rPr lang="en-US" dirty="0" smtClean="0"/>
              <a:t>Recursive and Non-recursive SQL</a:t>
            </a:r>
          </a:p>
          <a:p>
            <a:pPr lvl="1" eaLnBrk="1" hangingPunct="1"/>
            <a:r>
              <a:rPr lang="en-US" dirty="0" smtClean="0"/>
              <a:t>Database Calls</a:t>
            </a:r>
          </a:p>
          <a:p>
            <a:pPr lvl="1" eaLnBrk="1" hangingPunct="1"/>
            <a:r>
              <a:rPr lang="en-US" dirty="0" smtClean="0"/>
              <a:t>Idle and Non-Idle Waits</a:t>
            </a:r>
          </a:p>
          <a:p>
            <a:pPr lvl="1" eaLnBrk="1" hangingPunct="1"/>
            <a:r>
              <a:rPr lang="en-US" dirty="0" smtClean="0"/>
              <a:t>Binds</a:t>
            </a:r>
          </a:p>
          <a:p>
            <a:pPr eaLnBrk="1" hangingPunct="1"/>
            <a:r>
              <a:rPr lang="en-US" dirty="0" smtClean="0"/>
              <a:t>Analyzing the 10046 SQL Trace with TKPROF</a:t>
            </a:r>
          </a:p>
          <a:p>
            <a:pPr eaLnBrk="1" hangingPunct="1"/>
            <a:r>
              <a:rPr lang="en-US" dirty="0" smtClean="0"/>
              <a:t>Making sense of User Response Time</a:t>
            </a:r>
          </a:p>
          <a:p>
            <a:pPr eaLnBrk="1" hangingPunct="1"/>
            <a:r>
              <a:rPr lang="en-US" dirty="0" smtClean="0"/>
              <a:t>Trace Analyzer TRCA</a:t>
            </a:r>
          </a:p>
          <a:p>
            <a:pPr lvl="1" eaLnBrk="1" hangingPunct="1"/>
            <a:r>
              <a:rPr lang="en-US" dirty="0" smtClean="0"/>
              <a:t>TRCA Input and Output</a:t>
            </a:r>
          </a:p>
          <a:p>
            <a:pPr lvl="1" eaLnBrk="1" hangingPunct="1"/>
            <a:r>
              <a:rPr lang="en-US" dirty="0" smtClean="0"/>
              <a:t>Installing and Uninstalling TRCA</a:t>
            </a:r>
          </a:p>
          <a:p>
            <a:pPr lvl="1" eaLnBrk="1" hangingPunct="1"/>
            <a:r>
              <a:rPr lang="en-US" dirty="0" smtClean="0"/>
              <a:t>Using TRCA</a:t>
            </a:r>
          </a:p>
        </p:txBody>
      </p:sp>
      <p:pic>
        <p:nvPicPr>
          <p:cNvPr id="7174" name="Picture 5" descr="Right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5" name="Picture 7" descr="DSCN0153.JPG                                                   00388273Macintosh HD                   BDB54B63:"/>
          <p:cNvSpPr>
            <a:spLocks noChangeAspect="1" noChangeArrowheads="1"/>
          </p:cNvSpPr>
          <p:nvPr/>
        </p:nvSpPr>
        <p:spPr bwMode="auto">
          <a:xfrm>
            <a:off x="7010400" y="676275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0400" y="695325"/>
            <a:ext cx="2133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DC433E8-38FA-46E1-B6EE-660AD51EFD4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812800" y="1919288"/>
            <a:ext cx="67897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User Response Time Analysis</a:t>
            </a:r>
            <a:br>
              <a:rPr lang="en-US" smtClean="0"/>
            </a:br>
            <a:endParaRPr lang="en-US" smtClean="0"/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1323975" y="3067050"/>
            <a:ext cx="5724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923925" y="2505075"/>
            <a:ext cx="7391400" cy="552450"/>
          </a:xfrm>
          <a:prstGeom prst="rect">
            <a:avLst/>
          </a:prstGeom>
          <a:solidFill>
            <a:srgbClr val="FF7C80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5607" name="Line 6"/>
          <p:cNvSpPr>
            <a:spLocks noChangeShapeType="1"/>
          </p:cNvSpPr>
          <p:nvPr/>
        </p:nvSpPr>
        <p:spPr bwMode="auto">
          <a:xfrm>
            <a:off x="800100" y="3648075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705100" y="3257550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2914650" y="2571750"/>
            <a:ext cx="33718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User Response Time</a:t>
            </a:r>
          </a:p>
        </p:txBody>
      </p:sp>
      <p:sp>
        <p:nvSpPr>
          <p:cNvPr id="25610" name="Rectangle 13"/>
          <p:cNvSpPr>
            <a:spLocks noChangeArrowheads="1"/>
          </p:cNvSpPr>
          <p:nvPr/>
        </p:nvSpPr>
        <p:spPr bwMode="auto">
          <a:xfrm>
            <a:off x="1085850" y="1924050"/>
            <a:ext cx="3019425" cy="5524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5611" name="Text Box 21"/>
          <p:cNvSpPr txBox="1">
            <a:spLocks noChangeArrowheads="1"/>
          </p:cNvSpPr>
          <p:nvPr/>
        </p:nvSpPr>
        <p:spPr bwMode="auto">
          <a:xfrm>
            <a:off x="1104900" y="2000250"/>
            <a:ext cx="29908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DB Call ET</a:t>
            </a:r>
          </a:p>
        </p:txBody>
      </p:sp>
      <p:sp>
        <p:nvSpPr>
          <p:cNvPr id="25612" name="Text Box 22"/>
          <p:cNvSpPr txBox="1">
            <a:spLocks noChangeArrowheads="1"/>
          </p:cNvSpPr>
          <p:nvPr/>
        </p:nvSpPr>
        <p:spPr bwMode="auto">
          <a:xfrm>
            <a:off x="1828800" y="1162050"/>
            <a:ext cx="25527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Idle Wait Time</a:t>
            </a:r>
          </a:p>
        </p:txBody>
      </p:sp>
      <p:sp>
        <p:nvSpPr>
          <p:cNvPr id="25613" name="Text Box 23"/>
          <p:cNvSpPr txBox="1">
            <a:spLocks noChangeArrowheads="1"/>
          </p:cNvSpPr>
          <p:nvPr/>
        </p:nvSpPr>
        <p:spPr bwMode="auto">
          <a:xfrm>
            <a:off x="4905375" y="990600"/>
            <a:ext cx="36195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Unaccounted-for Time</a:t>
            </a:r>
          </a:p>
        </p:txBody>
      </p:sp>
      <p:sp>
        <p:nvSpPr>
          <p:cNvPr id="25614" name="Rectangle 27"/>
          <p:cNvSpPr>
            <a:spLocks noChangeArrowheads="1"/>
          </p:cNvSpPr>
          <p:nvPr/>
        </p:nvSpPr>
        <p:spPr bwMode="auto">
          <a:xfrm>
            <a:off x="5172075" y="1924050"/>
            <a:ext cx="3019425" cy="5524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5615" name="Text Box 25"/>
          <p:cNvSpPr txBox="1">
            <a:spLocks noChangeArrowheads="1"/>
          </p:cNvSpPr>
          <p:nvPr/>
        </p:nvSpPr>
        <p:spPr bwMode="auto">
          <a:xfrm>
            <a:off x="5172075" y="2000250"/>
            <a:ext cx="29908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DB Call ET</a:t>
            </a:r>
          </a:p>
        </p:txBody>
      </p:sp>
      <p:sp>
        <p:nvSpPr>
          <p:cNvPr id="25616" name="Line 28"/>
          <p:cNvSpPr>
            <a:spLocks noChangeShapeType="1"/>
          </p:cNvSpPr>
          <p:nvPr/>
        </p:nvSpPr>
        <p:spPr bwMode="auto">
          <a:xfrm>
            <a:off x="4019550" y="1533525"/>
            <a:ext cx="438150" cy="6286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5617" name="Line 29"/>
          <p:cNvSpPr>
            <a:spLocks noChangeShapeType="1"/>
          </p:cNvSpPr>
          <p:nvPr/>
        </p:nvSpPr>
        <p:spPr bwMode="auto">
          <a:xfrm flipH="1">
            <a:off x="4743450" y="1343025"/>
            <a:ext cx="533400" cy="8953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5618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685800" y="4095750"/>
            <a:ext cx="7537450" cy="1981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Database Calls: PARSE, EXEC, FETCH, etc.</a:t>
            </a:r>
          </a:p>
          <a:p>
            <a:pPr eaLnBrk="1" hangingPunct="1"/>
            <a:r>
              <a:rPr lang="en-US" smtClean="0"/>
              <a:t>Total User Response Time = DB Calls Elapsed Time + Idle Wait Times + Unaccounted-for Response Time</a:t>
            </a:r>
          </a:p>
          <a:p>
            <a:pPr eaLnBrk="1" hangingPunct="1"/>
            <a:r>
              <a:rPr lang="en-US" smtClean="0"/>
              <a:t>Accounted-for RT = Elapsed Time + Idle Wait Time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3464099-16A6-4C75-989E-1F936C289590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695325" y="962025"/>
            <a:ext cx="7677150" cy="4476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28" name="Oval 16"/>
          <p:cNvSpPr>
            <a:spLocks noChangeArrowheads="1"/>
          </p:cNvSpPr>
          <p:nvPr/>
        </p:nvSpPr>
        <p:spPr bwMode="auto">
          <a:xfrm>
            <a:off x="2032000" y="3657600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29" name="Oval 15"/>
          <p:cNvSpPr>
            <a:spLocks noChangeArrowheads="1"/>
          </p:cNvSpPr>
          <p:nvPr/>
        </p:nvSpPr>
        <p:spPr bwMode="auto">
          <a:xfrm>
            <a:off x="1924050" y="3741738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0" name="Oval 14"/>
          <p:cNvSpPr>
            <a:spLocks noChangeArrowheads="1"/>
          </p:cNvSpPr>
          <p:nvPr/>
        </p:nvSpPr>
        <p:spPr bwMode="auto">
          <a:xfrm>
            <a:off x="2187575" y="1074738"/>
            <a:ext cx="5270500" cy="225583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1" name="Oval 13"/>
          <p:cNvSpPr>
            <a:spLocks noChangeArrowheads="1"/>
          </p:cNvSpPr>
          <p:nvPr/>
        </p:nvSpPr>
        <p:spPr bwMode="auto">
          <a:xfrm>
            <a:off x="2055813" y="1192213"/>
            <a:ext cx="5270500" cy="225583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Response Time</a:t>
            </a:r>
          </a:p>
        </p:txBody>
      </p:sp>
      <p:sp>
        <p:nvSpPr>
          <p:cNvPr id="26633" name="Oval 4"/>
          <p:cNvSpPr>
            <a:spLocks noChangeArrowheads="1"/>
          </p:cNvSpPr>
          <p:nvPr/>
        </p:nvSpPr>
        <p:spPr bwMode="auto">
          <a:xfrm>
            <a:off x="1951038" y="1312863"/>
            <a:ext cx="5270500" cy="2255837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4" name="Oval 5"/>
          <p:cNvSpPr>
            <a:spLocks noChangeArrowheads="1"/>
          </p:cNvSpPr>
          <p:nvPr/>
        </p:nvSpPr>
        <p:spPr bwMode="auto">
          <a:xfrm>
            <a:off x="1866900" y="3838575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6635" name="Text Box 6"/>
          <p:cNvSpPr txBox="1">
            <a:spLocks noChangeArrowheads="1"/>
          </p:cNvSpPr>
          <p:nvPr/>
        </p:nvSpPr>
        <p:spPr bwMode="auto">
          <a:xfrm>
            <a:off x="2547938" y="2322513"/>
            <a:ext cx="408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Elapsed Time</a:t>
            </a:r>
          </a:p>
        </p:txBody>
      </p:sp>
      <p:sp>
        <p:nvSpPr>
          <p:cNvPr id="26636" name="Text Box 7"/>
          <p:cNvSpPr txBox="1">
            <a:spLocks noChangeArrowheads="1"/>
          </p:cNvSpPr>
          <p:nvPr/>
        </p:nvSpPr>
        <p:spPr bwMode="auto">
          <a:xfrm>
            <a:off x="1963738" y="4335463"/>
            <a:ext cx="2981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Idle Wait Time</a:t>
            </a:r>
          </a:p>
        </p:txBody>
      </p:sp>
      <p:sp>
        <p:nvSpPr>
          <p:cNvPr id="26637" name="Text Box 8"/>
          <p:cNvSpPr txBox="1">
            <a:spLocks noChangeArrowheads="1"/>
          </p:cNvSpPr>
          <p:nvPr/>
        </p:nvSpPr>
        <p:spPr bwMode="auto">
          <a:xfrm>
            <a:off x="5011738" y="3697288"/>
            <a:ext cx="298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Response Time</a:t>
            </a:r>
          </a:p>
        </p:txBody>
      </p:sp>
      <p:sp>
        <p:nvSpPr>
          <p:cNvPr id="26638" name="Text Box 9"/>
          <p:cNvSpPr txBox="1">
            <a:spLocks noChangeArrowheads="1"/>
          </p:cNvSpPr>
          <p:nvPr/>
        </p:nvSpPr>
        <p:spPr bwMode="auto">
          <a:xfrm>
            <a:off x="133350" y="5153025"/>
            <a:ext cx="267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Response Time</a:t>
            </a:r>
          </a:p>
        </p:txBody>
      </p:sp>
      <p:sp>
        <p:nvSpPr>
          <p:cNvPr id="26639" name="Line 10"/>
          <p:cNvSpPr>
            <a:spLocks noChangeShapeType="1"/>
          </p:cNvSpPr>
          <p:nvPr/>
        </p:nvSpPr>
        <p:spPr bwMode="auto">
          <a:xfrm flipV="1">
            <a:off x="1114425" y="3167063"/>
            <a:ext cx="1333500" cy="2014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6640" name="Line 11"/>
          <p:cNvSpPr>
            <a:spLocks noChangeShapeType="1"/>
          </p:cNvSpPr>
          <p:nvPr/>
        </p:nvSpPr>
        <p:spPr bwMode="auto">
          <a:xfrm flipV="1">
            <a:off x="1266825" y="4621213"/>
            <a:ext cx="612775" cy="579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6641" name="Line 12"/>
          <p:cNvSpPr>
            <a:spLocks noChangeShapeType="1"/>
          </p:cNvSpPr>
          <p:nvPr/>
        </p:nvSpPr>
        <p:spPr bwMode="auto">
          <a:xfrm>
            <a:off x="1400175" y="771525"/>
            <a:ext cx="69532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B24BE13-C535-43F0-BA2B-8EDCF510F8E0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7651" name="Text Box 3074"/>
          <p:cNvSpPr txBox="1">
            <a:spLocks noChangeArrowheads="1"/>
          </p:cNvSpPr>
          <p:nvPr/>
        </p:nvSpPr>
        <p:spPr bwMode="auto">
          <a:xfrm>
            <a:off x="812800" y="1919288"/>
            <a:ext cx="67897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27652" name="Rectangle 307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 Analysis</a:t>
            </a:r>
            <a:br>
              <a:rPr lang="en-US" smtClean="0"/>
            </a:br>
            <a:endParaRPr lang="en-US" smtClean="0"/>
          </a:p>
        </p:txBody>
      </p:sp>
      <p:sp>
        <p:nvSpPr>
          <p:cNvPr id="27653" name="Rectangle 3076"/>
          <p:cNvSpPr>
            <a:spLocks noChangeArrowheads="1"/>
          </p:cNvSpPr>
          <p:nvPr/>
        </p:nvSpPr>
        <p:spPr bwMode="auto">
          <a:xfrm>
            <a:off x="1323975" y="3067050"/>
            <a:ext cx="5724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7654" name="Rectangle 3077"/>
          <p:cNvSpPr>
            <a:spLocks noChangeArrowheads="1"/>
          </p:cNvSpPr>
          <p:nvPr/>
        </p:nvSpPr>
        <p:spPr bwMode="auto">
          <a:xfrm>
            <a:off x="923925" y="2505075"/>
            <a:ext cx="7391400" cy="55245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7655" name="Line 3078"/>
          <p:cNvSpPr>
            <a:spLocks noChangeShapeType="1"/>
          </p:cNvSpPr>
          <p:nvPr/>
        </p:nvSpPr>
        <p:spPr bwMode="auto">
          <a:xfrm>
            <a:off x="800100" y="3648075"/>
            <a:ext cx="769620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7656" name="Text Box 3079"/>
          <p:cNvSpPr txBox="1">
            <a:spLocks noChangeArrowheads="1"/>
          </p:cNvSpPr>
          <p:nvPr/>
        </p:nvSpPr>
        <p:spPr bwMode="auto">
          <a:xfrm>
            <a:off x="2705100" y="3257550"/>
            <a:ext cx="330517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27657" name="Text Box 3080"/>
          <p:cNvSpPr txBox="1">
            <a:spLocks noChangeArrowheads="1"/>
          </p:cNvSpPr>
          <p:nvPr/>
        </p:nvSpPr>
        <p:spPr bwMode="auto">
          <a:xfrm>
            <a:off x="952500" y="2571750"/>
            <a:ext cx="73342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Database Call Elapsed Time</a:t>
            </a:r>
          </a:p>
        </p:txBody>
      </p:sp>
      <p:sp>
        <p:nvSpPr>
          <p:cNvPr id="27658" name="Rectangle 3081"/>
          <p:cNvSpPr>
            <a:spLocks noChangeArrowheads="1"/>
          </p:cNvSpPr>
          <p:nvPr/>
        </p:nvSpPr>
        <p:spPr bwMode="auto">
          <a:xfrm>
            <a:off x="1085850" y="1924050"/>
            <a:ext cx="2286000" cy="5524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7659" name="Text Box 3082"/>
          <p:cNvSpPr txBox="1">
            <a:spLocks noChangeArrowheads="1"/>
          </p:cNvSpPr>
          <p:nvPr/>
        </p:nvSpPr>
        <p:spPr bwMode="auto">
          <a:xfrm>
            <a:off x="1085850" y="2000250"/>
            <a:ext cx="2257425" cy="420688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OS Call ET</a:t>
            </a:r>
          </a:p>
        </p:txBody>
      </p:sp>
      <p:sp>
        <p:nvSpPr>
          <p:cNvPr id="27660" name="Text Box 3083"/>
          <p:cNvSpPr txBox="1">
            <a:spLocks noChangeArrowheads="1"/>
          </p:cNvSpPr>
          <p:nvPr/>
        </p:nvSpPr>
        <p:spPr bwMode="auto">
          <a:xfrm>
            <a:off x="668338" y="1149350"/>
            <a:ext cx="43434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Database Call CPU Time</a:t>
            </a:r>
          </a:p>
        </p:txBody>
      </p:sp>
      <p:sp>
        <p:nvSpPr>
          <p:cNvPr id="27661" name="Text Box 3084"/>
          <p:cNvSpPr txBox="1">
            <a:spLocks noChangeArrowheads="1"/>
          </p:cNvSpPr>
          <p:nvPr/>
        </p:nvSpPr>
        <p:spPr bwMode="auto">
          <a:xfrm>
            <a:off x="4905375" y="990600"/>
            <a:ext cx="361950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Unaccounted-for Time</a:t>
            </a:r>
          </a:p>
        </p:txBody>
      </p:sp>
      <p:sp>
        <p:nvSpPr>
          <p:cNvPr id="27662" name="Rectangle 3085"/>
          <p:cNvSpPr>
            <a:spLocks noChangeArrowheads="1"/>
          </p:cNvSpPr>
          <p:nvPr/>
        </p:nvSpPr>
        <p:spPr bwMode="auto">
          <a:xfrm>
            <a:off x="5476875" y="1924050"/>
            <a:ext cx="2714625" cy="5524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7663" name="Line 3087"/>
          <p:cNvSpPr>
            <a:spLocks noChangeShapeType="1"/>
          </p:cNvSpPr>
          <p:nvPr/>
        </p:nvSpPr>
        <p:spPr bwMode="auto">
          <a:xfrm>
            <a:off x="3695700" y="1533525"/>
            <a:ext cx="438150" cy="62865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7664" name="Line 3088"/>
          <p:cNvSpPr>
            <a:spLocks noChangeShapeType="1"/>
          </p:cNvSpPr>
          <p:nvPr/>
        </p:nvSpPr>
        <p:spPr bwMode="auto">
          <a:xfrm flipH="1">
            <a:off x="4743450" y="1343025"/>
            <a:ext cx="533400" cy="823913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7665" name="Rectangle 3089"/>
          <p:cNvSpPr>
            <a:spLocks noGrp="1" noChangeArrowheads="1"/>
          </p:cNvSpPr>
          <p:nvPr>
            <p:ph type="body" idx="1"/>
          </p:nvPr>
        </p:nvSpPr>
        <p:spPr>
          <a:xfrm>
            <a:off x="685800" y="4095750"/>
            <a:ext cx="7537450" cy="1981200"/>
          </a:xfrm>
          <a:noFill/>
        </p:spPr>
        <p:txBody>
          <a:bodyPr/>
          <a:lstStyle/>
          <a:p>
            <a:pPr eaLnBrk="1" hangingPunct="1"/>
            <a:r>
              <a:rPr lang="en-US" smtClean="0"/>
              <a:t>OS Call Elapsed Time = Non-Idle Wait Time</a:t>
            </a:r>
          </a:p>
          <a:p>
            <a:pPr eaLnBrk="1" hangingPunct="1"/>
            <a:r>
              <a:rPr lang="en-US" smtClean="0"/>
              <a:t>DB Call Elapsed Time = DB Call CPU Time + Non-Idle Wait Times + Unaccounted-for Elapsed Time</a:t>
            </a:r>
          </a:p>
          <a:p>
            <a:pPr eaLnBrk="1" hangingPunct="1"/>
            <a:r>
              <a:rPr lang="en-US" smtClean="0"/>
              <a:t>Accounted-for ET = CPU + Non-Idle Wait Time</a:t>
            </a:r>
          </a:p>
        </p:txBody>
      </p:sp>
      <p:sp>
        <p:nvSpPr>
          <p:cNvPr id="27666" name="Text Box 3090"/>
          <p:cNvSpPr txBox="1">
            <a:spLocks noChangeArrowheads="1"/>
          </p:cNvSpPr>
          <p:nvPr/>
        </p:nvSpPr>
        <p:spPr bwMode="auto">
          <a:xfrm>
            <a:off x="5514975" y="2000250"/>
            <a:ext cx="26003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OS Call ET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60B89A5-5023-4D99-BB9A-2CFF168D9B07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695325" y="962025"/>
            <a:ext cx="7677150" cy="44767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76" name="Oval 14"/>
          <p:cNvSpPr>
            <a:spLocks noChangeArrowheads="1"/>
          </p:cNvSpPr>
          <p:nvPr/>
        </p:nvSpPr>
        <p:spPr bwMode="auto">
          <a:xfrm>
            <a:off x="2006600" y="3683000"/>
            <a:ext cx="3162300" cy="13239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77" name="Oval 13"/>
          <p:cNvSpPr>
            <a:spLocks noChangeArrowheads="1"/>
          </p:cNvSpPr>
          <p:nvPr/>
        </p:nvSpPr>
        <p:spPr bwMode="auto">
          <a:xfrm>
            <a:off x="1911350" y="3752850"/>
            <a:ext cx="3162300" cy="13239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 Elapsed Time</a:t>
            </a:r>
          </a:p>
        </p:txBody>
      </p:sp>
      <p:sp>
        <p:nvSpPr>
          <p:cNvPr id="28679" name="Oval 4"/>
          <p:cNvSpPr>
            <a:spLocks noChangeArrowheads="1"/>
          </p:cNvSpPr>
          <p:nvPr/>
        </p:nvSpPr>
        <p:spPr bwMode="auto">
          <a:xfrm>
            <a:off x="1939925" y="1076325"/>
            <a:ext cx="5899150" cy="260032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80" name="Oval 5"/>
          <p:cNvSpPr>
            <a:spLocks noChangeArrowheads="1"/>
          </p:cNvSpPr>
          <p:nvPr/>
        </p:nvSpPr>
        <p:spPr bwMode="auto">
          <a:xfrm>
            <a:off x="1866900" y="3838575"/>
            <a:ext cx="3162300" cy="1323975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8681" name="Text Box 6"/>
          <p:cNvSpPr txBox="1">
            <a:spLocks noChangeArrowheads="1"/>
          </p:cNvSpPr>
          <p:nvPr/>
        </p:nvSpPr>
        <p:spPr bwMode="auto">
          <a:xfrm>
            <a:off x="2867025" y="2214563"/>
            <a:ext cx="408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CPU Time</a:t>
            </a:r>
          </a:p>
        </p:txBody>
      </p:sp>
      <p:sp>
        <p:nvSpPr>
          <p:cNvPr id="28682" name="Text Box 7"/>
          <p:cNvSpPr txBox="1">
            <a:spLocks noChangeArrowheads="1"/>
          </p:cNvSpPr>
          <p:nvPr/>
        </p:nvSpPr>
        <p:spPr bwMode="auto">
          <a:xfrm>
            <a:off x="2047875" y="4276725"/>
            <a:ext cx="298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Non-Idle Wait Time</a:t>
            </a:r>
          </a:p>
        </p:txBody>
      </p:sp>
      <p:sp>
        <p:nvSpPr>
          <p:cNvPr id="28683" name="Text Box 8"/>
          <p:cNvSpPr txBox="1">
            <a:spLocks noChangeArrowheads="1"/>
          </p:cNvSpPr>
          <p:nvPr/>
        </p:nvSpPr>
        <p:spPr bwMode="auto">
          <a:xfrm>
            <a:off x="5059363" y="3803650"/>
            <a:ext cx="298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Elapsed Time</a:t>
            </a:r>
          </a:p>
        </p:txBody>
      </p:sp>
      <p:sp>
        <p:nvSpPr>
          <p:cNvPr id="28684" name="Text Box 9"/>
          <p:cNvSpPr txBox="1">
            <a:spLocks noChangeArrowheads="1"/>
          </p:cNvSpPr>
          <p:nvPr/>
        </p:nvSpPr>
        <p:spPr bwMode="auto">
          <a:xfrm>
            <a:off x="133350" y="5153025"/>
            <a:ext cx="267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Elapsed Time</a:t>
            </a:r>
          </a:p>
        </p:txBody>
      </p:sp>
      <p:sp>
        <p:nvSpPr>
          <p:cNvPr id="28685" name="Line 10"/>
          <p:cNvSpPr>
            <a:spLocks noChangeShapeType="1"/>
          </p:cNvSpPr>
          <p:nvPr/>
        </p:nvSpPr>
        <p:spPr bwMode="auto">
          <a:xfrm flipV="1">
            <a:off x="1114425" y="3143250"/>
            <a:ext cx="1333500" cy="2038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 flipV="1">
            <a:off x="1266825" y="4514850"/>
            <a:ext cx="60007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>
            <a:off x="1400175" y="771525"/>
            <a:ext cx="695325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DCB3C18B-338F-4343-A278-3D065CFD49AC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9699" name="Oval 3"/>
          <p:cNvSpPr>
            <a:spLocks noChangeArrowheads="1"/>
          </p:cNvSpPr>
          <p:nvPr/>
        </p:nvSpPr>
        <p:spPr bwMode="auto">
          <a:xfrm>
            <a:off x="809625" y="1085850"/>
            <a:ext cx="7677150" cy="447675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0" name="Oval 28"/>
          <p:cNvSpPr>
            <a:spLocks noChangeArrowheads="1"/>
          </p:cNvSpPr>
          <p:nvPr/>
        </p:nvSpPr>
        <p:spPr bwMode="auto">
          <a:xfrm>
            <a:off x="2133600" y="4186238"/>
            <a:ext cx="2887663" cy="10033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1" name="Oval 27"/>
          <p:cNvSpPr>
            <a:spLocks noChangeArrowheads="1"/>
          </p:cNvSpPr>
          <p:nvPr/>
        </p:nvSpPr>
        <p:spPr bwMode="auto">
          <a:xfrm>
            <a:off x="2049463" y="4233863"/>
            <a:ext cx="2887662" cy="10033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2" name="Oval 26"/>
          <p:cNvSpPr>
            <a:spLocks noChangeArrowheads="1"/>
          </p:cNvSpPr>
          <p:nvPr/>
        </p:nvSpPr>
        <p:spPr bwMode="auto">
          <a:xfrm>
            <a:off x="1893888" y="1235075"/>
            <a:ext cx="6076950" cy="27908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3" name="Oval 25"/>
          <p:cNvSpPr>
            <a:spLocks noChangeArrowheads="1"/>
          </p:cNvSpPr>
          <p:nvPr/>
        </p:nvSpPr>
        <p:spPr bwMode="auto">
          <a:xfrm>
            <a:off x="1833563" y="1293813"/>
            <a:ext cx="6076950" cy="27908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4" name="Oval 4"/>
          <p:cNvSpPr>
            <a:spLocks noChangeArrowheads="1"/>
          </p:cNvSpPr>
          <p:nvPr/>
        </p:nvSpPr>
        <p:spPr bwMode="auto">
          <a:xfrm>
            <a:off x="1765300" y="1355725"/>
            <a:ext cx="6076950" cy="279082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5" name="Oval 24"/>
          <p:cNvSpPr>
            <a:spLocks noChangeArrowheads="1"/>
          </p:cNvSpPr>
          <p:nvPr/>
        </p:nvSpPr>
        <p:spPr bwMode="auto">
          <a:xfrm>
            <a:off x="3998913" y="2798763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6" name="Oval 23"/>
          <p:cNvSpPr>
            <a:spLocks noChangeArrowheads="1"/>
          </p:cNvSpPr>
          <p:nvPr/>
        </p:nvSpPr>
        <p:spPr bwMode="auto">
          <a:xfrm>
            <a:off x="3879850" y="2870200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171450"/>
            <a:ext cx="7581900" cy="941388"/>
          </a:xfrm>
        </p:spPr>
        <p:txBody>
          <a:bodyPr/>
          <a:lstStyle/>
          <a:p>
            <a:pPr eaLnBrk="1" hangingPunct="1"/>
            <a:r>
              <a:rPr lang="en-US" smtClean="0"/>
              <a:t>Response Time</a:t>
            </a:r>
          </a:p>
        </p:txBody>
      </p:sp>
      <p:sp>
        <p:nvSpPr>
          <p:cNvPr id="29708" name="Oval 5"/>
          <p:cNvSpPr>
            <a:spLocks noChangeArrowheads="1"/>
          </p:cNvSpPr>
          <p:nvPr/>
        </p:nvSpPr>
        <p:spPr bwMode="auto">
          <a:xfrm>
            <a:off x="1981200" y="4283075"/>
            <a:ext cx="2887663" cy="10033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09" name="Text Box 6"/>
          <p:cNvSpPr txBox="1">
            <a:spLocks noChangeArrowheads="1"/>
          </p:cNvSpPr>
          <p:nvPr/>
        </p:nvSpPr>
        <p:spPr bwMode="auto">
          <a:xfrm>
            <a:off x="71438" y="966788"/>
            <a:ext cx="2390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Elapsed Time</a:t>
            </a:r>
          </a:p>
        </p:txBody>
      </p:sp>
      <p:sp>
        <p:nvSpPr>
          <p:cNvPr id="29710" name="Text Box 7"/>
          <p:cNvSpPr txBox="1">
            <a:spLocks noChangeArrowheads="1"/>
          </p:cNvSpPr>
          <p:nvPr/>
        </p:nvSpPr>
        <p:spPr bwMode="auto">
          <a:xfrm>
            <a:off x="1841500" y="4613275"/>
            <a:ext cx="298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Idle Wait Time</a:t>
            </a:r>
          </a:p>
        </p:txBody>
      </p:sp>
      <p:sp>
        <p:nvSpPr>
          <p:cNvPr id="29711" name="Text Box 8"/>
          <p:cNvSpPr txBox="1">
            <a:spLocks noChangeArrowheads="1"/>
          </p:cNvSpPr>
          <p:nvPr/>
        </p:nvSpPr>
        <p:spPr bwMode="auto">
          <a:xfrm>
            <a:off x="4900613" y="4187825"/>
            <a:ext cx="298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Response Time</a:t>
            </a:r>
          </a:p>
        </p:txBody>
      </p:sp>
      <p:sp>
        <p:nvSpPr>
          <p:cNvPr id="29712" name="Text Box 9"/>
          <p:cNvSpPr txBox="1">
            <a:spLocks noChangeArrowheads="1"/>
          </p:cNvSpPr>
          <p:nvPr/>
        </p:nvSpPr>
        <p:spPr bwMode="auto">
          <a:xfrm>
            <a:off x="247650" y="5276850"/>
            <a:ext cx="267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Response Time</a:t>
            </a:r>
          </a:p>
        </p:txBody>
      </p:sp>
      <p:sp>
        <p:nvSpPr>
          <p:cNvPr id="29713" name="Line 10"/>
          <p:cNvSpPr>
            <a:spLocks noChangeShapeType="1"/>
          </p:cNvSpPr>
          <p:nvPr/>
        </p:nvSpPr>
        <p:spPr bwMode="auto">
          <a:xfrm flipV="1">
            <a:off x="1228725" y="3565525"/>
            <a:ext cx="1131888" cy="173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14" name="Line 11"/>
          <p:cNvSpPr>
            <a:spLocks noChangeShapeType="1"/>
          </p:cNvSpPr>
          <p:nvPr/>
        </p:nvSpPr>
        <p:spPr bwMode="auto">
          <a:xfrm flipV="1">
            <a:off x="1381125" y="4805363"/>
            <a:ext cx="576263" cy="5191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15" name="Line 12"/>
          <p:cNvSpPr>
            <a:spLocks noChangeShapeType="1"/>
          </p:cNvSpPr>
          <p:nvPr/>
        </p:nvSpPr>
        <p:spPr bwMode="auto">
          <a:xfrm>
            <a:off x="2790825" y="647700"/>
            <a:ext cx="285750" cy="61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16" name="Line 13"/>
          <p:cNvSpPr>
            <a:spLocks noChangeShapeType="1"/>
          </p:cNvSpPr>
          <p:nvPr/>
        </p:nvSpPr>
        <p:spPr bwMode="auto">
          <a:xfrm>
            <a:off x="1385888" y="1631950"/>
            <a:ext cx="536575" cy="677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17" name="Oval 14"/>
          <p:cNvSpPr>
            <a:spLocks noChangeArrowheads="1"/>
          </p:cNvSpPr>
          <p:nvPr/>
        </p:nvSpPr>
        <p:spPr bwMode="auto">
          <a:xfrm>
            <a:off x="3798888" y="2955925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18" name="Text Box 15"/>
          <p:cNvSpPr txBox="1">
            <a:spLocks noChangeArrowheads="1"/>
          </p:cNvSpPr>
          <p:nvPr/>
        </p:nvSpPr>
        <p:spPr bwMode="auto">
          <a:xfrm>
            <a:off x="3746500" y="3335338"/>
            <a:ext cx="2992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Non-Idle Wait Time</a:t>
            </a:r>
          </a:p>
        </p:txBody>
      </p:sp>
      <p:sp>
        <p:nvSpPr>
          <p:cNvPr id="29719" name="Oval 16"/>
          <p:cNvSpPr>
            <a:spLocks noChangeArrowheads="1"/>
          </p:cNvSpPr>
          <p:nvPr/>
        </p:nvSpPr>
        <p:spPr bwMode="auto">
          <a:xfrm>
            <a:off x="3184525" y="1368425"/>
            <a:ext cx="3533775" cy="138112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29720" name="Text Box 18"/>
          <p:cNvSpPr txBox="1">
            <a:spLocks noChangeArrowheads="1"/>
          </p:cNvSpPr>
          <p:nvPr/>
        </p:nvSpPr>
        <p:spPr bwMode="auto">
          <a:xfrm>
            <a:off x="3182938" y="1903413"/>
            <a:ext cx="3505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CPU Time</a:t>
            </a:r>
          </a:p>
        </p:txBody>
      </p:sp>
      <p:sp>
        <p:nvSpPr>
          <p:cNvPr id="29721" name="Text Box 19"/>
          <p:cNvSpPr txBox="1">
            <a:spLocks noChangeArrowheads="1"/>
          </p:cNvSpPr>
          <p:nvPr/>
        </p:nvSpPr>
        <p:spPr bwMode="auto">
          <a:xfrm>
            <a:off x="1447800" y="2682875"/>
            <a:ext cx="298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Elapsed Time</a:t>
            </a:r>
          </a:p>
        </p:txBody>
      </p:sp>
      <p:sp>
        <p:nvSpPr>
          <p:cNvPr id="29722" name="Text Box 20"/>
          <p:cNvSpPr txBox="1">
            <a:spLocks noChangeArrowheads="1"/>
          </p:cNvSpPr>
          <p:nvPr/>
        </p:nvSpPr>
        <p:spPr bwMode="auto">
          <a:xfrm>
            <a:off x="6267450" y="504825"/>
            <a:ext cx="2676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Elapsed Time</a:t>
            </a:r>
          </a:p>
        </p:txBody>
      </p:sp>
      <p:sp>
        <p:nvSpPr>
          <p:cNvPr id="29723" name="Line 21"/>
          <p:cNvSpPr>
            <a:spLocks noChangeShapeType="1"/>
          </p:cNvSpPr>
          <p:nvPr/>
        </p:nvSpPr>
        <p:spPr bwMode="auto">
          <a:xfrm flipH="1">
            <a:off x="6532563" y="1228725"/>
            <a:ext cx="982662" cy="1736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29724" name="Line 22"/>
          <p:cNvSpPr>
            <a:spLocks noChangeShapeType="1"/>
          </p:cNvSpPr>
          <p:nvPr/>
        </p:nvSpPr>
        <p:spPr bwMode="auto">
          <a:xfrm flipH="1">
            <a:off x="6572250" y="1228725"/>
            <a:ext cx="762000" cy="5635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228AAFC-3B61-475A-8103-92563D618C7E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30723" name="Oval 1027"/>
          <p:cNvSpPr>
            <a:spLocks noChangeArrowheads="1"/>
          </p:cNvSpPr>
          <p:nvPr/>
        </p:nvSpPr>
        <p:spPr bwMode="auto">
          <a:xfrm>
            <a:off x="809625" y="1085850"/>
            <a:ext cx="7677150" cy="447675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4" name="Oval 1051"/>
          <p:cNvSpPr>
            <a:spLocks noChangeArrowheads="1"/>
          </p:cNvSpPr>
          <p:nvPr/>
        </p:nvSpPr>
        <p:spPr bwMode="auto">
          <a:xfrm>
            <a:off x="2181225" y="3817938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5" name="Oval 1050"/>
          <p:cNvSpPr>
            <a:spLocks noChangeArrowheads="1"/>
          </p:cNvSpPr>
          <p:nvPr/>
        </p:nvSpPr>
        <p:spPr bwMode="auto">
          <a:xfrm>
            <a:off x="2051050" y="3878263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6" name="Oval 1049"/>
          <p:cNvSpPr>
            <a:spLocks noChangeArrowheads="1"/>
          </p:cNvSpPr>
          <p:nvPr/>
        </p:nvSpPr>
        <p:spPr bwMode="auto">
          <a:xfrm>
            <a:off x="5495925" y="2860675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7" name="Oval 1048"/>
          <p:cNvSpPr>
            <a:spLocks noChangeArrowheads="1"/>
          </p:cNvSpPr>
          <p:nvPr/>
        </p:nvSpPr>
        <p:spPr bwMode="auto">
          <a:xfrm>
            <a:off x="5424488" y="2968625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8" name="Oval 1047"/>
          <p:cNvSpPr>
            <a:spLocks noChangeArrowheads="1"/>
          </p:cNvSpPr>
          <p:nvPr/>
        </p:nvSpPr>
        <p:spPr bwMode="auto">
          <a:xfrm>
            <a:off x="1770063" y="1314450"/>
            <a:ext cx="3990975" cy="216217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29" name="Oval 1046"/>
          <p:cNvSpPr>
            <a:spLocks noChangeArrowheads="1"/>
          </p:cNvSpPr>
          <p:nvPr/>
        </p:nvSpPr>
        <p:spPr bwMode="auto">
          <a:xfrm>
            <a:off x="1651000" y="1409700"/>
            <a:ext cx="3990975" cy="216217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93775" y="171450"/>
            <a:ext cx="7581900" cy="941388"/>
          </a:xfrm>
        </p:spPr>
        <p:txBody>
          <a:bodyPr/>
          <a:lstStyle/>
          <a:p>
            <a:pPr eaLnBrk="1" hangingPunct="1"/>
            <a:r>
              <a:rPr lang="en-US" smtClean="0"/>
              <a:t>Response Time</a:t>
            </a:r>
          </a:p>
        </p:txBody>
      </p:sp>
      <p:sp>
        <p:nvSpPr>
          <p:cNvPr id="30731" name="Oval 1029"/>
          <p:cNvSpPr>
            <a:spLocks noChangeArrowheads="1"/>
          </p:cNvSpPr>
          <p:nvPr/>
        </p:nvSpPr>
        <p:spPr bwMode="auto">
          <a:xfrm>
            <a:off x="1981200" y="3962400"/>
            <a:ext cx="3162300" cy="1323975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2" name="Text Box 1031"/>
          <p:cNvSpPr txBox="1">
            <a:spLocks noChangeArrowheads="1"/>
          </p:cNvSpPr>
          <p:nvPr/>
        </p:nvSpPr>
        <p:spPr bwMode="auto">
          <a:xfrm>
            <a:off x="2209800" y="4400550"/>
            <a:ext cx="298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Idle Wait Time</a:t>
            </a:r>
          </a:p>
        </p:txBody>
      </p:sp>
      <p:sp>
        <p:nvSpPr>
          <p:cNvPr id="30733" name="Text Box 1032"/>
          <p:cNvSpPr txBox="1">
            <a:spLocks noChangeArrowheads="1"/>
          </p:cNvSpPr>
          <p:nvPr/>
        </p:nvSpPr>
        <p:spPr bwMode="auto">
          <a:xfrm>
            <a:off x="5300663" y="4318000"/>
            <a:ext cx="24114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Unaccounted-for Time</a:t>
            </a:r>
          </a:p>
        </p:txBody>
      </p:sp>
      <p:sp>
        <p:nvSpPr>
          <p:cNvPr id="30734" name="Line 1036"/>
          <p:cNvSpPr>
            <a:spLocks noChangeShapeType="1"/>
          </p:cNvSpPr>
          <p:nvPr/>
        </p:nvSpPr>
        <p:spPr bwMode="auto">
          <a:xfrm>
            <a:off x="2790825" y="647700"/>
            <a:ext cx="285750" cy="619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0735" name="Line 1037"/>
          <p:cNvSpPr>
            <a:spLocks noChangeShapeType="1"/>
          </p:cNvSpPr>
          <p:nvPr/>
        </p:nvSpPr>
        <p:spPr bwMode="auto">
          <a:xfrm flipH="1">
            <a:off x="5502275" y="1152525"/>
            <a:ext cx="1622425" cy="6746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0736" name="Oval 1038"/>
          <p:cNvSpPr>
            <a:spLocks noChangeArrowheads="1"/>
          </p:cNvSpPr>
          <p:nvPr/>
        </p:nvSpPr>
        <p:spPr bwMode="auto">
          <a:xfrm>
            <a:off x="5354638" y="3076575"/>
            <a:ext cx="2857500" cy="1143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7" name="Text Box 1039"/>
          <p:cNvSpPr txBox="1">
            <a:spLocks noChangeArrowheads="1"/>
          </p:cNvSpPr>
          <p:nvPr/>
        </p:nvSpPr>
        <p:spPr bwMode="auto">
          <a:xfrm>
            <a:off x="5022850" y="34591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Non-Idle Wait Time</a:t>
            </a:r>
          </a:p>
        </p:txBody>
      </p:sp>
      <p:sp>
        <p:nvSpPr>
          <p:cNvPr id="30738" name="Oval 1040"/>
          <p:cNvSpPr>
            <a:spLocks noChangeArrowheads="1"/>
          </p:cNvSpPr>
          <p:nvPr/>
        </p:nvSpPr>
        <p:spPr bwMode="auto">
          <a:xfrm>
            <a:off x="1509713" y="1471613"/>
            <a:ext cx="3990975" cy="2162175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0739" name="Text Box 1041"/>
          <p:cNvSpPr txBox="1">
            <a:spLocks noChangeArrowheads="1"/>
          </p:cNvSpPr>
          <p:nvPr/>
        </p:nvSpPr>
        <p:spPr bwMode="auto">
          <a:xfrm>
            <a:off x="1820863" y="2316163"/>
            <a:ext cx="3384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Database Call CPU Time</a:t>
            </a:r>
          </a:p>
        </p:txBody>
      </p:sp>
      <p:sp>
        <p:nvSpPr>
          <p:cNvPr id="30740" name="Text Box 1043"/>
          <p:cNvSpPr txBox="1">
            <a:spLocks noChangeArrowheads="1"/>
          </p:cNvSpPr>
          <p:nvPr/>
        </p:nvSpPr>
        <p:spPr bwMode="auto">
          <a:xfrm>
            <a:off x="6269038" y="741363"/>
            <a:ext cx="2676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Accounted-for Time</a:t>
            </a:r>
          </a:p>
        </p:txBody>
      </p:sp>
      <p:sp>
        <p:nvSpPr>
          <p:cNvPr id="30741" name="Line 1044"/>
          <p:cNvSpPr>
            <a:spLocks noChangeShapeType="1"/>
          </p:cNvSpPr>
          <p:nvPr/>
        </p:nvSpPr>
        <p:spPr bwMode="auto">
          <a:xfrm flipH="1">
            <a:off x="7162800" y="1193800"/>
            <a:ext cx="387350" cy="163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0742" name="Line 1045"/>
          <p:cNvSpPr>
            <a:spLocks noChangeShapeType="1"/>
          </p:cNvSpPr>
          <p:nvPr/>
        </p:nvSpPr>
        <p:spPr bwMode="auto">
          <a:xfrm flipH="1">
            <a:off x="4833938" y="1168400"/>
            <a:ext cx="2559050" cy="2790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2271C327-E6D6-4B1C-BB76-799A8F06AD15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Unaccounted-for Time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70800" cy="4343400"/>
          </a:xfrm>
        </p:spPr>
        <p:txBody>
          <a:bodyPr/>
          <a:lstStyle/>
          <a:p>
            <a:pPr eaLnBrk="1" hangingPunct="1"/>
            <a:r>
              <a:rPr lang="en-US" smtClean="0"/>
              <a:t>Process not executing (waiting in OS ready queue)</a:t>
            </a:r>
          </a:p>
          <a:p>
            <a:pPr eaLnBrk="1" hangingPunct="1"/>
            <a:r>
              <a:rPr lang="en-US" smtClean="0"/>
              <a:t>Trace of Waits not requested (10046 level 8 or 12)</a:t>
            </a:r>
          </a:p>
          <a:p>
            <a:pPr eaLnBrk="1" hangingPunct="1"/>
            <a:r>
              <a:rPr lang="en-US" smtClean="0"/>
              <a:t>Writing into a SQL Trace file</a:t>
            </a:r>
          </a:p>
          <a:p>
            <a:pPr eaLnBrk="1" hangingPunct="1"/>
            <a:r>
              <a:rPr lang="en-US" smtClean="0"/>
              <a:t>Visiting a non-instrumented event</a:t>
            </a:r>
          </a:p>
          <a:p>
            <a:pPr eaLnBrk="1" hangingPunct="1"/>
            <a:r>
              <a:rPr lang="en-US" smtClean="0"/>
              <a:t>Others (usually small)</a:t>
            </a:r>
          </a:p>
          <a:p>
            <a:pPr lvl="1" eaLnBrk="1" hangingPunct="1"/>
            <a:r>
              <a:rPr lang="en-US" smtClean="0"/>
              <a:t>Measurement instrumentation overhead (time record keeping)</a:t>
            </a:r>
          </a:p>
          <a:p>
            <a:pPr lvl="1" eaLnBrk="1" hangingPunct="1"/>
            <a:r>
              <a:rPr lang="en-US" smtClean="0"/>
              <a:t>Quantization error (CPU measured in CS, not in micro-secs)</a:t>
            </a:r>
          </a:p>
          <a:p>
            <a:pPr lvl="1" eaLnBrk="1" hangingPunct="1"/>
            <a:r>
              <a:rPr lang="en-US" smtClean="0"/>
              <a:t>Double-counting CPU (negative unaccounted-for time)</a:t>
            </a:r>
          </a:p>
          <a:p>
            <a:pPr lvl="2" eaLnBrk="1" hangingPunct="1"/>
            <a:r>
              <a:rPr lang="en-US" smtClean="0"/>
              <a:t>Counted twice: by DB Call and by OS Call from DB Call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3860F44-E6C6-4914-8D7E-B6657D99B74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32771" name="Oval 36"/>
          <p:cNvSpPr>
            <a:spLocks noChangeArrowheads="1"/>
          </p:cNvSpPr>
          <p:nvPr/>
        </p:nvSpPr>
        <p:spPr bwMode="auto">
          <a:xfrm>
            <a:off x="5260975" y="2963863"/>
            <a:ext cx="1390650" cy="723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2" name="Oval 35"/>
          <p:cNvSpPr>
            <a:spLocks noChangeArrowheads="1"/>
          </p:cNvSpPr>
          <p:nvPr/>
        </p:nvSpPr>
        <p:spPr bwMode="auto">
          <a:xfrm>
            <a:off x="5176838" y="3013075"/>
            <a:ext cx="1390650" cy="723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3" name="Oval 34"/>
          <p:cNvSpPr>
            <a:spLocks noChangeArrowheads="1"/>
          </p:cNvSpPr>
          <p:nvPr/>
        </p:nvSpPr>
        <p:spPr bwMode="auto">
          <a:xfrm>
            <a:off x="2778125" y="2862263"/>
            <a:ext cx="2152650" cy="10572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4" name="Oval 33"/>
          <p:cNvSpPr>
            <a:spLocks noChangeArrowheads="1"/>
          </p:cNvSpPr>
          <p:nvPr/>
        </p:nvSpPr>
        <p:spPr bwMode="auto">
          <a:xfrm>
            <a:off x="2670175" y="2908300"/>
            <a:ext cx="2152650" cy="10572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5" name="Oval 32"/>
          <p:cNvSpPr>
            <a:spLocks noChangeArrowheads="1"/>
          </p:cNvSpPr>
          <p:nvPr/>
        </p:nvSpPr>
        <p:spPr bwMode="auto">
          <a:xfrm>
            <a:off x="5076825" y="1320800"/>
            <a:ext cx="1209675" cy="56197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6" name="Oval 31"/>
          <p:cNvSpPr>
            <a:spLocks noChangeArrowheads="1"/>
          </p:cNvSpPr>
          <p:nvPr/>
        </p:nvSpPr>
        <p:spPr bwMode="auto">
          <a:xfrm>
            <a:off x="5029200" y="1357313"/>
            <a:ext cx="1209675" cy="56197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7" name="Oval 30"/>
          <p:cNvSpPr>
            <a:spLocks noChangeArrowheads="1"/>
          </p:cNvSpPr>
          <p:nvPr/>
        </p:nvSpPr>
        <p:spPr bwMode="auto">
          <a:xfrm>
            <a:off x="3316288" y="1239838"/>
            <a:ext cx="1390650" cy="7239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8" name="Oval 29"/>
          <p:cNvSpPr>
            <a:spLocks noChangeArrowheads="1"/>
          </p:cNvSpPr>
          <p:nvPr/>
        </p:nvSpPr>
        <p:spPr bwMode="auto">
          <a:xfrm>
            <a:off x="3244850" y="1287463"/>
            <a:ext cx="1390650" cy="7239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79" name="Oval 28"/>
          <p:cNvSpPr>
            <a:spLocks noChangeArrowheads="1"/>
          </p:cNvSpPr>
          <p:nvPr/>
        </p:nvSpPr>
        <p:spPr bwMode="auto">
          <a:xfrm>
            <a:off x="1141413" y="1163638"/>
            <a:ext cx="1724025" cy="8572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0" name="Oval 27"/>
          <p:cNvSpPr>
            <a:spLocks noChangeArrowheads="1"/>
          </p:cNvSpPr>
          <p:nvPr/>
        </p:nvSpPr>
        <p:spPr bwMode="auto">
          <a:xfrm>
            <a:off x="1077913" y="1223963"/>
            <a:ext cx="1724025" cy="8572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Response Time Aggregation</a:t>
            </a:r>
            <a:br>
              <a:rPr lang="en-US" smtClean="0"/>
            </a:br>
            <a:endParaRPr lang="en-US" smtClean="0"/>
          </a:p>
        </p:txBody>
      </p:sp>
      <p:sp>
        <p:nvSpPr>
          <p:cNvPr id="32782" name="Oval 6"/>
          <p:cNvSpPr>
            <a:spLocks noChangeArrowheads="1"/>
          </p:cNvSpPr>
          <p:nvPr/>
        </p:nvSpPr>
        <p:spPr bwMode="auto">
          <a:xfrm>
            <a:off x="4545013" y="4486275"/>
            <a:ext cx="3257550" cy="1228725"/>
          </a:xfrm>
          <a:prstGeom prst="ellipse">
            <a:avLst/>
          </a:prstGeom>
          <a:solidFill>
            <a:srgbClr val="FF7C8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3" name="Oval 7"/>
          <p:cNvSpPr>
            <a:spLocks noChangeArrowheads="1"/>
          </p:cNvSpPr>
          <p:nvPr/>
        </p:nvSpPr>
        <p:spPr bwMode="auto">
          <a:xfrm>
            <a:off x="2601913" y="2970213"/>
            <a:ext cx="2152650" cy="1057275"/>
          </a:xfrm>
          <a:prstGeom prst="ellipse">
            <a:avLst/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4" name="Oval 8"/>
          <p:cNvSpPr>
            <a:spLocks noChangeArrowheads="1"/>
          </p:cNvSpPr>
          <p:nvPr/>
        </p:nvSpPr>
        <p:spPr bwMode="auto">
          <a:xfrm>
            <a:off x="1020763" y="1296988"/>
            <a:ext cx="1724025" cy="857250"/>
          </a:xfrm>
          <a:prstGeom prst="ellipse">
            <a:avLst/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5" name="Oval 9"/>
          <p:cNvSpPr>
            <a:spLocks noChangeArrowheads="1"/>
          </p:cNvSpPr>
          <p:nvPr/>
        </p:nvSpPr>
        <p:spPr bwMode="auto">
          <a:xfrm>
            <a:off x="5119688" y="3097213"/>
            <a:ext cx="1390650" cy="723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6" name="Oval 11"/>
          <p:cNvSpPr>
            <a:spLocks noChangeArrowheads="1"/>
          </p:cNvSpPr>
          <p:nvPr/>
        </p:nvSpPr>
        <p:spPr bwMode="auto">
          <a:xfrm>
            <a:off x="6889750" y="3162300"/>
            <a:ext cx="1209675" cy="56197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7" name="Oval 12"/>
          <p:cNvSpPr>
            <a:spLocks noChangeArrowheads="1"/>
          </p:cNvSpPr>
          <p:nvPr/>
        </p:nvSpPr>
        <p:spPr bwMode="auto">
          <a:xfrm>
            <a:off x="3198813" y="1336675"/>
            <a:ext cx="1390650" cy="7239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8" name="Oval 13"/>
          <p:cNvSpPr>
            <a:spLocks noChangeArrowheads="1"/>
          </p:cNvSpPr>
          <p:nvPr/>
        </p:nvSpPr>
        <p:spPr bwMode="auto">
          <a:xfrm>
            <a:off x="4972050" y="1406525"/>
            <a:ext cx="1209675" cy="561975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32789" name="Text Box 14"/>
          <p:cNvSpPr txBox="1">
            <a:spLocks noChangeArrowheads="1"/>
          </p:cNvSpPr>
          <p:nvPr/>
        </p:nvSpPr>
        <p:spPr bwMode="auto">
          <a:xfrm>
            <a:off x="4887913" y="4895850"/>
            <a:ext cx="2676525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Response Time</a:t>
            </a:r>
          </a:p>
        </p:txBody>
      </p:sp>
      <p:sp>
        <p:nvSpPr>
          <p:cNvPr id="32790" name="Text Box 15"/>
          <p:cNvSpPr txBox="1">
            <a:spLocks noChangeArrowheads="1"/>
          </p:cNvSpPr>
          <p:nvPr/>
        </p:nvSpPr>
        <p:spPr bwMode="auto">
          <a:xfrm>
            <a:off x="2595563" y="3243263"/>
            <a:ext cx="2219325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800"/>
              <a:t>Database Calls Elapsed Time</a:t>
            </a:r>
          </a:p>
        </p:txBody>
      </p:sp>
      <p:sp>
        <p:nvSpPr>
          <p:cNvPr id="32791" name="Text Box 16"/>
          <p:cNvSpPr txBox="1">
            <a:spLocks noChangeArrowheads="1"/>
          </p:cNvSpPr>
          <p:nvPr/>
        </p:nvSpPr>
        <p:spPr bwMode="auto">
          <a:xfrm>
            <a:off x="5103813" y="3306763"/>
            <a:ext cx="1463675" cy="41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/>
              <a:t>Idle </a:t>
            </a:r>
          </a:p>
          <a:p>
            <a:pPr>
              <a:lnSpc>
                <a:spcPct val="40000"/>
              </a:lnSpc>
            </a:pPr>
            <a:r>
              <a:rPr lang="en-US" sz="1600"/>
              <a:t>Wait Time</a:t>
            </a:r>
          </a:p>
        </p:txBody>
      </p:sp>
      <p:sp>
        <p:nvSpPr>
          <p:cNvPr id="32792" name="Text Box 17"/>
          <p:cNvSpPr txBox="1">
            <a:spLocks noChangeArrowheads="1"/>
          </p:cNvSpPr>
          <p:nvPr/>
        </p:nvSpPr>
        <p:spPr bwMode="auto">
          <a:xfrm>
            <a:off x="6699250" y="3286125"/>
            <a:ext cx="1600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Unaccounted-for Response Time</a:t>
            </a:r>
          </a:p>
        </p:txBody>
      </p:sp>
      <p:sp>
        <p:nvSpPr>
          <p:cNvPr id="32793" name="Text Box 18"/>
          <p:cNvSpPr txBox="1">
            <a:spLocks noChangeArrowheads="1"/>
          </p:cNvSpPr>
          <p:nvPr/>
        </p:nvSpPr>
        <p:spPr bwMode="auto">
          <a:xfrm>
            <a:off x="4772025" y="1511300"/>
            <a:ext cx="16002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000"/>
              <a:t>Unaccounted-for Elapsed Time</a:t>
            </a:r>
          </a:p>
        </p:txBody>
      </p:sp>
      <p:sp>
        <p:nvSpPr>
          <p:cNvPr id="32794" name="Text Box 19"/>
          <p:cNvSpPr txBox="1">
            <a:spLocks noChangeArrowheads="1"/>
          </p:cNvSpPr>
          <p:nvPr/>
        </p:nvSpPr>
        <p:spPr bwMode="auto">
          <a:xfrm>
            <a:off x="1030288" y="1487488"/>
            <a:ext cx="1733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Database Calls CPU Time</a:t>
            </a:r>
          </a:p>
        </p:txBody>
      </p:sp>
      <p:sp>
        <p:nvSpPr>
          <p:cNvPr id="32795" name="Text Box 20"/>
          <p:cNvSpPr txBox="1">
            <a:spLocks noChangeArrowheads="1"/>
          </p:cNvSpPr>
          <p:nvPr/>
        </p:nvSpPr>
        <p:spPr bwMode="auto">
          <a:xfrm>
            <a:off x="3224213" y="1441450"/>
            <a:ext cx="1390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1600"/>
              <a:t>Non-Idle Wait Time</a:t>
            </a:r>
          </a:p>
        </p:txBody>
      </p:sp>
      <p:sp>
        <p:nvSpPr>
          <p:cNvPr id="32796" name="Line 21"/>
          <p:cNvSpPr>
            <a:spLocks noChangeShapeType="1"/>
          </p:cNvSpPr>
          <p:nvPr/>
        </p:nvSpPr>
        <p:spPr bwMode="auto">
          <a:xfrm>
            <a:off x="4103688" y="4079875"/>
            <a:ext cx="587375" cy="582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797" name="Line 22"/>
          <p:cNvSpPr>
            <a:spLocks noChangeShapeType="1"/>
          </p:cNvSpPr>
          <p:nvPr/>
        </p:nvSpPr>
        <p:spPr bwMode="auto">
          <a:xfrm>
            <a:off x="2273300" y="2193925"/>
            <a:ext cx="730250" cy="777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798" name="Line 23"/>
          <p:cNvSpPr>
            <a:spLocks noChangeShapeType="1"/>
          </p:cNvSpPr>
          <p:nvPr/>
        </p:nvSpPr>
        <p:spPr bwMode="auto">
          <a:xfrm flipH="1">
            <a:off x="4330700" y="1997075"/>
            <a:ext cx="887413" cy="974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799" name="Line 24"/>
          <p:cNvSpPr>
            <a:spLocks noChangeShapeType="1"/>
          </p:cNvSpPr>
          <p:nvPr/>
        </p:nvSpPr>
        <p:spPr bwMode="auto">
          <a:xfrm flipH="1">
            <a:off x="6877050" y="3790950"/>
            <a:ext cx="377825" cy="658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800" name="Line 25"/>
          <p:cNvSpPr>
            <a:spLocks noChangeShapeType="1"/>
          </p:cNvSpPr>
          <p:nvPr/>
        </p:nvSpPr>
        <p:spPr bwMode="auto">
          <a:xfrm>
            <a:off x="5784850" y="3906838"/>
            <a:ext cx="111125" cy="4841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801" name="Line 26"/>
          <p:cNvSpPr>
            <a:spLocks noChangeShapeType="1"/>
          </p:cNvSpPr>
          <p:nvPr/>
        </p:nvSpPr>
        <p:spPr bwMode="auto">
          <a:xfrm flipH="1">
            <a:off x="3721100" y="2138363"/>
            <a:ext cx="107950" cy="7350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32802" name="Text Box 37"/>
          <p:cNvSpPr txBox="1">
            <a:spLocks noChangeArrowheads="1"/>
          </p:cNvSpPr>
          <p:nvPr/>
        </p:nvSpPr>
        <p:spPr bwMode="auto">
          <a:xfrm>
            <a:off x="2582863" y="1063625"/>
            <a:ext cx="296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3" name="Text Box 38"/>
          <p:cNvSpPr txBox="1">
            <a:spLocks noChangeArrowheads="1"/>
          </p:cNvSpPr>
          <p:nvPr/>
        </p:nvSpPr>
        <p:spPr bwMode="auto">
          <a:xfrm>
            <a:off x="4503738" y="1127125"/>
            <a:ext cx="296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4" name="Text Box 39"/>
          <p:cNvSpPr txBox="1">
            <a:spLocks noChangeArrowheads="1"/>
          </p:cNvSpPr>
          <p:nvPr/>
        </p:nvSpPr>
        <p:spPr bwMode="auto">
          <a:xfrm>
            <a:off x="4659313" y="2817813"/>
            <a:ext cx="29686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5" name="Text Box 40"/>
          <p:cNvSpPr txBox="1">
            <a:spLocks noChangeArrowheads="1"/>
          </p:cNvSpPr>
          <p:nvPr/>
        </p:nvSpPr>
        <p:spPr bwMode="auto">
          <a:xfrm>
            <a:off x="6399213" y="2781300"/>
            <a:ext cx="296862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6" name="Text Box 41"/>
          <p:cNvSpPr txBox="1">
            <a:spLocks noChangeArrowheads="1"/>
          </p:cNvSpPr>
          <p:nvPr/>
        </p:nvSpPr>
        <p:spPr bwMode="auto">
          <a:xfrm>
            <a:off x="7439025" y="4411663"/>
            <a:ext cx="296863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/>
              <a:t>*</a:t>
            </a:r>
          </a:p>
        </p:txBody>
      </p:sp>
      <p:sp>
        <p:nvSpPr>
          <p:cNvPr id="32807" name="Text Box 42"/>
          <p:cNvSpPr txBox="1">
            <a:spLocks noChangeArrowheads="1"/>
          </p:cNvSpPr>
          <p:nvPr/>
        </p:nvSpPr>
        <p:spPr bwMode="auto">
          <a:xfrm>
            <a:off x="655638" y="5216525"/>
            <a:ext cx="2114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sz="2000"/>
              <a:t>(*) from trace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572AC5B7-206E-4E37-9C13-FD34BC310F48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812800" y="1919288"/>
            <a:ext cx="67897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Response Time Summary</a:t>
            </a:r>
            <a:br>
              <a:rPr lang="en-US" smtClean="0"/>
            </a:br>
            <a:endParaRPr lang="en-US" smtClean="0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537450" cy="4876800"/>
          </a:xfrm>
        </p:spPr>
        <p:txBody>
          <a:bodyPr/>
          <a:lstStyle/>
          <a:p>
            <a:pPr eaLnBrk="1" hangingPunct="1"/>
            <a:r>
              <a:rPr lang="en-US" smtClean="0"/>
              <a:t>Response Time Components</a:t>
            </a:r>
          </a:p>
          <a:p>
            <a:pPr lvl="1" eaLnBrk="1" hangingPunct="1"/>
            <a:r>
              <a:rPr lang="en-US" smtClean="0"/>
              <a:t>Elapsed Time (from DB Calls)</a:t>
            </a:r>
          </a:p>
          <a:p>
            <a:pPr lvl="2" eaLnBrk="1" hangingPunct="1"/>
            <a:r>
              <a:rPr lang="en-US" smtClean="0"/>
              <a:t>CPU Time (from DB Calls)</a:t>
            </a:r>
          </a:p>
          <a:p>
            <a:pPr lvl="2" eaLnBrk="1" hangingPunct="1"/>
            <a:r>
              <a:rPr lang="en-US" smtClean="0"/>
              <a:t>Non-Idle Wait Time (within DB Calls)</a:t>
            </a:r>
          </a:p>
          <a:p>
            <a:pPr lvl="2" eaLnBrk="1" hangingPunct="1"/>
            <a:r>
              <a:rPr lang="en-US" smtClean="0"/>
              <a:t>ET Unaccounted-for</a:t>
            </a:r>
          </a:p>
          <a:p>
            <a:pPr lvl="1" eaLnBrk="1" hangingPunct="1"/>
            <a:r>
              <a:rPr lang="en-US" smtClean="0"/>
              <a:t>Idle Wait Time (between DB Calls)</a:t>
            </a:r>
          </a:p>
          <a:p>
            <a:pPr lvl="1" eaLnBrk="1" hangingPunct="1"/>
            <a:r>
              <a:rPr lang="en-US" smtClean="0"/>
              <a:t>RT Unaccounted-for</a:t>
            </a:r>
          </a:p>
          <a:p>
            <a:pPr eaLnBrk="1" hangingPunct="1"/>
            <a:r>
              <a:rPr lang="en-US" smtClean="0"/>
              <a:t>Improve process performance</a:t>
            </a:r>
          </a:p>
          <a:p>
            <a:pPr lvl="1" eaLnBrk="1" hangingPunct="1"/>
            <a:r>
              <a:rPr lang="en-US" smtClean="0"/>
              <a:t>Find and analyze biggest time consumers</a:t>
            </a:r>
          </a:p>
          <a:p>
            <a:pPr lvl="1" eaLnBrk="1" hangingPunct="1"/>
            <a:r>
              <a:rPr lang="en-US" smtClean="0"/>
              <a:t>Reduce amount of time spent, e.g.:</a:t>
            </a:r>
          </a:p>
          <a:p>
            <a:pPr lvl="2" eaLnBrk="1" hangingPunct="1"/>
            <a:r>
              <a:rPr lang="en-US" smtClean="0"/>
              <a:t>CPU: SQL Tuning</a:t>
            </a:r>
          </a:p>
          <a:p>
            <a:pPr lvl="2" eaLnBrk="1" hangingPunct="1"/>
            <a:r>
              <a:rPr lang="en-US" smtClean="0"/>
              <a:t>Wait: Resource contention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B25CA32-B231-4DA3-9967-8CA3BAAA81C2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4819" name="Rectangle 2"/>
          <p:cNvSpPr>
            <a:spLocks noChangeArrowheads="1"/>
          </p:cNvSpPr>
          <p:nvPr/>
        </p:nvSpPr>
        <p:spPr bwMode="auto">
          <a:xfrm>
            <a:off x="7010400" y="685800"/>
            <a:ext cx="2133600" cy="2133600"/>
          </a:xfrm>
          <a:prstGeom prst="rect">
            <a:avLst/>
          </a:prstGeom>
          <a:solidFill>
            <a:srgbClr val="B8B8B8"/>
          </a:solidFill>
          <a:ln w="12700" algn="ctr">
            <a:noFill/>
            <a:miter lim="800000"/>
            <a:headEnd/>
            <a:tailEnd/>
          </a:ln>
        </p:spPr>
        <p:txBody>
          <a:bodyPr wrap="none" anchor="ctr" anchorCtr="1"/>
          <a:lstStyle/>
          <a:p>
            <a:pPr eaLnBrk="0" hangingPunct="0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1400">
                <a:solidFill>
                  <a:srgbClr val="000000"/>
                </a:solidFill>
              </a:rPr>
              <a:t>&lt;Insert Picture Here&gt;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914400" y="2133600"/>
            <a:ext cx="49339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l" eaLnBrk="0" hangingPunct="0">
              <a:lnSpc>
                <a:spcPct val="100000"/>
              </a:lnSpc>
              <a:buClrTx/>
            </a:pPr>
            <a:r>
              <a:rPr lang="en-US" sz="3200"/>
              <a:t>Trace Analyzer</a:t>
            </a:r>
          </a:p>
          <a:p>
            <a:pPr algn="l" eaLnBrk="0" hangingPunct="0">
              <a:lnSpc>
                <a:spcPct val="100000"/>
              </a:lnSpc>
              <a:buClrTx/>
            </a:pPr>
            <a:r>
              <a:rPr lang="en-US" sz="3200"/>
              <a:t>TRCA</a:t>
            </a:r>
          </a:p>
        </p:txBody>
      </p:sp>
      <p:pic>
        <p:nvPicPr>
          <p:cNvPr id="34821" name="Picture 4" descr="Right R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10400" y="0"/>
            <a:ext cx="2133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2" name="Picture 5" descr="DSCN0175.JPG                                                   00388273Macintosh HD                   BDB54B63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19925" y="685800"/>
            <a:ext cx="2124075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3923EF9-9571-48BE-9CC6-649CC4801CC4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10046 SQL Trace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Generates a SQL Trace for process performance analysis</a:t>
            </a:r>
          </a:p>
          <a:p>
            <a:pPr eaLnBrk="1" hangingPunct="1"/>
            <a:r>
              <a:rPr lang="en-US" smtClean="0"/>
              <a:t>Levels</a:t>
            </a:r>
          </a:p>
          <a:p>
            <a:pPr lvl="1" eaLnBrk="1" hangingPunct="1"/>
            <a:r>
              <a:rPr lang="en-US" smtClean="0"/>
              <a:t>1: 	Standard SQL Trace</a:t>
            </a:r>
          </a:p>
          <a:p>
            <a:pPr lvl="1" eaLnBrk="1" hangingPunct="1"/>
            <a:r>
              <a:rPr lang="en-US" smtClean="0"/>
              <a:t>4: 	Includes Bind Variables</a:t>
            </a:r>
          </a:p>
          <a:p>
            <a:pPr lvl="1" eaLnBrk="1" hangingPunct="1"/>
            <a:r>
              <a:rPr lang="en-US" smtClean="0"/>
              <a:t>8: 	Includes Waits</a:t>
            </a:r>
          </a:p>
          <a:p>
            <a:pPr lvl="1" eaLnBrk="1" hangingPunct="1"/>
            <a:r>
              <a:rPr lang="en-US" smtClean="0"/>
              <a:t>12: Includes Bind Variables and Waits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0BCA13A-D9E2-4E59-AA8B-50D17930009D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Trace Analyzer time summary</a:t>
            </a:r>
          </a:p>
        </p:txBody>
      </p:sp>
      <p:pic>
        <p:nvPicPr>
          <p:cNvPr id="35844" name="Picture 17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113" y="1262063"/>
            <a:ext cx="8164512" cy="417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0DFB5D2-EB5E-4169-A4B9-A094D742D9A2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Trace Analyzer?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832725" cy="43434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i="1" dirty="0" smtClean="0"/>
              <a:t>Trace Analyzer (TRCA) is a tool that inputs an EVENT 10046 SQL Trace file, </a:t>
            </a:r>
            <a:r>
              <a:rPr lang="en-US" i="1" u="sng" dirty="0" smtClean="0"/>
              <a:t>connects to the database</a:t>
            </a:r>
            <a:r>
              <a:rPr lang="en-US" i="1" dirty="0" smtClean="0"/>
              <a:t>, and outputs a comprehensive report for process performance analysis and tuning.</a:t>
            </a:r>
          </a:p>
          <a:p>
            <a:pPr marL="0" indent="0">
              <a:spcBef>
                <a:spcPct val="0"/>
              </a:spcBef>
              <a:buClrTx/>
              <a:buFontTx/>
              <a:buNone/>
            </a:pPr>
            <a:endParaRPr lang="en-US" i="1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1E91DB4-0F60-4BDA-BE4A-6EEF1DB4AED0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7891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Trace Analyzer Characteristics</a:t>
            </a:r>
          </a:p>
        </p:txBody>
      </p:sp>
      <p:sp>
        <p:nvSpPr>
          <p:cNvPr id="37892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685800" y="1266825"/>
            <a:ext cx="7537450" cy="4343400"/>
          </a:xfrm>
        </p:spPr>
        <p:txBody>
          <a:bodyPr/>
          <a:lstStyle/>
          <a:p>
            <a:pPr eaLnBrk="1" hangingPunct="1"/>
            <a:r>
              <a:rPr lang="en-US" dirty="0" smtClean="0"/>
              <a:t>Free download and use</a:t>
            </a:r>
          </a:p>
          <a:p>
            <a:pPr eaLnBrk="1" hangingPunct="1"/>
            <a:r>
              <a:rPr lang="en-US" dirty="0" smtClean="0"/>
              <a:t>9i, 10g and 11g databases</a:t>
            </a:r>
          </a:p>
          <a:p>
            <a:pPr eaLnBrk="1" hangingPunct="1"/>
            <a:r>
              <a:rPr lang="en-US" dirty="0" smtClean="0"/>
              <a:t>Unix, Linux and Windows platforms</a:t>
            </a:r>
          </a:p>
          <a:p>
            <a:pPr eaLnBrk="1" hangingPunct="1"/>
            <a:r>
              <a:rPr lang="en-US" dirty="0" smtClean="0"/>
              <a:t>Unwrapped source (SQL and PL/SQL)</a:t>
            </a:r>
          </a:p>
          <a:p>
            <a:pPr eaLnBrk="1" hangingPunct="1"/>
            <a:r>
              <a:rPr lang="en-US" dirty="0" smtClean="0"/>
              <a:t>Installs under its own schemas (self-contained)</a:t>
            </a:r>
          </a:p>
          <a:p>
            <a:pPr eaLnBrk="1" hangingPunct="1"/>
            <a:r>
              <a:rPr lang="en-US" dirty="0" smtClean="0"/>
              <a:t>Small footprint (space and CPU)</a:t>
            </a:r>
          </a:p>
          <a:p>
            <a:pPr eaLnBrk="1" hangingPunct="1"/>
            <a:r>
              <a:rPr lang="en-US" dirty="0" smtClean="0"/>
              <a:t>Not intrusive (does not expose application data)</a:t>
            </a:r>
          </a:p>
          <a:p>
            <a:pPr eaLnBrk="1" hangingPunct="1"/>
            <a:r>
              <a:rPr lang="en-US" dirty="0" smtClean="0"/>
              <a:t>Provides more information than TKPROF</a:t>
            </a:r>
          </a:p>
          <a:p>
            <a:pPr eaLnBrk="1" hangingPunct="1"/>
            <a:r>
              <a:rPr lang="en-US" dirty="0" smtClean="0"/>
              <a:t>For better results install and use in same system where trace was generated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AB64DDC-93F5-4B80-BE08-F5BC75D1D80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812800" y="1919288"/>
            <a:ext cx="67897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TRCA Input and Output</a:t>
            </a:r>
            <a:endParaRPr lang="en-US" sz="2400" smtClean="0">
              <a:solidFill>
                <a:schemeClr val="accent1"/>
              </a:solidFill>
            </a:endParaRPr>
          </a:p>
        </p:txBody>
      </p:sp>
      <p:sp>
        <p:nvSpPr>
          <p:cNvPr id="3891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28650" y="1095375"/>
            <a:ext cx="7537450" cy="4667250"/>
          </a:xfrm>
        </p:spPr>
        <p:txBody>
          <a:bodyPr/>
          <a:lstStyle/>
          <a:p>
            <a:pPr eaLnBrk="1" hangingPunct="1"/>
            <a:r>
              <a:rPr lang="en-US" smtClean="0"/>
              <a:t>Input</a:t>
            </a:r>
          </a:p>
          <a:p>
            <a:pPr lvl="1" eaLnBrk="1" hangingPunct="1"/>
            <a:r>
              <a:rPr lang="en-US" smtClean="0"/>
              <a:t>Trace(s) generated by EVENT 10046 level 1, 4, 8 or 12</a:t>
            </a:r>
          </a:p>
          <a:p>
            <a:pPr lvl="1" eaLnBrk="1" hangingPunct="1"/>
            <a:r>
              <a:rPr lang="en-US" smtClean="0"/>
              <a:t>Unlimited size</a:t>
            </a:r>
          </a:p>
          <a:p>
            <a:pPr lvl="1" eaLnBrk="1" hangingPunct="1"/>
            <a:r>
              <a:rPr lang="en-US" smtClean="0"/>
              <a:t>To analyze one Trace</a:t>
            </a:r>
          </a:p>
          <a:p>
            <a:pPr lvl="2" eaLnBrk="1" hangingPunct="1"/>
            <a:r>
              <a:rPr lang="en-US" smtClean="0"/>
              <a:t>Provide name of trace file</a:t>
            </a:r>
          </a:p>
          <a:p>
            <a:pPr lvl="1" eaLnBrk="1" hangingPunct="1"/>
            <a:r>
              <a:rPr lang="en-US" smtClean="0"/>
              <a:t>To analyze multiple Traces</a:t>
            </a:r>
          </a:p>
          <a:p>
            <a:pPr lvl="2" eaLnBrk="1" hangingPunct="1"/>
            <a:r>
              <a:rPr lang="en-US" smtClean="0"/>
              <a:t>Create a control file with names of the traces</a:t>
            </a:r>
          </a:p>
          <a:p>
            <a:pPr lvl="2" eaLnBrk="1" hangingPunct="1"/>
            <a:r>
              <a:rPr lang="en-US" smtClean="0"/>
              <a:t>Provide name of control file (ex: control_file.txt)</a:t>
            </a:r>
          </a:p>
          <a:p>
            <a:pPr lvl="1" eaLnBrk="1" hangingPunct="1"/>
            <a:r>
              <a:rPr lang="en-US" smtClean="0"/>
              <a:t>Connects to a database to get related details</a:t>
            </a:r>
          </a:p>
          <a:p>
            <a:pPr eaLnBrk="1" hangingPunct="1"/>
            <a:r>
              <a:rPr lang="en-US" smtClean="0"/>
              <a:t>Output</a:t>
            </a:r>
          </a:p>
          <a:p>
            <a:pPr lvl="1" eaLnBrk="1" hangingPunct="1"/>
            <a:r>
              <a:rPr lang="en-US" smtClean="0"/>
              <a:t>Comprehensive report with performance analysis details</a:t>
            </a:r>
          </a:p>
          <a:p>
            <a:pPr lvl="1" eaLnBrk="1" hangingPunct="1"/>
            <a:r>
              <a:rPr lang="en-US" smtClean="0"/>
              <a:t>HTML and Text formats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660A8B7-5A51-447F-A968-9729FD83A248}" type="slidenum">
              <a:rPr lang="en-US" b="1" smtClean="0"/>
              <a:pPr/>
              <a:t>34</a:t>
            </a:fld>
            <a:endParaRPr lang="en-US" b="1" smtClean="0"/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1270000" y="669925"/>
          <a:ext cx="6583363" cy="5207000"/>
        </p:xfrm>
        <a:graphic>
          <a:graphicData uri="http://schemas.openxmlformats.org/presentationml/2006/ole">
            <p:oleObj spid="_x0000_s1026" name="Visio" r:id="rId4" imgW="4378071" imgH="3463671" progId="Visio.Drawing.11">
              <p:embed/>
            </p:oleObj>
          </a:graphicData>
        </a:graphic>
      </p:graphicFrame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3200"/>
              <a:t>One Trace</a:t>
            </a:r>
            <a:br>
              <a:rPr lang="en-US" sz="3200"/>
            </a:br>
            <a:endParaRPr lang="en-US" sz="32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B789626-54AA-4237-AD0E-5B66B9DD42AD}" type="slidenum">
              <a:rPr lang="en-US" smtClean="0"/>
              <a:pPr/>
              <a:t>35</a:t>
            </a:fld>
            <a:endParaRPr lang="en-US" smtClean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146175" y="679450"/>
          <a:ext cx="7029450" cy="5156200"/>
        </p:xfrm>
        <a:graphic>
          <a:graphicData uri="http://schemas.openxmlformats.org/presentationml/2006/ole">
            <p:oleObj spid="_x0000_s2050" name="Visio" r:id="rId4" imgW="4720971" imgH="3463671" progId="Visio.Drawing.11">
              <p:embed/>
            </p:oleObj>
          </a:graphicData>
        </a:graphic>
      </p:graphicFrame>
      <p:sp>
        <p:nvSpPr>
          <p:cNvPr id="2052" name="Rectangle 3"/>
          <p:cNvSpPr>
            <a:spLocks noChangeArrowheads="1"/>
          </p:cNvSpPr>
          <p:nvPr/>
        </p:nvSpPr>
        <p:spPr bwMode="auto">
          <a:xfrm>
            <a:off x="889000" y="304800"/>
            <a:ext cx="75819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l">
              <a:lnSpc>
                <a:spcPct val="100000"/>
              </a:lnSpc>
              <a:spcBef>
                <a:spcPct val="0"/>
              </a:spcBef>
              <a:buClrTx/>
            </a:pPr>
            <a:r>
              <a:rPr lang="en-US" sz="3200"/>
              <a:t>Multiple Traces</a:t>
            </a:r>
            <a:br>
              <a:rPr lang="en-US" sz="3200"/>
            </a:br>
            <a:endParaRPr lang="en-US" sz="320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FAB7B3A-E1FA-4AD1-96D5-9884CF56A385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9939" name="Text Box 1026"/>
          <p:cNvSpPr txBox="1">
            <a:spLocks noChangeArrowheads="1"/>
          </p:cNvSpPr>
          <p:nvPr/>
        </p:nvSpPr>
        <p:spPr bwMode="auto">
          <a:xfrm>
            <a:off x="812800" y="1919288"/>
            <a:ext cx="67897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39940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Report</a:t>
            </a:r>
            <a:br>
              <a:rPr lang="en-US" smtClean="0"/>
            </a:br>
            <a:endParaRPr lang="en-US" smtClean="0"/>
          </a:p>
        </p:txBody>
      </p:sp>
      <p:sp>
        <p:nvSpPr>
          <p:cNvPr id="39941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Glossary of Terms Used </a:t>
            </a:r>
          </a:p>
          <a:p>
            <a:pPr eaLnBrk="1" hangingPunct="1"/>
            <a:r>
              <a:rPr lang="en-US" smtClean="0"/>
              <a:t>Response Time Summary</a:t>
            </a:r>
          </a:p>
          <a:p>
            <a:pPr eaLnBrk="1" hangingPunct="1"/>
            <a:r>
              <a:rPr lang="en-US" smtClean="0"/>
              <a:t>Overall Time and Totals </a:t>
            </a:r>
          </a:p>
          <a:p>
            <a:pPr eaLnBrk="1" hangingPunct="1"/>
            <a:r>
              <a:rPr lang="en-US" smtClean="0"/>
              <a:t>Non-Recursive Time and Totals </a:t>
            </a:r>
          </a:p>
          <a:p>
            <a:pPr eaLnBrk="1" hangingPunct="1"/>
            <a:r>
              <a:rPr lang="en-US" smtClean="0"/>
              <a:t>Recursive Time and Totals </a:t>
            </a:r>
          </a:p>
          <a:p>
            <a:pPr eaLnBrk="1" hangingPunct="1"/>
            <a:r>
              <a:rPr lang="en-US" smtClean="0"/>
              <a:t>Top SQL </a:t>
            </a:r>
          </a:p>
          <a:p>
            <a:pPr eaLnBrk="1" hangingPunct="1"/>
            <a:r>
              <a:rPr lang="en-US" smtClean="0"/>
              <a:t>Non-Recursive SQL </a:t>
            </a:r>
          </a:p>
          <a:p>
            <a:pPr eaLnBrk="1" hangingPunct="1"/>
            <a:r>
              <a:rPr lang="en-US" smtClean="0"/>
              <a:t>SQL Genealogy </a:t>
            </a:r>
          </a:p>
          <a:p>
            <a:pPr eaLnBrk="1" hangingPunct="1"/>
            <a:r>
              <a:rPr lang="en-US" smtClean="0"/>
              <a:t>Individual SQL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976C0ED9-F5D2-4EA3-A6CD-8F3DC0475AE9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40963" name="Text Box 1026"/>
          <p:cNvSpPr txBox="1">
            <a:spLocks noChangeArrowheads="1"/>
          </p:cNvSpPr>
          <p:nvPr/>
        </p:nvSpPr>
        <p:spPr bwMode="auto">
          <a:xfrm>
            <a:off x="812800" y="1919288"/>
            <a:ext cx="678973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/>
          </a:p>
          <a:p>
            <a:pPr marL="119063" indent="-119063" algn="l" eaLnBrk="0" hangingPunct="0">
              <a:lnSpc>
                <a:spcPct val="100000"/>
              </a:lnSpc>
              <a:spcBef>
                <a:spcPct val="20000"/>
              </a:spcBef>
              <a:buClrTx/>
            </a:pPr>
            <a:endParaRPr lang="en-US" sz="1600" b="0"/>
          </a:p>
        </p:txBody>
      </p:sp>
      <p:sp>
        <p:nvSpPr>
          <p:cNvPr id="40964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Output Report</a:t>
            </a:r>
            <a:br>
              <a:rPr lang="en-US" smtClean="0"/>
            </a:br>
            <a:endParaRPr lang="en-US" smtClean="0"/>
          </a:p>
        </p:txBody>
      </p:sp>
      <p:sp>
        <p:nvSpPr>
          <p:cNvPr id="40965" name="Rectangle 102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Overall Segment I/O Wait Summary </a:t>
            </a:r>
          </a:p>
          <a:p>
            <a:pPr eaLnBrk="1" hangingPunct="1"/>
            <a:r>
              <a:rPr lang="en-US" smtClean="0"/>
              <a:t>Hot I/O Blocks </a:t>
            </a:r>
          </a:p>
          <a:p>
            <a:pPr eaLnBrk="1" hangingPunct="1"/>
            <a:r>
              <a:rPr lang="en-US" smtClean="0"/>
              <a:t>Gaps in Trace </a:t>
            </a:r>
          </a:p>
          <a:p>
            <a:pPr eaLnBrk="1" hangingPunct="1"/>
            <a:r>
              <a:rPr lang="en-US" smtClean="0"/>
              <a:t>ORA errors in Trace </a:t>
            </a:r>
          </a:p>
          <a:p>
            <a:pPr eaLnBrk="1" hangingPunct="1"/>
            <a:r>
              <a:rPr lang="en-US" smtClean="0"/>
              <a:t>Transactions Summary </a:t>
            </a:r>
          </a:p>
          <a:p>
            <a:pPr eaLnBrk="1" hangingPunct="1"/>
            <a:r>
              <a:rPr lang="en-US" smtClean="0"/>
              <a:t>Non-default Initialization Parameters </a:t>
            </a:r>
          </a:p>
          <a:p>
            <a:pPr eaLnBrk="1" hangingPunct="1"/>
            <a:r>
              <a:rPr lang="en-US" smtClean="0"/>
              <a:t>Trace Header </a:t>
            </a:r>
          </a:p>
          <a:p>
            <a:pPr eaLnBrk="1" hangingPunct="1"/>
            <a:r>
              <a:rPr lang="en-US" smtClean="0"/>
              <a:t>Tool Execution Environment </a:t>
            </a:r>
          </a:p>
          <a:p>
            <a:pPr eaLnBrk="1" hangingPunct="1"/>
            <a:r>
              <a:rPr lang="en-US" smtClean="0"/>
              <a:t>Tool Configuration Parameters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E331EAC7-0FE7-48FF-89E7-B7E3F0E88D46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each SQL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598613"/>
            <a:ext cx="7537450" cy="3952875"/>
          </a:xfrm>
        </p:spPr>
        <p:txBody>
          <a:bodyPr/>
          <a:lstStyle/>
          <a:p>
            <a:pPr eaLnBrk="1" hangingPunct="1"/>
            <a:r>
              <a:rPr lang="en-US" smtClean="0"/>
              <a:t>SQL Self</a:t>
            </a:r>
          </a:p>
          <a:p>
            <a:pPr lvl="1" eaLnBrk="1" hangingPunct="1"/>
            <a:r>
              <a:rPr lang="en-US" smtClean="0"/>
              <a:t>Time</a:t>
            </a:r>
          </a:p>
          <a:p>
            <a:pPr lvl="1" eaLnBrk="1" hangingPunct="1"/>
            <a:r>
              <a:rPr lang="en-US" smtClean="0"/>
              <a:t>Totals</a:t>
            </a:r>
          </a:p>
          <a:p>
            <a:pPr lvl="1" eaLnBrk="1" hangingPunct="1"/>
            <a:r>
              <a:rPr lang="en-US" smtClean="0"/>
              <a:t>Waits</a:t>
            </a:r>
          </a:p>
          <a:p>
            <a:pPr lvl="1" eaLnBrk="1" hangingPunct="1"/>
            <a:r>
              <a:rPr lang="en-US" smtClean="0"/>
              <a:t>Binds (if execs = 1)</a:t>
            </a:r>
          </a:p>
          <a:p>
            <a:pPr lvl="1" eaLnBrk="1" hangingPunct="1"/>
            <a:r>
              <a:rPr lang="en-US" smtClean="0"/>
              <a:t>Row Source Plan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C5CED8C-4CA3-4FA6-BBAF-E5E50EC554A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each Top SQL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Explain Plan</a:t>
            </a:r>
          </a:p>
          <a:p>
            <a:pPr eaLnBrk="1" hangingPunct="1"/>
            <a:r>
              <a:rPr lang="en-US" smtClean="0"/>
              <a:t>Tables and Indexes</a:t>
            </a:r>
          </a:p>
          <a:p>
            <a:pPr eaLnBrk="1" hangingPunct="1"/>
            <a:r>
              <a:rPr lang="en-US" smtClean="0"/>
              <a:t>SQL Progeny (recursive SQL)</a:t>
            </a:r>
          </a:p>
          <a:p>
            <a:pPr lvl="1" eaLnBrk="1" hangingPunct="1"/>
            <a:r>
              <a:rPr lang="en-US" smtClean="0"/>
              <a:t>Time</a:t>
            </a:r>
          </a:p>
          <a:p>
            <a:pPr lvl="1" eaLnBrk="1" hangingPunct="1"/>
            <a:r>
              <a:rPr lang="en-US" smtClean="0"/>
              <a:t>Totals</a:t>
            </a:r>
          </a:p>
          <a:p>
            <a:pPr eaLnBrk="1" hangingPunct="1"/>
            <a:r>
              <a:rPr lang="en-US" smtClean="0"/>
              <a:t>Segment I/O Wait Summary</a:t>
            </a:r>
          </a:p>
          <a:p>
            <a:pPr eaLnBrk="1" hangingPunct="1"/>
            <a:r>
              <a:rPr lang="en-US" smtClean="0"/>
              <a:t>Relevant Executions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157EE9A9-8B21-407C-ADC1-7A18B5898E95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Tracing with Event 10046</a:t>
            </a:r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69925" y="1425575"/>
            <a:ext cx="7932738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ALTER SESSION SET EVENTS '10046 TRACE NAME CONTEXT FOREVER, LEVEL 12';</a:t>
            </a:r>
          </a:p>
          <a:p>
            <a:pPr algn="l">
              <a:lnSpc>
                <a:spcPct val="6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DECLARE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cust_type NUMBER;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over_limit NUMBER;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BEGIN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FOR i IN 1 .. 5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LOOP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  select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  max(orders_total - credit_limit)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  into over_limit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  from customer_v v, part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  where orders_total &gt; credit_limit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  and customer_type = i;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  END LOOP;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END;</a:t>
            </a: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/</a:t>
            </a:r>
          </a:p>
          <a:p>
            <a:pPr algn="l">
              <a:lnSpc>
                <a:spcPct val="60000"/>
              </a:lnSpc>
            </a:pPr>
            <a:endParaRPr lang="en-US" sz="1400">
              <a:latin typeface="Courier New" pitchFamily="49" charset="0"/>
            </a:endParaRPr>
          </a:p>
          <a:p>
            <a:pPr algn="l">
              <a:lnSpc>
                <a:spcPct val="60000"/>
              </a:lnSpc>
            </a:pPr>
            <a:r>
              <a:rPr lang="en-US" sz="1400">
                <a:latin typeface="Courier New" pitchFamily="49" charset="0"/>
              </a:rPr>
              <a:t>QUIT;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6DB10CA6-5F1B-4675-B09A-58DA83370D30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each Relevant Execution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Execution Summary</a:t>
            </a:r>
          </a:p>
          <a:p>
            <a:pPr lvl="1" eaLnBrk="1" hangingPunct="1"/>
            <a:r>
              <a:rPr lang="en-US" smtClean="0"/>
              <a:t>Time</a:t>
            </a:r>
          </a:p>
          <a:p>
            <a:pPr lvl="1" eaLnBrk="1" hangingPunct="1"/>
            <a:r>
              <a:rPr lang="en-US" smtClean="0"/>
              <a:t>Totals</a:t>
            </a:r>
          </a:p>
          <a:p>
            <a:pPr lvl="1" eaLnBrk="1" hangingPunct="1"/>
            <a:r>
              <a:rPr lang="en-US" smtClean="0"/>
              <a:t>Waits</a:t>
            </a:r>
          </a:p>
          <a:p>
            <a:pPr lvl="1" eaLnBrk="1" hangingPunct="1"/>
            <a:r>
              <a:rPr lang="en-US" smtClean="0"/>
              <a:t>Binds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594CFDC-97FD-46E5-AA8C-1E67495F928A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Installing TRCA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62025"/>
            <a:ext cx="7537450" cy="4981575"/>
          </a:xfrm>
        </p:spPr>
        <p:txBody>
          <a:bodyPr/>
          <a:lstStyle/>
          <a:p>
            <a:pPr eaLnBrk="1" hangingPunct="1"/>
            <a:r>
              <a:rPr lang="en-US" dirty="0" smtClean="0"/>
              <a:t>Steps</a:t>
            </a:r>
          </a:p>
          <a:p>
            <a:pPr lvl="1" eaLnBrk="1" hangingPunct="1"/>
            <a:r>
              <a:rPr lang="en-US" dirty="0" smtClean="0"/>
              <a:t>Download trca.zip from 224270.1</a:t>
            </a:r>
          </a:p>
          <a:p>
            <a:pPr lvl="1" eaLnBrk="1" hangingPunct="1"/>
            <a:r>
              <a:rPr lang="en-US" dirty="0" smtClean="0"/>
              <a:t>Unzip trca.zip in server</a:t>
            </a:r>
          </a:p>
          <a:p>
            <a:pPr lvl="1" eaLnBrk="1" hangingPunct="1"/>
            <a:r>
              <a:rPr lang="en-US" dirty="0" smtClean="0"/>
              <a:t>Connect as SYS</a:t>
            </a:r>
          </a:p>
          <a:p>
            <a:pPr lvl="1" eaLnBrk="1" hangingPunct="1"/>
            <a:r>
              <a:rPr lang="en-US" dirty="0" smtClean="0"/>
              <a:t>Execute </a:t>
            </a:r>
            <a:r>
              <a:rPr lang="en-US" dirty="0" err="1" smtClean="0"/>
              <a:t>trca</a:t>
            </a:r>
            <a:r>
              <a:rPr lang="en-US" dirty="0" smtClean="0"/>
              <a:t>/install/tacreate.sql</a:t>
            </a:r>
          </a:p>
          <a:p>
            <a:pPr eaLnBrk="1" hangingPunct="1"/>
            <a:r>
              <a:rPr lang="en-US" dirty="0" smtClean="0"/>
              <a:t>Parameters asked during the installation</a:t>
            </a:r>
          </a:p>
          <a:p>
            <a:pPr lvl="1" eaLnBrk="1" hangingPunct="1"/>
            <a:r>
              <a:rPr lang="en-US" dirty="0" smtClean="0"/>
              <a:t>Password for user TRCANLZR (case sensitive in 11g)</a:t>
            </a:r>
          </a:p>
          <a:p>
            <a:pPr lvl="1" eaLnBrk="1" hangingPunct="1"/>
            <a:r>
              <a:rPr lang="en-US" dirty="0" smtClean="0"/>
              <a:t>Tablespaces to be used by TRCANLZR</a:t>
            </a:r>
          </a:p>
          <a:p>
            <a:pPr lvl="1" eaLnBrk="1" hangingPunct="1"/>
            <a:r>
              <a:rPr lang="en-US" dirty="0" smtClean="0"/>
              <a:t>TRCA user</a:t>
            </a:r>
          </a:p>
          <a:p>
            <a:pPr lvl="1" eaLnBrk="1" hangingPunct="1"/>
            <a:r>
              <a:rPr lang="en-US" dirty="0" smtClean="0"/>
              <a:t>Flag to create staging tables as permanent or temporary objects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DEDCC89-F342-4B10-B5BD-96192DD98F26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46083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Uninstalling TRCA</a:t>
            </a:r>
          </a:p>
        </p:txBody>
      </p:sp>
      <p:sp>
        <p:nvSpPr>
          <p:cNvPr id="46084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Steps</a:t>
            </a:r>
          </a:p>
          <a:p>
            <a:pPr lvl="1" eaLnBrk="1" hangingPunct="1"/>
            <a:r>
              <a:rPr lang="en-US" smtClean="0"/>
              <a:t>Connect as SYS</a:t>
            </a:r>
          </a:p>
          <a:p>
            <a:pPr lvl="1" eaLnBrk="1" hangingPunct="1"/>
            <a:r>
              <a:rPr lang="en-US" smtClean="0"/>
              <a:t>Execute trca/install/tadrop.sql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A18D4AB2-843F-464A-99FD-7E01BDC9D17C}" type="slidenum">
              <a:rPr lang="en-US" smtClean="0"/>
              <a:pPr/>
              <a:t>43</a:t>
            </a:fld>
            <a:endParaRPr lang="en-US" smtClean="0"/>
          </a:p>
        </p:txBody>
      </p:sp>
      <p:sp>
        <p:nvSpPr>
          <p:cNvPr id="4710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TRCA</a:t>
            </a:r>
          </a:p>
        </p:txBody>
      </p:sp>
      <p:sp>
        <p:nvSpPr>
          <p:cNvPr id="4710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Execute trcanlzr.sql connected as application user</a:t>
            </a:r>
          </a:p>
          <a:p>
            <a:pPr eaLnBrk="1" hangingPunct="1"/>
            <a:r>
              <a:rPr lang="en-US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smtClean="0"/>
              <a:t># cd trca/run</a:t>
            </a:r>
          </a:p>
          <a:p>
            <a:pPr lvl="1" eaLnBrk="1" hangingPunct="1">
              <a:buFontTx/>
              <a:buNone/>
            </a:pPr>
            <a:r>
              <a:rPr lang="en-US" smtClean="0"/>
              <a:t># sqlplus [apps user]/[apps pwd]</a:t>
            </a:r>
          </a:p>
          <a:p>
            <a:pPr lvl="1" eaLnBrk="1" hangingPunct="1">
              <a:buFontTx/>
              <a:buNone/>
            </a:pPr>
            <a:r>
              <a:rPr lang="en-US" smtClean="0"/>
              <a:t>SQL&gt; start trcanlzr.sql ora_1234_abd.trc  &lt;== your trace file</a:t>
            </a:r>
          </a:p>
          <a:p>
            <a:pPr lvl="1" eaLnBrk="1" hangingPunct="1">
              <a:buFontTx/>
              <a:buNone/>
            </a:pPr>
            <a:r>
              <a:rPr lang="en-US" smtClean="0"/>
              <a:t>SQL&gt; start trcanlzr.sql control_file.txt  &lt;== your text file</a:t>
            </a:r>
          </a:p>
          <a:p>
            <a:pPr eaLnBrk="1" hangingPunct="1"/>
            <a:r>
              <a:rPr lang="en-US" smtClean="0"/>
              <a:t>Generated files </a:t>
            </a:r>
          </a:p>
          <a:p>
            <a:pPr lvl="1" eaLnBrk="1" hangingPunct="1"/>
            <a:r>
              <a:rPr lang="en-US" smtClean="0"/>
              <a:t>One HTML report “trcanlzr_number.html”</a:t>
            </a:r>
          </a:p>
          <a:p>
            <a:pPr lvl="1" eaLnBrk="1" hangingPunct="1"/>
            <a:r>
              <a:rPr lang="en-US" smtClean="0"/>
              <a:t>One Text report “trcanlzr_number.txt”</a:t>
            </a:r>
          </a:p>
          <a:p>
            <a:pPr lvl="1" eaLnBrk="1" hangingPunct="1"/>
            <a:r>
              <a:rPr lang="en-US" smtClean="0"/>
              <a:t>Two Log files “trcanlzr_number.log” and “trcanlzr_error.log”</a:t>
            </a:r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8D1AB62-C293-435C-B9A8-B6470D6A2BE3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TRCA Configuration Parameters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Top SQL Threshold (%) default is 10%</a:t>
            </a:r>
          </a:p>
          <a:p>
            <a:pPr eaLnBrk="1" hangingPunct="1"/>
            <a:r>
              <a:rPr lang="en-US" smtClean="0"/>
              <a:t>Top Execution Threshold (%) default is 10%</a:t>
            </a:r>
          </a:p>
          <a:p>
            <a:pPr eaLnBrk="1" hangingPunct="1"/>
            <a:r>
              <a:rPr lang="en-US" smtClean="0"/>
              <a:t>Many others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F50A4BE9-269C-499E-973B-B6AD7AC153A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TRCA on a different system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en-US" smtClean="0"/>
              <a:t>No need to install TRCA in SOURCE system</a:t>
            </a:r>
          </a:p>
          <a:p>
            <a:pPr marL="457200" indent="-457200" eaLnBrk="1" hangingPunct="1"/>
            <a:r>
              <a:rPr lang="en-US" smtClean="0"/>
              <a:t>Almost as good as using TRCA in same system</a:t>
            </a:r>
          </a:p>
          <a:p>
            <a:pPr marL="457200" indent="-457200" eaLnBrk="1" hangingPunct="1"/>
            <a:r>
              <a:rPr lang="en-US" smtClean="0"/>
              <a:t>Explain Plan may not be available</a:t>
            </a:r>
          </a:p>
          <a:p>
            <a:pPr marL="457200" indent="-457200" eaLnBrk="1" hangingPunct="1"/>
            <a:r>
              <a:rPr lang="en-US" smtClean="0"/>
              <a:t>TARGET may be different version and/or platform</a:t>
            </a:r>
          </a:p>
          <a:p>
            <a:pPr marL="457200" indent="-457200" eaLnBrk="1" hangingPunct="1"/>
            <a:r>
              <a:rPr lang="en-US" smtClean="0"/>
              <a:t>Steps</a:t>
            </a:r>
          </a:p>
          <a:p>
            <a:pPr marL="722313" lvl="1" indent="-381000" eaLnBrk="1" hangingPunct="1">
              <a:buFontTx/>
              <a:buAutoNum type="arabicPeriod"/>
            </a:pPr>
            <a:r>
              <a:rPr lang="en-US" smtClean="0"/>
              <a:t>Generate Trace in SOURCE</a:t>
            </a:r>
          </a:p>
          <a:p>
            <a:pPr marL="722313" lvl="1" indent="-381000" eaLnBrk="1" hangingPunct="1">
              <a:buFontTx/>
              <a:buAutoNum type="arabicPeriod"/>
            </a:pPr>
            <a:r>
              <a:rPr lang="en-US" smtClean="0"/>
              <a:t>Take Data Dictionary snapshot in SOURCE</a:t>
            </a:r>
          </a:p>
          <a:p>
            <a:pPr marL="722313" lvl="1" indent="-381000" eaLnBrk="1" hangingPunct="1">
              <a:buFontTx/>
              <a:buAutoNum type="arabicPeriod"/>
            </a:pPr>
            <a:r>
              <a:rPr lang="en-US" smtClean="0"/>
              <a:t>Restore Data Dictionary snapshot into TARGET</a:t>
            </a:r>
          </a:p>
          <a:p>
            <a:pPr marL="722313" lvl="1" indent="-381000" eaLnBrk="1" hangingPunct="1">
              <a:buFontTx/>
              <a:buAutoNum type="arabicPeriod"/>
            </a:pPr>
            <a:r>
              <a:rPr lang="en-US" smtClean="0"/>
              <a:t>Execute TRCA in TARGET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08E6123C-B10D-4886-9E2E-AE1F41B5134D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Using TRCA on a different system</a:t>
            </a:r>
          </a:p>
        </p:txBody>
      </p:sp>
      <p:graphicFrame>
        <p:nvGraphicFramePr>
          <p:cNvPr id="3074" name="Object 3"/>
          <p:cNvGraphicFramePr>
            <a:graphicFrameLocks noChangeAspect="1"/>
          </p:cNvGraphicFramePr>
          <p:nvPr/>
        </p:nvGraphicFramePr>
        <p:xfrm>
          <a:off x="565150" y="1343025"/>
          <a:ext cx="8172450" cy="4500563"/>
        </p:xfrm>
        <a:graphic>
          <a:graphicData uri="http://schemas.openxmlformats.org/presentationml/2006/ole">
            <p:oleObj spid="_x0000_s3074" name="Visio" r:id="rId4" imgW="7578471" imgH="4173855" progId="Visio.Drawing.11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B7A02D4-E928-4043-A675-0ACA0BC157C8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TRCA Summary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Trace Analyzer enhances the capabilities of TKPROF providing additional details to analyze and diagnose the performance of a traced process</a:t>
            </a:r>
          </a:p>
          <a:p>
            <a:pPr eaLnBrk="1" hangingPunct="1"/>
            <a:r>
              <a:rPr lang="en-US" smtClean="0"/>
              <a:t>Focus first on biggest time consumers, e.g.:</a:t>
            </a:r>
          </a:p>
          <a:p>
            <a:pPr lvl="1" eaLnBrk="1" hangingPunct="1"/>
            <a:r>
              <a:rPr lang="en-US" smtClean="0"/>
              <a:t>Logical Reads </a:t>
            </a:r>
            <a:r>
              <a:rPr lang="en-US" smtClean="0">
                <a:sym typeface="Symbol" pitchFamily="18" charset="2"/>
              </a:rPr>
              <a:t> CPU Time  SQL Tuning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Waits  Resource Contention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Unaccounted-for  Investigate (probably outside database)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Top SQL  SQL Tuning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If moving into SQL analysis and tuning, consider using SQLT (SQLTXPLAIN)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67EBAF7-A34B-4AAC-8493-83729D4643D1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References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Note 224270.1 Trace Analyzer (TRCA)</a:t>
            </a:r>
          </a:p>
          <a:p>
            <a:pPr eaLnBrk="1" hangingPunct="1"/>
            <a:r>
              <a:rPr lang="en-US" smtClean="0"/>
              <a:t>Note 215187.1 SQLT (SQLTXPLAIN)</a:t>
            </a:r>
          </a:p>
          <a:p>
            <a:pPr eaLnBrk="1" hangingPunct="1"/>
            <a:r>
              <a:rPr lang="en-US" smtClean="0"/>
              <a:t>Note 39817.1 Interpreting Raw SQL_Trace</a:t>
            </a:r>
          </a:p>
          <a:p>
            <a:pPr eaLnBrk="1" hangingPunct="1"/>
            <a:r>
              <a:rPr lang="en-US" smtClean="0"/>
              <a:t>Book to learn more about Event 10046 Trace</a:t>
            </a:r>
          </a:p>
          <a:p>
            <a:pPr lvl="1" eaLnBrk="1" hangingPunct="1"/>
            <a:r>
              <a:rPr lang="en-US" smtClean="0"/>
              <a:t>Title: “Optimizing Oracle Performance” </a:t>
            </a:r>
          </a:p>
          <a:p>
            <a:pPr lvl="1" eaLnBrk="1" hangingPunct="1"/>
            <a:r>
              <a:rPr lang="en-US" smtClean="0"/>
              <a:t>Year: 2003</a:t>
            </a:r>
          </a:p>
          <a:p>
            <a:pPr lvl="1" eaLnBrk="1" hangingPunct="1"/>
            <a:r>
              <a:rPr lang="en-US" smtClean="0"/>
              <a:t>Author: Cary Millsap </a:t>
            </a:r>
          </a:p>
          <a:p>
            <a:pPr lvl="1" eaLnBrk="1" hangingPunct="1"/>
            <a:r>
              <a:rPr lang="en-US" smtClean="0"/>
              <a:t>Publisher: O’Reilly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83DACB4-1D79-4EC1-BF0D-474AA41C34D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Event 10046 SQL Trace sample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771525" y="1346200"/>
            <a:ext cx="7956550" cy="397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/>
            <a:r>
              <a:rPr lang="en-US" sz="800">
                <a:latin typeface="Courier New" pitchFamily="49" charset="0"/>
              </a:rPr>
              <a:t>=====================</a:t>
            </a:r>
          </a:p>
          <a:p>
            <a:pPr algn="l"/>
            <a:r>
              <a:rPr lang="en-US" sz="800">
                <a:latin typeface="Courier New" pitchFamily="49" charset="0"/>
              </a:rPr>
              <a:t>PARSING IN CURSOR #2 len=122 dep=1 uid=119 oct=3 lid=119 tim=1249721241739419 hv=670147313 ad='9820f690' sqlid='6krw4hcmz38rj'</a:t>
            </a:r>
          </a:p>
          <a:p>
            <a:pPr algn="l"/>
            <a:r>
              <a:rPr lang="en-US" sz="800">
                <a:latin typeface="Courier New" pitchFamily="49" charset="0"/>
              </a:rPr>
              <a:t>SELECT MAX(ORDERS_TOTAL - CREDIT_LIMIT) FROM CUSTOMER_V V, PART WHERE ORDERS_TOTAL &gt; CREDIT_LIMIT AND CUSTOMER_TYPE = :B1 </a:t>
            </a:r>
          </a:p>
          <a:p>
            <a:pPr algn="l"/>
            <a:r>
              <a:rPr lang="en-US" sz="800">
                <a:latin typeface="Courier New" pitchFamily="49" charset="0"/>
              </a:rPr>
              <a:t>END OF STMT</a:t>
            </a:r>
          </a:p>
          <a:p>
            <a:pPr algn="l"/>
            <a:r>
              <a:rPr lang="en-US" sz="800">
                <a:latin typeface="Courier New" pitchFamily="49" charset="0"/>
              </a:rPr>
              <a:t>BINDS #2:</a:t>
            </a:r>
          </a:p>
          <a:p>
            <a:pPr algn="l"/>
            <a:r>
              <a:rPr lang="en-US" sz="800">
                <a:latin typeface="Courier New" pitchFamily="49" charset="0"/>
              </a:rPr>
              <a:t> Bind#0</a:t>
            </a:r>
          </a:p>
          <a:p>
            <a:pPr algn="l"/>
            <a:r>
              <a:rPr lang="en-US" sz="800">
                <a:latin typeface="Courier New" pitchFamily="49" charset="0"/>
              </a:rPr>
              <a:t>  oacdty=02 mxl=22(22) mxlc=00 mal=00 scl=00 pre=00</a:t>
            </a:r>
          </a:p>
          <a:p>
            <a:pPr algn="l"/>
            <a:r>
              <a:rPr lang="en-US" sz="800">
                <a:latin typeface="Courier New" pitchFamily="49" charset="0"/>
              </a:rPr>
              <a:t>  oacflg=03 fl2=206001 frm=00 csi=00 siz=24 off=0</a:t>
            </a:r>
          </a:p>
          <a:p>
            <a:pPr algn="l"/>
            <a:r>
              <a:rPr lang="en-US" sz="800">
                <a:latin typeface="Courier New" pitchFamily="49" charset="0"/>
              </a:rPr>
              <a:t>  kxsbbbfp=b7d92144  bln=22  avl=02  flg=05</a:t>
            </a:r>
          </a:p>
          <a:p>
            <a:pPr algn="l"/>
            <a:r>
              <a:rPr lang="en-US" sz="800">
                <a:latin typeface="Courier New" pitchFamily="49" charset="0"/>
              </a:rPr>
              <a:t>  value=5</a:t>
            </a:r>
          </a:p>
          <a:p>
            <a:pPr algn="l"/>
            <a:r>
              <a:rPr lang="en-US" sz="800">
                <a:latin typeface="Courier New" pitchFamily="49" charset="0"/>
              </a:rPr>
              <a:t>EXEC #2:c=0,e=0,p=0,cr=0,cu=0,mis=0,r=0,dep=1,og=1,plh=1302937547,tim=1249721241739419</a:t>
            </a:r>
          </a:p>
          <a:p>
            <a:pPr algn="l"/>
            <a:r>
              <a:rPr lang="en-US" sz="800">
                <a:latin typeface="Courier New" pitchFamily="49" charset="0"/>
              </a:rPr>
              <a:t>FETCH #2:c=189971,e=197994,p=0,cr=3065,cu=0,mis=0,r=1,dep=1,og=1,plh=1302937547,tim=1249721241937413</a:t>
            </a:r>
          </a:p>
          <a:p>
            <a:pPr algn="l"/>
            <a:r>
              <a:rPr lang="en-US" sz="800">
                <a:latin typeface="Courier New" pitchFamily="49" charset="0"/>
              </a:rPr>
              <a:t>CLOSE #2:c=0,e=0,dep=1,type=3,tim=1249721241937413</a:t>
            </a:r>
          </a:p>
          <a:p>
            <a:pPr algn="l"/>
            <a:r>
              <a:rPr lang="en-US" sz="800">
                <a:latin typeface="Courier New" pitchFamily="49" charset="0"/>
              </a:rPr>
              <a:t>EXEC #5:c=1834721,e=1847934,p=1057,cr=17116,cu=0,mis=0,r=1,dep=0,og=1,plh=0,tim=1249721241937413</a:t>
            </a:r>
          </a:p>
          <a:p>
            <a:pPr algn="l"/>
            <a:r>
              <a:rPr lang="en-US" sz="800">
                <a:latin typeface="Courier New" pitchFamily="49" charset="0"/>
              </a:rPr>
              <a:t>WAIT #5: nam='SQL*Net message to client' ela= 3 driver id=1413697536 #bytes=1 p3=0 obj#=92439 tim=1249721241942899</a:t>
            </a:r>
          </a:p>
          <a:p>
            <a:pPr algn="l"/>
            <a:endParaRPr lang="en-US" sz="800">
              <a:latin typeface="Courier New" pitchFamily="49" charset="0"/>
            </a:endParaRPr>
          </a:p>
          <a:p>
            <a:pPr algn="l"/>
            <a:r>
              <a:rPr lang="en-US" sz="800">
                <a:latin typeface="Courier New" pitchFamily="49" charset="0"/>
              </a:rPr>
              <a:t>*** 2009-08-08 04:47:22.066</a:t>
            </a:r>
          </a:p>
          <a:p>
            <a:pPr algn="l"/>
            <a:r>
              <a:rPr lang="en-US" sz="800">
                <a:latin typeface="Courier New" pitchFamily="49" charset="0"/>
              </a:rPr>
              <a:t>WAIT #5: nam='SQL*Net message from client' ela= 123764 driver id=1413697536 #bytes=1 p3=0 obj#=92439 tim=1249721242066733</a:t>
            </a:r>
          </a:p>
          <a:p>
            <a:pPr algn="l"/>
            <a:r>
              <a:rPr lang="en-US" sz="800">
                <a:latin typeface="Courier New" pitchFamily="49" charset="0"/>
              </a:rPr>
              <a:t>CLOSE #5:c=0,e=0,dep=0,type=0,tim=1249721242047436</a:t>
            </a:r>
          </a:p>
          <a:p>
            <a:pPr algn="l"/>
            <a:r>
              <a:rPr lang="en-US" sz="800">
                <a:latin typeface="Courier New" pitchFamily="49" charset="0"/>
              </a:rPr>
              <a:t>WAIT #0: nam='SQL*Net message to client' ela= 3 driver id=1413697536 #bytes=1 p3=0 obj#=92439 tim=1249721242066918</a:t>
            </a:r>
          </a:p>
          <a:p>
            <a:pPr algn="l"/>
            <a:r>
              <a:rPr lang="en-US" sz="800">
                <a:latin typeface="Courier New" pitchFamily="49" charset="0"/>
              </a:rPr>
              <a:t>WAIT #0: nam='SQL*Net message from client' ela= 123471 driver id=1413697536 #bytes=1 p3=0 obj#=92439 tim=1249721242190411</a:t>
            </a:r>
          </a:p>
          <a:p>
            <a:pPr algn="l"/>
            <a:r>
              <a:rPr lang="en-US" sz="800">
                <a:latin typeface="Courier New" pitchFamily="49" charset="0"/>
              </a:rPr>
              <a:t>XCTEND rlbk=0, rd_only=1, tim=1249721242179454</a:t>
            </a:r>
          </a:p>
          <a:p>
            <a:pPr algn="l"/>
            <a:r>
              <a:rPr lang="en-US" sz="800">
                <a:latin typeface="Courier New" pitchFamily="49" charset="0"/>
              </a:rPr>
              <a:t>=====================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B333ECD4-B4A5-4CBB-8456-F15933A99D8C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and Non-Recursive SQL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38300"/>
            <a:ext cx="3692525" cy="4343400"/>
          </a:xfrm>
        </p:spPr>
        <p:txBody>
          <a:bodyPr/>
          <a:lstStyle/>
          <a:p>
            <a:pPr eaLnBrk="1" hangingPunct="1"/>
            <a:r>
              <a:rPr lang="en-US" sz="2000" smtClean="0"/>
              <a:t>User SQL</a:t>
            </a:r>
          </a:p>
          <a:p>
            <a:pPr eaLnBrk="1" hangingPunct="1"/>
            <a:r>
              <a:rPr lang="en-US" sz="2000" smtClean="0"/>
              <a:t>User SQL</a:t>
            </a:r>
          </a:p>
          <a:p>
            <a:pPr eaLnBrk="1" hangingPunct="1"/>
            <a:r>
              <a:rPr lang="en-US" sz="2000" smtClean="0"/>
              <a:t>User SQL</a:t>
            </a:r>
          </a:p>
          <a:p>
            <a:pPr eaLnBrk="1" hangingPunct="1"/>
            <a:r>
              <a:rPr lang="en-US" sz="2000" smtClean="0"/>
              <a:t>Commit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i="1" smtClean="0"/>
              <a:t>Non-Recursive = (depth = 0)</a:t>
            </a:r>
          </a:p>
          <a:p>
            <a:pPr eaLnBrk="1" hangingPunct="1">
              <a:buFontTx/>
              <a:buNone/>
            </a:pPr>
            <a:r>
              <a:rPr lang="en-US" sz="2000" i="1" smtClean="0"/>
              <a:t>Recursive (depth &gt; 0)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0725" y="1638300"/>
            <a:ext cx="3692525" cy="4343400"/>
          </a:xfrm>
        </p:spPr>
        <p:txBody>
          <a:bodyPr/>
          <a:lstStyle/>
          <a:p>
            <a:pPr eaLnBrk="1" hangingPunct="1"/>
            <a:r>
              <a:rPr lang="en-US" sz="2000" smtClean="0"/>
              <a:t>User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eaLnBrk="1" hangingPunct="1"/>
            <a:r>
              <a:rPr lang="en-US" sz="2000" smtClean="0"/>
              <a:t>User SQL</a:t>
            </a:r>
          </a:p>
          <a:p>
            <a:pPr eaLnBrk="1" hangingPunct="1"/>
            <a:r>
              <a:rPr lang="en-US" sz="2000" smtClean="0"/>
              <a:t>User SQL</a:t>
            </a:r>
          </a:p>
          <a:p>
            <a:pPr lvl="1" eaLnBrk="1" hangingPunct="1"/>
            <a:r>
              <a:rPr lang="en-US" sz="1800" smtClean="0"/>
              <a:t>Recursive SQL (dep 1)</a:t>
            </a:r>
          </a:p>
          <a:p>
            <a:pPr lvl="2" eaLnBrk="1" hangingPunct="1"/>
            <a:r>
              <a:rPr lang="en-US" sz="1900" smtClean="0"/>
              <a:t>Recursive SQL (dep 2)</a:t>
            </a:r>
          </a:p>
          <a:p>
            <a:pPr lvl="2" eaLnBrk="1" hangingPunct="1"/>
            <a:r>
              <a:rPr lang="en-US" sz="1900" smtClean="0"/>
              <a:t>Recursive SQL</a:t>
            </a:r>
          </a:p>
          <a:p>
            <a:pPr lvl="2" eaLnBrk="1" hangingPunct="1"/>
            <a:r>
              <a:rPr lang="en-US" sz="1900" smtClean="0"/>
              <a:t>Recursive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eaLnBrk="1" hangingPunct="1"/>
            <a:r>
              <a:rPr lang="en-US" sz="2000" smtClean="0"/>
              <a:t>Commit</a:t>
            </a:r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>
            <a:off x="2714625" y="1800225"/>
            <a:ext cx="107632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71" name="Line 6"/>
          <p:cNvSpPr>
            <a:spLocks noChangeShapeType="1"/>
          </p:cNvSpPr>
          <p:nvPr/>
        </p:nvSpPr>
        <p:spPr bwMode="auto">
          <a:xfrm flipV="1">
            <a:off x="3905250" y="3324225"/>
            <a:ext cx="619125" cy="552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3286125" y="4410075"/>
            <a:ext cx="1466850" cy="4191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 flipV="1">
            <a:off x="3305175" y="3910013"/>
            <a:ext cx="1838325" cy="40481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19E3AA6-E889-485D-AC6A-4FC7047E537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Calls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33525"/>
            <a:ext cx="3692525" cy="4343400"/>
          </a:xfrm>
        </p:spPr>
        <p:txBody>
          <a:bodyPr/>
          <a:lstStyle/>
          <a:p>
            <a:pPr eaLnBrk="1" hangingPunct="1"/>
            <a:r>
              <a:rPr lang="en-US" sz="2000" smtClean="0"/>
              <a:t>User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lvl="1" eaLnBrk="1" hangingPunct="1"/>
            <a:r>
              <a:rPr lang="en-US" sz="1800" smtClean="0"/>
              <a:t>Recursive SQL</a:t>
            </a:r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i="1" smtClean="0"/>
              <a:t>Common DB Calls:</a:t>
            </a:r>
          </a:p>
          <a:p>
            <a:pPr eaLnBrk="1" hangingPunct="1">
              <a:buFontTx/>
              <a:buNone/>
            </a:pPr>
            <a:r>
              <a:rPr lang="en-US" sz="2000" i="1" smtClean="0"/>
              <a:t>Parse, Exec and Fetch</a:t>
            </a:r>
          </a:p>
          <a:p>
            <a:pPr eaLnBrk="1" hangingPunct="1"/>
            <a:endParaRPr lang="en-US" sz="2000" smtClean="0"/>
          </a:p>
        </p:txBody>
      </p:sp>
      <p:sp>
        <p:nvSpPr>
          <p:cNvPr id="1229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30725" y="1568450"/>
            <a:ext cx="3692525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User SQL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Parse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Exec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Recursive SQL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Parse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Exec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Fetch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/>
              <a:t>Recursive SQL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Exec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900" smtClean="0"/>
              <a:t>Fetch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Exec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Fetch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Fetch</a:t>
            </a:r>
          </a:p>
          <a:p>
            <a:pPr eaLnBrk="1" hangingPunct="1">
              <a:lnSpc>
                <a:spcPct val="90000"/>
              </a:lnSpc>
            </a:pPr>
            <a:endParaRPr lang="en-US" sz="2000" smtClean="0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924175" y="1752600"/>
            <a:ext cx="107632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3416300" y="2990850"/>
            <a:ext cx="2009775" cy="10477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V="1">
            <a:off x="3409950" y="4189413"/>
            <a:ext cx="1981200" cy="47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>
            <a:off x="3400425" y="4337050"/>
            <a:ext cx="1400175" cy="77787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cxnSp>
        <p:nvCxnSpPr>
          <p:cNvPr id="12298" name="AutoShape 10"/>
          <p:cNvCxnSpPr>
            <a:cxnSpLocks noChangeShapeType="1"/>
            <a:stCxn id="12292" idx="2"/>
          </p:cNvCxnSpPr>
          <p:nvPr/>
        </p:nvCxnSpPr>
        <p:spPr bwMode="auto">
          <a:xfrm rot="16200000" flipH="1">
            <a:off x="3141663" y="5267325"/>
            <a:ext cx="66675" cy="1285875"/>
          </a:xfrm>
          <a:prstGeom prst="curvedConnector2">
            <a:avLst/>
          </a:prstGeom>
          <a:noFill/>
          <a:ln w="9525">
            <a:noFill/>
            <a:round/>
            <a:headEnd/>
            <a:tailEnd/>
          </a:ln>
        </p:spPr>
      </p:cxnSp>
      <p:sp>
        <p:nvSpPr>
          <p:cNvPr id="12299" name="Freeform 15"/>
          <p:cNvSpPr>
            <a:spLocks/>
          </p:cNvSpPr>
          <p:nvPr/>
        </p:nvSpPr>
        <p:spPr bwMode="auto">
          <a:xfrm>
            <a:off x="5845175" y="2038350"/>
            <a:ext cx="2493963" cy="1508125"/>
          </a:xfrm>
          <a:custGeom>
            <a:avLst/>
            <a:gdLst>
              <a:gd name="T0" fmla="*/ 2147483647 w 1556"/>
              <a:gd name="T1" fmla="*/ 2147483647 h 903"/>
              <a:gd name="T2" fmla="*/ 2147483647 w 1556"/>
              <a:gd name="T3" fmla="*/ 2147483647 h 903"/>
              <a:gd name="T4" fmla="*/ 0 w 1556"/>
              <a:gd name="T5" fmla="*/ 0 h 903"/>
              <a:gd name="T6" fmla="*/ 0 60000 65536"/>
              <a:gd name="T7" fmla="*/ 0 60000 65536"/>
              <a:gd name="T8" fmla="*/ 0 60000 65536"/>
              <a:gd name="T9" fmla="*/ 0 w 1556"/>
              <a:gd name="T10" fmla="*/ 0 h 903"/>
              <a:gd name="T11" fmla="*/ 1556 w 1556"/>
              <a:gd name="T12" fmla="*/ 903 h 90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56" h="903">
                <a:moveTo>
                  <a:pt x="413" y="903"/>
                </a:moveTo>
                <a:cubicBezTo>
                  <a:pt x="984" y="631"/>
                  <a:pt x="1556" y="360"/>
                  <a:pt x="1487" y="210"/>
                </a:cubicBezTo>
                <a:cubicBezTo>
                  <a:pt x="1418" y="60"/>
                  <a:pt x="709" y="30"/>
                  <a:pt x="0" y="0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75EEB89A-C2B1-489B-A0A2-52FA61A0154E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331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Recursive SQL in action</a:t>
            </a:r>
          </a:p>
        </p:txBody>
      </p:sp>
      <p:sp>
        <p:nvSpPr>
          <p:cNvPr id="13316" name="Rectangle 1027"/>
          <p:cNvSpPr>
            <a:spLocks noChangeArrowheads="1"/>
          </p:cNvSpPr>
          <p:nvPr/>
        </p:nvSpPr>
        <p:spPr bwMode="auto">
          <a:xfrm>
            <a:off x="498475" y="2044700"/>
            <a:ext cx="8348663" cy="232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=====================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PARSING IN CURSOR #3 len=210 dep=2 uid=0 oct=3 lid=0 tim=122026736875151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select /*+ rule */ bucket_cnt, row_cnt, cache_cnt, null_cnt, timestamp#,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END OF STMT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EXEC #3:c=0,e=18,p=0,cr=0,cu=0,mis=0,r=0,dep=2,og=3,tim=1220267368751515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FETCH #3:c=0,e=23,p=0,cr=4,cu=0,mis=0,r=1,dep=2,og=3,tim=122026736875159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STAT #3 id=1 cnt=7 pid=0 pos=1 obj=255 op='TABLE ACCESS BY INDEX ROWID H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STAT #3 id=2 cnt=7 pid=1 pos=1 obj=257 op='INDEX RANGE SCAN I_HH_OBJ#_IN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EXEC #1:c=4000,e=3607,p=1,cr=29,cu=0,mis=1,r=0,dep=1,og=4,tim=1220267368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FETCH #1:c=1000,e=5188,p=1,cr=2,cu=0,mis=0,r=1,dep=1,og=4,tim=1220267368</a:t>
            </a:r>
          </a:p>
          <a:p>
            <a:pPr algn="l">
              <a:lnSpc>
                <a:spcPct val="50000"/>
              </a:lnSpc>
            </a:pPr>
            <a:r>
              <a:rPr lang="en-US" sz="1400">
                <a:latin typeface="Courier New" pitchFamily="49" charset="0"/>
              </a:rPr>
              <a:t>=====================</a:t>
            </a:r>
          </a:p>
        </p:txBody>
      </p:sp>
      <p:sp>
        <p:nvSpPr>
          <p:cNvPr id="13317" name="Oval 1028"/>
          <p:cNvSpPr>
            <a:spLocks noChangeArrowheads="1"/>
          </p:cNvSpPr>
          <p:nvPr/>
        </p:nvSpPr>
        <p:spPr bwMode="auto">
          <a:xfrm>
            <a:off x="4865688" y="2989263"/>
            <a:ext cx="1001712" cy="41433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18" name="Oval 1029"/>
          <p:cNvSpPr>
            <a:spLocks noChangeArrowheads="1"/>
          </p:cNvSpPr>
          <p:nvPr/>
        </p:nvSpPr>
        <p:spPr bwMode="auto">
          <a:xfrm>
            <a:off x="5419725" y="3609975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19" name="Oval 1030"/>
          <p:cNvSpPr>
            <a:spLocks noChangeArrowheads="1"/>
          </p:cNvSpPr>
          <p:nvPr/>
        </p:nvSpPr>
        <p:spPr bwMode="auto">
          <a:xfrm>
            <a:off x="804863" y="3609975"/>
            <a:ext cx="1001712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20" name="Oval 1031"/>
          <p:cNvSpPr>
            <a:spLocks noChangeArrowheads="1"/>
          </p:cNvSpPr>
          <p:nvPr/>
        </p:nvSpPr>
        <p:spPr bwMode="auto">
          <a:xfrm>
            <a:off x="827088" y="2967038"/>
            <a:ext cx="1001712" cy="414337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21" name="Oval 1032"/>
          <p:cNvSpPr>
            <a:spLocks noChangeArrowheads="1"/>
          </p:cNvSpPr>
          <p:nvPr/>
        </p:nvSpPr>
        <p:spPr bwMode="auto">
          <a:xfrm>
            <a:off x="2035175" y="2139950"/>
            <a:ext cx="1001713" cy="414338"/>
          </a:xfrm>
          <a:prstGeom prst="ellips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13322" name="Line 1033"/>
          <p:cNvSpPr>
            <a:spLocks noChangeShapeType="1"/>
          </p:cNvSpPr>
          <p:nvPr/>
        </p:nvSpPr>
        <p:spPr bwMode="auto">
          <a:xfrm>
            <a:off x="5530850" y="3413125"/>
            <a:ext cx="173038" cy="217488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3323" name="Line 1034"/>
          <p:cNvSpPr>
            <a:spLocks noChangeShapeType="1"/>
          </p:cNvSpPr>
          <p:nvPr/>
        </p:nvSpPr>
        <p:spPr bwMode="auto">
          <a:xfrm flipH="1">
            <a:off x="1752600" y="3925888"/>
            <a:ext cx="371316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3324" name="Line 1035"/>
          <p:cNvSpPr>
            <a:spLocks noChangeShapeType="1"/>
          </p:cNvSpPr>
          <p:nvPr/>
        </p:nvSpPr>
        <p:spPr bwMode="auto">
          <a:xfrm flipH="1">
            <a:off x="1806575" y="3074988"/>
            <a:ext cx="314642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3325" name="Line 1036"/>
          <p:cNvSpPr>
            <a:spLocks noChangeShapeType="1"/>
          </p:cNvSpPr>
          <p:nvPr/>
        </p:nvSpPr>
        <p:spPr bwMode="auto">
          <a:xfrm flipV="1">
            <a:off x="1579563" y="2520950"/>
            <a:ext cx="587375" cy="468313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 type="triangle" w="med" len="med"/>
            <a:tailEnd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4AB025B8-0E0C-4EE2-B6AA-646C78702BA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4339" name="Rectangle 307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Idle and Non-Idle Waits</a:t>
            </a:r>
          </a:p>
        </p:txBody>
      </p:sp>
      <p:sp>
        <p:nvSpPr>
          <p:cNvPr id="14340" name="Rectangle 307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SQL</a:t>
            </a:r>
          </a:p>
          <a:p>
            <a:pPr lvl="1" eaLnBrk="1" hangingPunct="1"/>
            <a:r>
              <a:rPr lang="en-US" sz="1800" smtClean="0"/>
              <a:t>Parse</a:t>
            </a:r>
          </a:p>
          <a:p>
            <a:pPr lvl="1" eaLnBrk="1" hangingPunct="1"/>
            <a:r>
              <a:rPr lang="en-US" sz="1800" smtClean="0"/>
              <a:t>Exec</a:t>
            </a:r>
          </a:p>
          <a:p>
            <a:pPr lvl="1" eaLnBrk="1" hangingPunct="1"/>
            <a:r>
              <a:rPr lang="en-US" sz="1800" smtClean="0"/>
              <a:t>Fetch</a:t>
            </a:r>
          </a:p>
          <a:p>
            <a:pPr lvl="1" eaLnBrk="1" hangingPunct="1"/>
            <a:r>
              <a:rPr lang="en-US" sz="1800" smtClean="0"/>
              <a:t>Fetch</a:t>
            </a:r>
          </a:p>
          <a:p>
            <a:pPr eaLnBrk="1" hangingPunct="1"/>
            <a:r>
              <a:rPr lang="en-US" sz="2000" smtClean="0"/>
              <a:t>SQL</a:t>
            </a:r>
          </a:p>
          <a:p>
            <a:pPr eaLnBrk="1" hangingPunct="1"/>
            <a:endParaRPr lang="en-US" sz="2000" smtClean="0"/>
          </a:p>
          <a:p>
            <a:pPr eaLnBrk="1" hangingPunct="1">
              <a:buFontTx/>
              <a:buNone/>
            </a:pPr>
            <a:r>
              <a:rPr lang="en-US" sz="2000" i="1" smtClean="0"/>
              <a:t>Non-Idle = within a db call</a:t>
            </a:r>
          </a:p>
          <a:p>
            <a:pPr eaLnBrk="1" hangingPunct="1">
              <a:buFontTx/>
              <a:buNone/>
            </a:pPr>
            <a:r>
              <a:rPr lang="en-US" sz="2000" i="1" smtClean="0"/>
              <a:t>Idle = between db calls</a:t>
            </a:r>
          </a:p>
        </p:txBody>
      </p:sp>
      <p:sp>
        <p:nvSpPr>
          <p:cNvPr id="14341" name="Rectangle 3076"/>
          <p:cNvSpPr>
            <a:spLocks noGrp="1" noChangeArrowheads="1"/>
          </p:cNvSpPr>
          <p:nvPr>
            <p:ph type="body" sz="half" idx="2"/>
          </p:nvPr>
        </p:nvSpPr>
        <p:spPr>
          <a:xfrm>
            <a:off x="4625975" y="1658938"/>
            <a:ext cx="4406900" cy="4343400"/>
          </a:xfrm>
        </p:spPr>
        <p:txBody>
          <a:bodyPr/>
          <a:lstStyle/>
          <a:p>
            <a:pPr eaLnBrk="1" hangingPunct="1"/>
            <a:r>
              <a:rPr lang="en-US" sz="2000" smtClean="0"/>
              <a:t>SQL</a:t>
            </a:r>
          </a:p>
          <a:p>
            <a:pPr lvl="1" eaLnBrk="1" hangingPunct="1"/>
            <a:r>
              <a:rPr lang="en-US" sz="1800" smtClean="0"/>
              <a:t>Parse</a:t>
            </a:r>
          </a:p>
          <a:p>
            <a:pPr lvl="1" eaLnBrk="1" hangingPunct="1"/>
            <a:r>
              <a:rPr lang="en-US" sz="1800" smtClean="0"/>
              <a:t>Exec</a:t>
            </a:r>
          </a:p>
          <a:p>
            <a:pPr lvl="1" eaLnBrk="1" hangingPunct="1"/>
            <a:r>
              <a:rPr lang="en-US" sz="1800" smtClean="0"/>
              <a:t>Fetch</a:t>
            </a:r>
          </a:p>
          <a:p>
            <a:pPr lvl="2" eaLnBrk="1" hangingPunct="1"/>
            <a:r>
              <a:rPr lang="en-US" sz="1900" smtClean="0"/>
              <a:t>db file sequential read</a:t>
            </a:r>
          </a:p>
          <a:p>
            <a:pPr lvl="2" eaLnBrk="1" hangingPunct="1"/>
            <a:r>
              <a:rPr lang="en-US" sz="1900" smtClean="0"/>
              <a:t>db file sequential read</a:t>
            </a:r>
          </a:p>
          <a:p>
            <a:pPr lvl="2" eaLnBrk="1" hangingPunct="1"/>
            <a:r>
              <a:rPr lang="en-US" sz="1900" smtClean="0"/>
              <a:t>SQL*Net message to client</a:t>
            </a:r>
          </a:p>
          <a:p>
            <a:pPr lvl="1" eaLnBrk="1" hangingPunct="1"/>
            <a:r>
              <a:rPr lang="en-US" sz="1800" smtClean="0"/>
              <a:t>Fetch</a:t>
            </a:r>
          </a:p>
          <a:p>
            <a:pPr eaLnBrk="1" hangingPunct="1"/>
            <a:r>
              <a:rPr lang="en-US" sz="2000" smtClean="0"/>
              <a:t>SQL*Net message from client</a:t>
            </a:r>
          </a:p>
          <a:p>
            <a:pPr eaLnBrk="1" hangingPunct="1"/>
            <a:r>
              <a:rPr lang="en-US" sz="2000" smtClean="0"/>
              <a:t>SQL</a:t>
            </a:r>
          </a:p>
        </p:txBody>
      </p:sp>
      <p:sp>
        <p:nvSpPr>
          <p:cNvPr id="14342" name="Line 3078"/>
          <p:cNvSpPr>
            <a:spLocks noChangeShapeType="1"/>
          </p:cNvSpPr>
          <p:nvPr/>
        </p:nvSpPr>
        <p:spPr bwMode="auto">
          <a:xfrm>
            <a:off x="2590800" y="1733550"/>
            <a:ext cx="1076325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4343" name="Line 3079"/>
          <p:cNvSpPr>
            <a:spLocks noChangeShapeType="1"/>
          </p:cNvSpPr>
          <p:nvPr/>
        </p:nvSpPr>
        <p:spPr bwMode="auto">
          <a:xfrm flipV="1">
            <a:off x="3700463" y="3213100"/>
            <a:ext cx="1565275" cy="86518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4344" name="Line 3080"/>
          <p:cNvSpPr>
            <a:spLocks noChangeShapeType="1"/>
          </p:cNvSpPr>
          <p:nvPr/>
        </p:nvSpPr>
        <p:spPr bwMode="auto">
          <a:xfrm flipV="1">
            <a:off x="3362325" y="4548188"/>
            <a:ext cx="11382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14345" name="Line 3081"/>
          <p:cNvSpPr>
            <a:spLocks noChangeShapeType="1"/>
          </p:cNvSpPr>
          <p:nvPr/>
        </p:nvSpPr>
        <p:spPr bwMode="auto">
          <a:xfrm flipV="1">
            <a:off x="3770313" y="3878263"/>
            <a:ext cx="1446212" cy="3175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lIns="92075" tIns="46038" rIns="92075" bIns="46038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FC0000"/>
      </a:dk2>
      <a:lt2>
        <a:srgbClr val="4D4D4D"/>
      </a:lt2>
      <a:accent1>
        <a:srgbClr val="667263"/>
      </a:accent1>
      <a:accent2>
        <a:srgbClr val="BFBFBF"/>
      </a:accent2>
      <a:accent3>
        <a:srgbClr val="FFFFFF"/>
      </a:accent3>
      <a:accent4>
        <a:srgbClr val="000000"/>
      </a:accent4>
      <a:accent5>
        <a:srgbClr val="B8BCB7"/>
      </a:accent5>
      <a:accent6>
        <a:srgbClr val="ADADAD"/>
      </a:accent6>
      <a:hlink>
        <a:srgbClr val="777777"/>
      </a:hlink>
      <a:folHlink>
        <a:srgbClr val="292929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  <a:spAutoFit/>
      </a:bodyPr>
      <a:lstStyle>
        <a:defPPr marL="119063" marR="0" indent="-119063" algn="ctr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>
            <a:schemeClr val="accent1"/>
          </a:buClr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D0000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FEAAAA"/>
        </a:accent5>
        <a:accent6>
          <a:srgbClr val="AEAEAE"/>
        </a:accent6>
        <a:hlink>
          <a:srgbClr val="4D4D4D"/>
        </a:hlink>
        <a:folHlink>
          <a:srgbClr val="6672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11053</TotalTime>
  <Words>3322</Words>
  <Application>Microsoft Office PowerPoint</Application>
  <PresentationFormat>On-screen Show (4:3)</PresentationFormat>
  <Paragraphs>682</Paragraphs>
  <Slides>48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0" baseType="lpstr">
      <vt:lpstr>Blank Presentation</vt:lpstr>
      <vt:lpstr>Visio</vt:lpstr>
      <vt:lpstr>Analyzing SQL Traces with Binds and/or Waits generated by EVENT 10046</vt:lpstr>
      <vt:lpstr>Presentation Agenda </vt:lpstr>
      <vt:lpstr>Event 10046 SQL Trace</vt:lpstr>
      <vt:lpstr>Tracing with Event 10046</vt:lpstr>
      <vt:lpstr>Event 10046 SQL Trace sample</vt:lpstr>
      <vt:lpstr>Recursive and Non-Recursive SQL</vt:lpstr>
      <vt:lpstr>Database Calls</vt:lpstr>
      <vt:lpstr>Recursive SQL in action</vt:lpstr>
      <vt:lpstr>Idle and Non-Idle Waits</vt:lpstr>
      <vt:lpstr>Recursive and Non-Recursive SQL</vt:lpstr>
      <vt:lpstr>Database Calls</vt:lpstr>
      <vt:lpstr>Database Calls and Waits</vt:lpstr>
      <vt:lpstr>Concepts Summary</vt:lpstr>
      <vt:lpstr>Slide 14</vt:lpstr>
      <vt:lpstr>Motivation</vt:lpstr>
      <vt:lpstr>TKPROF time summary</vt:lpstr>
      <vt:lpstr>TKPROF sample for one SQL</vt:lpstr>
      <vt:lpstr>Beyond TKPROF</vt:lpstr>
      <vt:lpstr>Slide 19</vt:lpstr>
      <vt:lpstr>User Response Time Analysis </vt:lpstr>
      <vt:lpstr>Response Time</vt:lpstr>
      <vt:lpstr>Database Call Analysis </vt:lpstr>
      <vt:lpstr>Database Call Elapsed Time</vt:lpstr>
      <vt:lpstr>Response Time</vt:lpstr>
      <vt:lpstr>Response Time</vt:lpstr>
      <vt:lpstr>Unaccounted-for Time</vt:lpstr>
      <vt:lpstr>Response Time Aggregation </vt:lpstr>
      <vt:lpstr>Response Time Summary </vt:lpstr>
      <vt:lpstr>Slide 29</vt:lpstr>
      <vt:lpstr>Trace Analyzer time summary</vt:lpstr>
      <vt:lpstr>What is Trace Analyzer?</vt:lpstr>
      <vt:lpstr>Trace Analyzer Characteristics</vt:lpstr>
      <vt:lpstr>TRCA Input and Output</vt:lpstr>
      <vt:lpstr>Slide 34</vt:lpstr>
      <vt:lpstr>Slide 35</vt:lpstr>
      <vt:lpstr>Output Report </vt:lpstr>
      <vt:lpstr>Output Report </vt:lpstr>
      <vt:lpstr>For each SQL</vt:lpstr>
      <vt:lpstr>For each Top SQL</vt:lpstr>
      <vt:lpstr>For each Relevant Execution</vt:lpstr>
      <vt:lpstr>Installing TRCA</vt:lpstr>
      <vt:lpstr>Uninstalling TRCA</vt:lpstr>
      <vt:lpstr>Using TRCA</vt:lpstr>
      <vt:lpstr>TRCA Configuration Parameters</vt:lpstr>
      <vt:lpstr>Using TRCA on a different system</vt:lpstr>
      <vt:lpstr>Using TRCA on a different system</vt:lpstr>
      <vt:lpstr>TRCA Summary</vt:lpstr>
      <vt:lpstr>References</vt:lpstr>
    </vt:vector>
  </TitlesOfParts>
  <Manager>Steven Franchi</Manager>
  <Company>Oracle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 Analyzer</dc:title>
  <dc:subject>Query Tuning</dc:subject>
  <dc:creator>Carlos Sierra</dc:creator>
  <dc:description>This presentation contains information proprietary to Oracle Corporation</dc:description>
  <cp:lastModifiedBy>csierra</cp:lastModifiedBy>
  <cp:revision>1621</cp:revision>
  <cp:lastPrinted>2006-02-05T23:07:35Z</cp:lastPrinted>
  <dcterms:created xsi:type="dcterms:W3CDTF">2004-09-08T23:34:22Z</dcterms:created>
  <dcterms:modified xsi:type="dcterms:W3CDTF">2012-12-12T11:56:26Z</dcterms:modified>
</cp:coreProperties>
</file>