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0"/>
  </p:notesMasterIdLst>
  <p:sldIdLst>
    <p:sldId id="256" r:id="rId2"/>
    <p:sldId id="257" r:id="rId3"/>
    <p:sldId id="258" r:id="rId4"/>
    <p:sldId id="259" r:id="rId5"/>
    <p:sldId id="261" r:id="rId6"/>
    <p:sldId id="262" r:id="rId7"/>
    <p:sldId id="263" r:id="rId8"/>
    <p:sldId id="260" r:id="rId9"/>
    <p:sldId id="267" r:id="rId10"/>
    <p:sldId id="264" r:id="rId11"/>
    <p:sldId id="265"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9C9B3-883A-D52F-A9F8-64CBD1B9F388}" v="343" dt="2024-08-05T19:15:39.726"/>
    <p1510:client id="{DE88EC48-202E-C766-EA8A-7115CBFAD2F7}" v="699" dt="2024-08-05T22:19:33.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4F6494-ABD2-4FF6-974D-2321FD3C885E}" type="datetimeFigureOut">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BED58-35F7-40AA-99A9-93644E1B0068}" type="slidenum">
              <a:t>‹#›</a:t>
            </a:fld>
            <a:endParaRPr lang="en-US"/>
          </a:p>
        </p:txBody>
      </p:sp>
    </p:spTree>
    <p:extLst>
      <p:ext uri="{BB962C8B-B14F-4D97-AF65-F5344CB8AC3E}">
        <p14:creationId xmlns:p14="http://schemas.microsoft.com/office/powerpoint/2010/main" val="859994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1000"/>
              </a:spcBef>
            </a:pPr>
            <a:r>
              <a:rPr lang="en-US" dirty="0"/>
              <a:t>Diabetes is a disease that occurs when blood glucose levels are too high. Glucose, a primary source of energy, comes from food, and insulin produced by the pancreas helps glucose enter the blood cells. With diabetes, the body does not produce enough insulin, causing glucose to remain in the bloodstream. Long-term effects of diabetes can damage the heart, kidneys, feet, and eyes, potentially leading to heart attacks and strokes. By integrating logistic regression into this dataset, we aim to answer the question of what the likelihood of developing diabetes is and identify contributing factors. The results can inform health officials and individuals, guiding future improvements in health management.</a:t>
            </a:r>
          </a:p>
          <a:p>
            <a:pPr>
              <a:lnSpc>
                <a:spcPct val="120000"/>
              </a:lnSpc>
              <a:spcBef>
                <a:spcPts val="1000"/>
              </a:spcBef>
            </a:pP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6A1BED58-35F7-40AA-99A9-93644E1B0068}" type="slidenum">
              <a:rPr lang="en-US"/>
              <a:t>2</a:t>
            </a:fld>
            <a:endParaRPr lang="en-US"/>
          </a:p>
        </p:txBody>
      </p:sp>
    </p:spTree>
    <p:extLst>
      <p:ext uri="{BB962C8B-B14F-4D97-AF65-F5344CB8AC3E}">
        <p14:creationId xmlns:p14="http://schemas.microsoft.com/office/powerpoint/2010/main" val="2508824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panose="020F0502020204030204"/>
              <a:cs typeface="Calibri" panose="020F0502020204030204"/>
            </a:endParaRPr>
          </a:p>
          <a:p>
            <a:pPr marL="285750" lvl="2" indent="-285750">
              <a:buFont typeface="Arial"/>
              <a:buChar char="•"/>
            </a:pPr>
            <a:r>
              <a:rPr lang="en-US" b="1" dirty="0"/>
              <a:t>Observations:</a:t>
            </a:r>
            <a:endParaRPr lang="en-US" dirty="0"/>
          </a:p>
          <a:p>
            <a:pPr marL="285750" lvl="3" indent="-285750">
              <a:buFont typeface="Arial"/>
              <a:buChar char="•"/>
            </a:pPr>
            <a:r>
              <a:rPr lang="en-US" dirty="0"/>
              <a:t>Missing age values have been filled using the median age.</a:t>
            </a:r>
            <a:endParaRPr lang="en-US" dirty="0">
              <a:ea typeface="Calibri" panose="020F0502020204030204"/>
              <a:cs typeface="Calibri" panose="020F0502020204030204"/>
            </a:endParaRPr>
          </a:p>
          <a:p>
            <a:pPr marL="285750" lvl="3" indent="-285750">
              <a:buFont typeface="Arial"/>
              <a:buChar char="•"/>
            </a:pPr>
            <a:r>
              <a:rPr lang="en-US" dirty="0"/>
              <a:t>The dataset is now more complete, with no missing values in the Age column.</a:t>
            </a:r>
            <a:endParaRPr lang="en-US" dirty="0">
              <a:ea typeface="Calibri" panose="020F0502020204030204"/>
              <a:cs typeface="Calibri" panose="020F0502020204030204"/>
            </a:endParaRPr>
          </a:p>
          <a:p>
            <a:pPr marL="285750" lvl="3" indent="-285750">
              <a:buFont typeface="Arial"/>
              <a:buChar char="•"/>
            </a:pPr>
            <a:r>
              <a:rPr lang="en-US" dirty="0"/>
              <a:t>Imputing with the median helps to reduce the impact of outliers and maintains the central tendency of the data.</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A1BED58-35F7-40AA-99A9-93644E1B0068}" type="slidenum">
              <a:rPr lang="en-US"/>
              <a:t>14</a:t>
            </a:fld>
            <a:endParaRPr lang="en-US"/>
          </a:p>
        </p:txBody>
      </p:sp>
    </p:spTree>
    <p:extLst>
      <p:ext uri="{BB962C8B-B14F-4D97-AF65-F5344CB8AC3E}">
        <p14:creationId xmlns:p14="http://schemas.microsoft.com/office/powerpoint/2010/main" val="3605335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The scatterplot shows a more complete and continuous distribution of age values.</a:t>
            </a:r>
          </a:p>
          <a:p>
            <a:pPr marL="285750" indent="-285750">
              <a:buFont typeface="Arial"/>
              <a:buChar char="•"/>
            </a:pPr>
            <a:r>
              <a:rPr lang="en-US" dirty="0"/>
              <a:t>Imputing the median has addressed gaps in the dataset, making the analysis more reliable.</a:t>
            </a:r>
            <a:endParaRPr lang="en-US" dirty="0">
              <a:ea typeface="Calibri"/>
              <a:cs typeface="Calibri"/>
            </a:endParaRPr>
          </a:p>
          <a:p>
            <a:pPr marL="285750" indent="-285750">
              <a:buFont typeface="Arial"/>
              <a:buChar char="•"/>
            </a:pPr>
            <a:r>
              <a:rPr lang="en-US" dirty="0"/>
              <a:t>The overall trend and relationships between age and other variables are now clearer and more accurate.</a:t>
            </a:r>
            <a:endParaRPr lang="en-US" dirty="0">
              <a:ea typeface="Calibri"/>
              <a:cs typeface="Calibri"/>
            </a:endParaRPr>
          </a:p>
          <a:p>
            <a:pPr marL="285750" indent="-285750">
              <a:buFont typeface="Arial"/>
              <a:buChar char="•"/>
            </a:pPr>
            <a:r>
              <a:rPr lang="en-US" dirty="0"/>
              <a:t>Outliers are less pronounced, indicating a more normalized data distribution.</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A1BED58-35F7-40AA-99A9-93644E1B0068}" type="slidenum">
              <a:rPr lang="en-US"/>
              <a:t>15</a:t>
            </a:fld>
            <a:endParaRPr lang="en-US"/>
          </a:p>
        </p:txBody>
      </p:sp>
    </p:spTree>
    <p:extLst>
      <p:ext uri="{BB962C8B-B14F-4D97-AF65-F5344CB8AC3E}">
        <p14:creationId xmlns:p14="http://schemas.microsoft.com/office/powerpoint/2010/main" val="330464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Observations:</a:t>
            </a:r>
            <a:endParaRPr lang="en-US" dirty="0"/>
          </a:p>
          <a:p>
            <a:pPr marL="285750" indent="-285750">
              <a:buFont typeface="Arial"/>
              <a:buChar char="•"/>
            </a:pPr>
            <a:r>
              <a:rPr lang="en-US" dirty="0"/>
              <a:t>Overall, diabetes rates have been increasing over the years.</a:t>
            </a:r>
            <a:endParaRPr lang="en-US" dirty="0">
              <a:ea typeface="Calibri"/>
              <a:cs typeface="Calibri"/>
            </a:endParaRPr>
          </a:p>
          <a:p>
            <a:pPr marL="285750" indent="-285750">
              <a:buFont typeface="Arial"/>
              <a:buChar char="•"/>
            </a:pPr>
            <a:r>
              <a:rPr lang="en-US" dirty="0"/>
              <a:t>A noticeable dip in the prevalence of diabetes occurred in 2020.</a:t>
            </a:r>
            <a:endParaRPr lang="en-US" dirty="0">
              <a:ea typeface="Calibri"/>
              <a:cs typeface="Calibri"/>
            </a:endParaRPr>
          </a:p>
          <a:p>
            <a:pPr marL="285750" indent="-285750">
              <a:buFont typeface="Arial"/>
              <a:buChar char="•"/>
            </a:pPr>
            <a:r>
              <a:rPr lang="en-US" dirty="0"/>
              <a:t>The increase resumed after 2020, continuing the upward trend.</a:t>
            </a:r>
            <a:endParaRPr lang="en-US" dirty="0">
              <a:ea typeface="Calibri"/>
              <a:cs typeface="Calibri"/>
            </a:endParaRPr>
          </a:p>
          <a:p>
            <a:pPr marL="285750" indent="-285750">
              <a:buFont typeface="Arial"/>
              <a:buChar char="•"/>
            </a:pPr>
            <a:r>
              <a:rPr lang="en-US" dirty="0"/>
              <a:t>Possible reasons for the dip in 2020 could include changes in healthcare access, or lifestyle modifications.</a:t>
            </a:r>
            <a:endParaRPr lang="en-US" dirty="0">
              <a:ea typeface="Calibri"/>
              <a:cs typeface="Calibri"/>
            </a:endParaRPr>
          </a:p>
          <a:p>
            <a:pPr marL="285750" indent="-285750">
              <a:buFont typeface="Arial"/>
              <a:buChar char="•"/>
            </a:pPr>
            <a:r>
              <a:rPr lang="en-US" dirty="0"/>
              <a:t>This trend highlights the growing concern of diabetes as a public health issue and underscores the need for continuous monitoring and intervention strategies.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A1BED58-35F7-40AA-99A9-93644E1B0068}" type="slidenum">
              <a:rPr lang="en-US"/>
              <a:t>17</a:t>
            </a:fld>
            <a:endParaRPr lang="en-US"/>
          </a:p>
        </p:txBody>
      </p:sp>
    </p:spTree>
    <p:extLst>
      <p:ext uri="{BB962C8B-B14F-4D97-AF65-F5344CB8AC3E}">
        <p14:creationId xmlns:p14="http://schemas.microsoft.com/office/powerpoint/2010/main" val="787116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analysis, Diabetes will be the Target Variable used to find the correlation between the variables. The diabetes variable is going to be broken down into a diabetes Boolean value. This will be used when we fully break down the category variables into binary code that represents the same value. For the Diabetes variable 1 means the patients does have diabetes. 0 Means the patient does not have diabetes.</a:t>
            </a:r>
          </a:p>
          <a:p>
            <a:endParaRPr lang="en-US" dirty="0"/>
          </a:p>
          <a:p>
            <a:r>
              <a:rPr lang="en-US" dirty="0"/>
              <a:t>Breaking down the categorical variables would help us with the analysis when we need to find the specific gender, race, and smoking values. </a:t>
            </a:r>
          </a:p>
          <a:p>
            <a:r>
              <a:rPr lang="en-US" dirty="0"/>
              <a:t>The Smoking variable has missing values labeled as “ever.” We would replace the “ever” to “never” to fill in the missing value. </a:t>
            </a:r>
            <a:endParaRPr lang="en-US" dirty="0">
              <a:ea typeface="Calibri"/>
              <a:cs typeface="Calibri"/>
            </a:endParaRPr>
          </a:p>
          <a:p>
            <a:r>
              <a:rPr lang="en-US" dirty="0"/>
              <a:t>I used amputating the median in order to replace the missing value that’s in the age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A1BED58-35F7-40AA-99A9-93644E1B0068}" type="slidenum">
              <a:t>3</a:t>
            </a:fld>
            <a:endParaRPr lang="en-US"/>
          </a:p>
        </p:txBody>
      </p:sp>
    </p:spTree>
    <p:extLst>
      <p:ext uri="{BB962C8B-B14F-4D97-AF65-F5344CB8AC3E}">
        <p14:creationId xmlns:p14="http://schemas.microsoft.com/office/powerpoint/2010/main" val="366297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1" dirty="0"/>
              <a:t>Observations:</a:t>
            </a:r>
            <a:endParaRPr lang="en-US" dirty="0">
              <a:ea typeface="Calibri" panose="020F0502020204030204"/>
              <a:cs typeface="Calibri" panose="020F0502020204030204"/>
            </a:endParaRPr>
          </a:p>
          <a:p>
            <a:pPr marL="742950" lvl="1" indent="-285750">
              <a:buFont typeface="Arial,Sans-Serif"/>
              <a:buChar char="•"/>
            </a:pPr>
            <a:r>
              <a:rPr lang="en-US" dirty="0"/>
              <a:t>Individuals above 40 are more likely to have higher BMI values.</a:t>
            </a:r>
            <a:endParaRPr lang="en-US" dirty="0">
              <a:ea typeface="Calibri" panose="020F0502020204030204"/>
              <a:cs typeface="Calibri" panose="020F0502020204030204"/>
            </a:endParaRPr>
          </a:p>
          <a:p>
            <a:pPr marL="742950" lvl="1" indent="-285750">
              <a:buFont typeface="Arial,Sans-Serif"/>
              <a:buChar char="•"/>
            </a:pPr>
            <a:r>
              <a:rPr lang="en-US" dirty="0"/>
              <a:t>Younger individuals (under 40) exhibit more variability in BMI.</a:t>
            </a:r>
            <a:endParaRPr lang="en-US" dirty="0">
              <a:ea typeface="Calibri" panose="020F0502020204030204"/>
              <a:cs typeface="Calibri" panose="020F0502020204030204"/>
            </a:endParaRPr>
          </a:p>
          <a:p>
            <a:pPr marL="742950" lvl="1" indent="-285750">
              <a:buFont typeface="Arial,Sans-Serif"/>
              <a:buChar char="•"/>
            </a:pPr>
            <a:r>
              <a:rPr lang="en-US" dirty="0"/>
              <a:t>The scatterplot shows a cluster of higher BMI values for individuals with diabetes.</a:t>
            </a:r>
            <a:endParaRPr lang="en-US" dirty="0">
              <a:ea typeface="Calibri" panose="020F0502020204030204"/>
              <a:cs typeface="Calibri" panose="020F0502020204030204"/>
            </a:endParaRPr>
          </a:p>
          <a:p>
            <a:pPr marL="742950" lvl="1" indent="-285750">
              <a:buFont typeface="Arial,Sans-Serif"/>
              <a:buChar char="•"/>
            </a:pPr>
            <a:r>
              <a:rPr lang="en-US" dirty="0"/>
              <a:t>There are several outliers in the dataset, but they do not significantly affect the overall trend.</a:t>
            </a:r>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A1BED58-35F7-40AA-99A9-93644E1B0068}" type="slidenum">
              <a:rPr lang="en-US"/>
              <a:t>6</a:t>
            </a:fld>
            <a:endParaRPr lang="en-US"/>
          </a:p>
        </p:txBody>
      </p:sp>
    </p:spTree>
    <p:extLst>
      <p:ext uri="{BB962C8B-B14F-4D97-AF65-F5344CB8AC3E}">
        <p14:creationId xmlns:p14="http://schemas.microsoft.com/office/powerpoint/2010/main" val="282883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b="1"/>
              <a:t>Observations:</a:t>
            </a:r>
            <a:endParaRPr lang="en-US" dirty="0">
              <a:ea typeface="Calibri" panose="020F0502020204030204"/>
              <a:cs typeface="Calibri" panose="020F0502020204030204"/>
            </a:endParaRPr>
          </a:p>
          <a:p>
            <a:pPr marL="285750" indent="-285750">
              <a:buFont typeface="Arial,Sans-Serif"/>
              <a:buChar char="•"/>
            </a:pPr>
            <a:r>
              <a:rPr lang="en-US"/>
              <a:t>Individuals with diabetes (1) tend to have higher median blood glucose levels compared to those without diabetes (0).</a:t>
            </a:r>
            <a:endParaRPr lang="en-US" dirty="0">
              <a:ea typeface="Calibri" panose="020F0502020204030204"/>
              <a:cs typeface="Calibri" panose="020F0502020204030204"/>
            </a:endParaRPr>
          </a:p>
          <a:p>
            <a:pPr marL="285750" indent="-285750">
              <a:buFont typeface="Arial,Sans-Serif"/>
              <a:buChar char="•"/>
            </a:pPr>
            <a:r>
              <a:rPr lang="en-US"/>
              <a:t>There are noticeable outliers in both groups, but particularly among those with diabetes, indicating some individuals have significantly higher blood glucose levels.</a:t>
            </a:r>
            <a:endParaRPr lang="en-US" dirty="0">
              <a:ea typeface="Calibri" panose="020F0502020204030204"/>
              <a:cs typeface="Calibri" panose="020F0502020204030204"/>
            </a:endParaRPr>
          </a:p>
          <a:p>
            <a:pPr algn="ct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A1BED58-35F7-40AA-99A9-93644E1B0068}" type="slidenum">
              <a:rPr lang="en-US"/>
              <a:t>7</a:t>
            </a:fld>
            <a:endParaRPr lang="en-US"/>
          </a:p>
        </p:txBody>
      </p:sp>
    </p:spTree>
    <p:extLst>
      <p:ext uri="{BB962C8B-B14F-4D97-AF65-F5344CB8AC3E}">
        <p14:creationId xmlns:p14="http://schemas.microsoft.com/office/powerpoint/2010/main" val="3450777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Categorical variables encoded into binary values.</a:t>
            </a:r>
          </a:p>
          <a:p>
            <a:pPr marL="285750" indent="-285750">
              <a:buFont typeface="Arial"/>
              <a:buChar char="•"/>
            </a:pPr>
            <a:r>
              <a:rPr lang="en-US"/>
              <a:t>Continuous variables normalized.</a:t>
            </a:r>
          </a:p>
          <a:p>
            <a:pPr marL="285750" indent="-285750">
              <a:buFont typeface="Arial"/>
              <a:buChar char="•"/>
            </a:pPr>
            <a:r>
              <a:rPr lang="en-US"/>
              <a:t>Missing values in smoking history variable replaced with "never."</a:t>
            </a:r>
          </a:p>
          <a:p>
            <a:pPr marL="285750" indent="-285750">
              <a:buFont typeface="Arial"/>
              <a:buChar char="•"/>
            </a:pPr>
            <a:r>
              <a:rPr lang="en-US"/>
              <a:t>Imputed missing age values with the median (47).</a:t>
            </a:r>
          </a:p>
          <a:p>
            <a:endParaRPr lang="en-US" dirty="0">
              <a:cs typeface="Calibri"/>
            </a:endParaRPr>
          </a:p>
        </p:txBody>
      </p:sp>
      <p:sp>
        <p:nvSpPr>
          <p:cNvPr id="4" name="Slide Number Placeholder 3"/>
          <p:cNvSpPr>
            <a:spLocks noGrp="1"/>
          </p:cNvSpPr>
          <p:nvPr>
            <p:ph type="sldNum" sz="quarter" idx="5"/>
          </p:nvPr>
        </p:nvSpPr>
        <p:spPr/>
        <p:txBody>
          <a:bodyPr/>
          <a:lstStyle/>
          <a:p>
            <a:fld id="{6A1BED58-35F7-40AA-99A9-93644E1B0068}" type="slidenum">
              <a:rPr lang="en-US"/>
              <a:t>8</a:t>
            </a:fld>
            <a:endParaRPr lang="en-US"/>
          </a:p>
        </p:txBody>
      </p:sp>
    </p:spTree>
    <p:extLst>
      <p:ext uri="{BB962C8B-B14F-4D97-AF65-F5344CB8AC3E}">
        <p14:creationId xmlns:p14="http://schemas.microsoft.com/office/powerpoint/2010/main" val="34924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Method:</a:t>
            </a:r>
            <a:endParaRPr lang="en-US">
              <a:ea typeface="Calibri" panose="020F0502020204030204"/>
              <a:cs typeface="Calibri" panose="020F0502020204030204"/>
            </a:endParaRPr>
          </a:p>
          <a:p>
            <a:pPr marL="285750" indent="-285750">
              <a:buFont typeface="Arial"/>
              <a:buChar char="•"/>
            </a:pPr>
            <a:r>
              <a:rPr lang="en-US"/>
              <a:t>.</a:t>
            </a:r>
            <a:r>
              <a:rPr lang="en-US" err="1"/>
              <a:t>isnull</a:t>
            </a:r>
            <a:r>
              <a:rPr lang="en-US"/>
              <a:t>() is used to check each entry in the dataset for missing values.</a:t>
            </a:r>
          </a:p>
          <a:p>
            <a:pPr marL="285750" indent="-285750">
              <a:buFont typeface="Arial"/>
              <a:buChar char="•"/>
            </a:pPr>
            <a:r>
              <a:rPr lang="en-US" dirty="0"/>
              <a:t>The method returns a </a:t>
            </a:r>
            <a:r>
              <a:rPr lang="en-US" dirty="0" err="1"/>
              <a:t>boolean</a:t>
            </a:r>
            <a:r>
              <a:rPr lang="en-US" dirty="0"/>
              <a:t> </a:t>
            </a:r>
            <a:r>
              <a:rPr lang="en-US" dirty="0" err="1"/>
              <a:t>DataFrame</a:t>
            </a:r>
            <a:r>
              <a:rPr lang="en-US" dirty="0"/>
              <a:t> indicating where missing values are present.</a:t>
            </a:r>
            <a:endParaRPr lang="en-US" dirty="0">
              <a:ea typeface="Calibri"/>
              <a:cs typeface="Calibri"/>
            </a:endParaRPr>
          </a:p>
          <a:p>
            <a:pPr marL="285750" indent="-285750">
              <a:buFont typeface="Arial"/>
              <a:buChar char="•"/>
            </a:pPr>
            <a:endParaRPr lang="en-US" dirty="0"/>
          </a:p>
          <a:p>
            <a:r>
              <a:rPr lang="en-US" b="1"/>
              <a:t>Observations:</a:t>
            </a:r>
            <a:endParaRPr lang="en-US">
              <a:ea typeface="Calibri" panose="020F0502020204030204"/>
              <a:cs typeface="Calibri" panose="020F0502020204030204"/>
            </a:endParaRPr>
          </a:p>
          <a:p>
            <a:pPr marL="285750" indent="-285750">
              <a:buFont typeface="Arial"/>
              <a:buChar char="•"/>
            </a:pPr>
            <a:r>
              <a:rPr lang="en-US"/>
              <a:t>The initial assessment reveals which columns contain missing values.</a:t>
            </a:r>
          </a:p>
          <a:p>
            <a:pPr marL="285750" indent="-285750">
              <a:buFont typeface="Arial"/>
              <a:buChar char="•"/>
            </a:pPr>
            <a:r>
              <a:rPr lang="en-US"/>
              <a:t>This step is crucial for data cleaning and ensuring the dataset is complete for analysis.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A1BED58-35F7-40AA-99A9-93644E1B0068}" type="slidenum">
              <a:rPr lang="en-US"/>
              <a:t>9</a:t>
            </a:fld>
            <a:endParaRPr lang="en-US"/>
          </a:p>
        </p:txBody>
      </p:sp>
    </p:spTree>
    <p:extLst>
      <p:ext uri="{BB962C8B-B14F-4D97-AF65-F5344CB8AC3E}">
        <p14:creationId xmlns:p14="http://schemas.microsoft.com/office/powerpoint/2010/main" val="2495992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Method:</a:t>
            </a:r>
            <a:endParaRPr lang="en-US"/>
          </a:p>
          <a:p>
            <a:pPr marL="285750" indent="-285750">
              <a:buFont typeface="Arial"/>
              <a:buChar char="•"/>
            </a:pPr>
            <a:r>
              <a:rPr lang="en-US"/>
              <a:t>The categorical variable </a:t>
            </a:r>
            <a:r>
              <a:rPr lang="en-US" err="1"/>
              <a:t>Smoking_history</a:t>
            </a:r>
            <a:r>
              <a:rPr lang="en-US"/>
              <a:t> is split into binary columns.</a:t>
            </a:r>
          </a:p>
          <a:p>
            <a:pPr marL="285750" indent="-285750">
              <a:buFont typeface="Arial"/>
              <a:buChar char="•"/>
            </a:pPr>
            <a:r>
              <a:rPr lang="en-US" dirty="0"/>
              <a:t>Each new column represents a different smoking status (e.g., never smoked, former smoker, current smoker).</a:t>
            </a:r>
            <a:endParaRPr lang="en-US" dirty="0">
              <a:ea typeface="Calibri"/>
              <a:cs typeface="Calibri"/>
            </a:endParaRPr>
          </a:p>
          <a:p>
            <a:pPr marL="285750" indent="-285750">
              <a:buFont typeface="Arial"/>
              <a:buChar char="•"/>
            </a:pPr>
            <a:endParaRPr lang="en-US" dirty="0"/>
          </a:p>
          <a:p>
            <a:pPr marL="285750" indent="-285750">
              <a:buFont typeface="Arial"/>
              <a:buChar char="•"/>
            </a:pPr>
            <a:r>
              <a:rPr lang="en-US" b="1"/>
              <a:t>Observations:</a:t>
            </a:r>
            <a:endParaRPr lang="en-US"/>
          </a:p>
          <a:p>
            <a:pPr marL="285750" indent="-285750">
              <a:buFont typeface="Arial"/>
              <a:buChar char="•"/>
            </a:pPr>
            <a:r>
              <a:rPr lang="en-US"/>
              <a:t>This transformation helps in better analysis by converting categorical data into a format suitable for statistical modeling.</a:t>
            </a:r>
          </a:p>
          <a:p>
            <a:pPr marL="285750" indent="-285750">
              <a:buFont typeface="Arial"/>
              <a:buChar char="•"/>
            </a:pPr>
            <a:r>
              <a:rPr lang="en-US"/>
              <a:t>Ensures that each smoking status is clearly represented and can be analyzed individually.</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A1BED58-35F7-40AA-99A9-93644E1B0068}" type="slidenum">
              <a:rPr lang="en-US"/>
              <a:t>10</a:t>
            </a:fld>
            <a:endParaRPr lang="en-US"/>
          </a:p>
        </p:txBody>
      </p:sp>
    </p:spTree>
    <p:extLst>
      <p:ext uri="{BB962C8B-B14F-4D97-AF65-F5344CB8AC3E}">
        <p14:creationId xmlns:p14="http://schemas.microsoft.com/office/powerpoint/2010/main" val="1324156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demonstrates the data cleaning process applied to the Smoking History variable.</a:t>
            </a:r>
          </a:p>
          <a:p>
            <a:endParaRPr lang="en-US" dirty="0">
              <a:ea typeface="Calibri"/>
              <a:cs typeface="Calibri"/>
            </a:endParaRPr>
          </a:p>
          <a:p>
            <a:pPr marL="285750" indent="-285750">
              <a:buFont typeface="Arial"/>
              <a:buChar char="•"/>
            </a:pPr>
            <a:r>
              <a:rPr lang="en-US" b="1" dirty="0"/>
              <a:t>Step:</a:t>
            </a:r>
            <a:endParaRPr lang="en-US" dirty="0"/>
          </a:p>
          <a:p>
            <a:pPr marL="285750" lvl="1" indent="-285750">
              <a:buFont typeface="Arial"/>
              <a:buChar char="•"/>
            </a:pPr>
            <a:r>
              <a:rPr lang="en-US" dirty="0"/>
              <a:t>Replaced all occurrences of "ever" with "never" in the Smoking History column.</a:t>
            </a:r>
            <a:endParaRPr lang="en-US" dirty="0">
              <a:ea typeface="Calibri"/>
              <a:cs typeface="Calibri"/>
            </a:endParaRPr>
          </a:p>
          <a:p>
            <a:pPr marL="285750" lvl="1" indent="-285750">
              <a:buFont typeface="Arial"/>
              <a:buChar char="•"/>
            </a:pPr>
            <a:endParaRPr lang="en-US" dirty="0"/>
          </a:p>
          <a:p>
            <a:pPr marL="285750" indent="-285750">
              <a:buFont typeface="Arial"/>
              <a:buChar char="•"/>
            </a:pPr>
            <a:r>
              <a:rPr lang="en-US" b="1" dirty="0">
                <a:ea typeface="Calibri"/>
                <a:cs typeface="Calibri"/>
              </a:rPr>
              <a:t>Reason:</a:t>
            </a:r>
          </a:p>
          <a:p>
            <a:pPr marL="285750" lvl="1" indent="-285750">
              <a:buFont typeface="Arial"/>
              <a:buChar char="•"/>
            </a:pPr>
            <a:r>
              <a:rPr lang="en-US" dirty="0"/>
              <a:t>The original dataset had "ever" entries which were ambiguous and needed to be standardized.</a:t>
            </a:r>
            <a:endParaRPr lang="en-US" dirty="0">
              <a:ea typeface="Calibri"/>
              <a:cs typeface="Calibri"/>
            </a:endParaRPr>
          </a:p>
          <a:p>
            <a:pPr marL="285750" lvl="1" indent="-285750">
              <a:buFont typeface="Arial"/>
              <a:buChar char="•"/>
            </a:pPr>
            <a:r>
              <a:rPr lang="en-US" dirty="0"/>
              <a:t>Replacing "ever" with "never" ensures consistency and clarity in the dataset.</a:t>
            </a:r>
            <a:endParaRPr lang="en-US" dirty="0">
              <a:ea typeface="Calibri"/>
              <a:cs typeface="Calibri"/>
            </a:endParaRPr>
          </a:p>
          <a:p>
            <a:pPr marL="285750" lvl="1" indent="-285750">
              <a:buFont typeface="Arial"/>
              <a:buChar char="•"/>
            </a:pPr>
            <a:endParaRPr lang="en-US" dirty="0"/>
          </a:p>
          <a:p>
            <a:pPr marL="285750" indent="-285750">
              <a:buFont typeface="Arial"/>
              <a:buChar char="•"/>
            </a:pPr>
            <a:r>
              <a:rPr lang="en-US" b="1" dirty="0"/>
              <a:t>Observations:</a:t>
            </a:r>
            <a:endParaRPr lang="en-US" dirty="0"/>
          </a:p>
          <a:p>
            <a:pPr marL="285750" lvl="1" indent="-285750">
              <a:buFont typeface="Arial"/>
              <a:buChar char="•"/>
            </a:pPr>
            <a:r>
              <a:rPr lang="en-US" dirty="0"/>
              <a:t>After replacement, the Smoking History data is more uniform and ready for further analysis.</a:t>
            </a:r>
            <a:endParaRPr lang="en-US" dirty="0">
              <a:ea typeface="Calibri"/>
              <a:cs typeface="Calibri"/>
            </a:endParaRPr>
          </a:p>
          <a:p>
            <a:pPr marL="285750" lvl="1" indent="-285750">
              <a:buFont typeface="Arial"/>
              <a:buChar char="•"/>
            </a:pPr>
            <a:r>
              <a:rPr lang="en-US" dirty="0"/>
              <a:t>This step was crucial in preparing the data for accurate modeling and analysis.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A1BED58-35F7-40AA-99A9-93644E1B0068}" type="slidenum">
              <a:rPr lang="en-US"/>
              <a:t>11</a:t>
            </a:fld>
            <a:endParaRPr lang="en-US"/>
          </a:p>
        </p:txBody>
      </p:sp>
    </p:spTree>
    <p:extLst>
      <p:ext uri="{BB962C8B-B14F-4D97-AF65-F5344CB8AC3E}">
        <p14:creationId xmlns:p14="http://schemas.microsoft.com/office/powerpoint/2010/main" val="1818909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Observations:</a:t>
            </a:r>
            <a:endParaRPr lang="en-US" dirty="0"/>
          </a:p>
          <a:p>
            <a:pPr marL="285750" indent="-285750">
              <a:buFont typeface="Arial"/>
              <a:buChar char="•"/>
            </a:pPr>
            <a:r>
              <a:rPr lang="en-US" dirty="0"/>
              <a:t>Several entries in the Age column have missing or incorrect values.</a:t>
            </a:r>
            <a:endParaRPr lang="en-US" dirty="0">
              <a:ea typeface="Calibri"/>
              <a:cs typeface="Calibri"/>
            </a:endParaRPr>
          </a:p>
          <a:p>
            <a:pPr marL="285750" indent="-285750">
              <a:buFont typeface="Arial"/>
              <a:buChar char="•"/>
            </a:pPr>
            <a:r>
              <a:rPr lang="en-US" dirty="0"/>
              <a:t>Missing values in the Age column can lead to inaccurate analysis and predictions.</a:t>
            </a:r>
            <a:endParaRPr lang="en-US" dirty="0">
              <a:ea typeface="Calibri"/>
              <a:cs typeface="Calibri"/>
            </a:endParaRPr>
          </a:p>
          <a:p>
            <a:pPr marL="285750" indent="-285750">
              <a:buFont typeface="Arial"/>
              <a:buChar char="•"/>
            </a:pPr>
            <a:r>
              <a:rPr lang="en-US" dirty="0"/>
              <a:t>The need for imputing missing values is highlighted by the gaps and inconsistencies in the data.</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A1BED58-35F7-40AA-99A9-93644E1B0068}" type="slidenum">
              <a:rPr lang="en-US"/>
              <a:t>13</a:t>
            </a:fld>
            <a:endParaRPr lang="en-US"/>
          </a:p>
        </p:txBody>
      </p:sp>
    </p:spTree>
    <p:extLst>
      <p:ext uri="{BB962C8B-B14F-4D97-AF65-F5344CB8AC3E}">
        <p14:creationId xmlns:p14="http://schemas.microsoft.com/office/powerpoint/2010/main" val="329680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8/27/2024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29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8/27/2024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37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8/27/2024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20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8/27/2024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58895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8/27/2024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53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8/27/2024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01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8/27/2024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49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8/27/2024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87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8/27/2024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07013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8/27/2024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61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8/27/2024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20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8/27/2024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53409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26"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3572B2-7696-F73F-47D7-142B6995B0B8}"/>
              </a:ext>
            </a:extLst>
          </p:cNvPr>
          <p:cNvPicPr>
            <a:picLocks noChangeAspect="1"/>
          </p:cNvPicPr>
          <p:nvPr/>
        </p:nvPicPr>
        <p:blipFill>
          <a:blip r:embed="rId2">
            <a:alphaModFix amt="60000"/>
          </a:blip>
          <a:srcRect t="10802" r="-2" b="14197"/>
          <a:stretch/>
        </p:blipFill>
        <p:spPr>
          <a:xfrm>
            <a:off x="20" y="10"/>
            <a:ext cx="12191979" cy="6857989"/>
          </a:xfrm>
          <a:prstGeom prst="rect">
            <a:avLst/>
          </a:prstGeom>
        </p:spPr>
      </p:pic>
      <p:sp>
        <p:nvSpPr>
          <p:cNvPr id="2" name="Title 1"/>
          <p:cNvSpPr>
            <a:spLocks noGrp="1"/>
          </p:cNvSpPr>
          <p:nvPr>
            <p:ph type="ctrTitle"/>
          </p:nvPr>
        </p:nvSpPr>
        <p:spPr>
          <a:xfrm>
            <a:off x="521208" y="908791"/>
            <a:ext cx="6108192" cy="5099101"/>
          </a:xfrm>
        </p:spPr>
        <p:txBody>
          <a:bodyPr anchor="b">
            <a:normAutofit/>
          </a:bodyPr>
          <a:lstStyle/>
          <a:p>
            <a:r>
              <a:rPr lang="en-US" sz="6000" b="1">
                <a:solidFill>
                  <a:srgbClr val="FFFFFF"/>
                </a:solidFill>
              </a:rPr>
              <a:t>Comprehensive Diabetes Clinical Dataset</a:t>
            </a:r>
            <a:endParaRPr lang="en-US" sz="6000">
              <a:solidFill>
                <a:srgbClr val="FFFFFF"/>
              </a:solidFill>
            </a:endParaRPr>
          </a:p>
          <a:p>
            <a:endParaRPr lang="en-US" sz="6000">
              <a:solidFill>
                <a:srgbClr val="FFFFFF"/>
              </a:solidFill>
            </a:endParaRPr>
          </a:p>
        </p:txBody>
      </p:sp>
      <p:sp>
        <p:nvSpPr>
          <p:cNvPr id="3" name="Subtitle 2"/>
          <p:cNvSpPr>
            <a:spLocks noGrp="1"/>
          </p:cNvSpPr>
          <p:nvPr>
            <p:ph type="subTitle" idx="1"/>
          </p:nvPr>
        </p:nvSpPr>
        <p:spPr>
          <a:xfrm>
            <a:off x="9261099" y="5352132"/>
            <a:ext cx="2359397" cy="586458"/>
          </a:xfrm>
        </p:spPr>
        <p:txBody>
          <a:bodyPr anchor="t">
            <a:normAutofit lnSpcReduction="10000"/>
          </a:bodyPr>
          <a:lstStyle/>
          <a:p>
            <a:r>
              <a:rPr lang="en-US" dirty="0" err="1">
                <a:solidFill>
                  <a:srgbClr val="FFFFFF"/>
                </a:solidFill>
              </a:rPr>
              <a:t>By:Dandre</a:t>
            </a:r>
            <a:r>
              <a:rPr lang="en-US" dirty="0">
                <a:solidFill>
                  <a:srgbClr val="FFFFFF"/>
                </a:solidFill>
              </a:rPr>
              <a:t> </a:t>
            </a:r>
            <a:r>
              <a:rPr lang="en-US" dirty="0" err="1">
                <a:solidFill>
                  <a:srgbClr val="FFFFFF"/>
                </a:solidFill>
              </a:rPr>
              <a:t>johnson</a:t>
            </a:r>
          </a:p>
        </p:txBody>
      </p:sp>
      <p:cxnSp>
        <p:nvCxnSpPr>
          <p:cNvPr id="11"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F70AF-596D-6D84-3CAF-592DCC118606}"/>
              </a:ext>
            </a:extLst>
          </p:cNvPr>
          <p:cNvSpPr>
            <a:spLocks noGrp="1"/>
          </p:cNvSpPr>
          <p:nvPr>
            <p:ph type="title"/>
          </p:nvPr>
        </p:nvSpPr>
        <p:spPr>
          <a:xfrm>
            <a:off x="521208" y="786384"/>
            <a:ext cx="4968630" cy="5126946"/>
          </a:xfrm>
        </p:spPr>
        <p:txBody>
          <a:bodyPr anchor="t">
            <a:normAutofit/>
          </a:bodyPr>
          <a:lstStyle/>
          <a:p>
            <a:r>
              <a:rPr lang="en-US" dirty="0">
                <a:latin typeface="Batang"/>
                <a:ea typeface="Batang"/>
              </a:rPr>
              <a:t>Smoking History Categories Breakdown</a:t>
            </a:r>
            <a:endParaRPr lang="en-US" dirty="0"/>
          </a:p>
        </p:txBody>
      </p:sp>
      <p:cxnSp>
        <p:nvCxnSpPr>
          <p:cNvPr id="43" name="Straight Connector 42">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EFD133EF-AD2E-C99A-D8BB-5E547BE5B4AC}"/>
              </a:ext>
            </a:extLst>
          </p:cNvPr>
          <p:cNvPicPr>
            <a:picLocks noChangeAspect="1"/>
          </p:cNvPicPr>
          <p:nvPr/>
        </p:nvPicPr>
        <p:blipFill>
          <a:blip r:embed="rId3"/>
          <a:srcRect l="1954" r="2927"/>
          <a:stretch/>
        </p:blipFill>
        <p:spPr>
          <a:xfrm>
            <a:off x="6918066" y="851254"/>
            <a:ext cx="4698052" cy="3514376"/>
          </a:xfrm>
          <a:prstGeom prst="rect">
            <a:avLst/>
          </a:prstGeom>
        </p:spPr>
      </p:pic>
      <p:sp>
        <p:nvSpPr>
          <p:cNvPr id="34" name="Content Placeholder 7">
            <a:extLst>
              <a:ext uri="{FF2B5EF4-FFF2-40B4-BE49-F238E27FC236}">
                <a16:creationId xmlns:a16="http://schemas.microsoft.com/office/drawing/2014/main" id="{644F9F58-03DB-6945-5B9E-ACB653B1D3D1}"/>
              </a:ext>
            </a:extLst>
          </p:cNvPr>
          <p:cNvSpPr>
            <a:spLocks noGrp="1"/>
          </p:cNvSpPr>
          <p:nvPr>
            <p:ph idx="1"/>
          </p:nvPr>
        </p:nvSpPr>
        <p:spPr>
          <a:xfrm>
            <a:off x="6938074" y="4587241"/>
            <a:ext cx="4698052" cy="1477655"/>
          </a:xfrm>
        </p:spPr>
        <p:txBody>
          <a:bodyPr anchor="t">
            <a:normAutofit/>
          </a:bodyPr>
          <a:lstStyle/>
          <a:p>
            <a:r>
              <a:rPr lang="en-US" sz="1800" b="1" dirty="0">
                <a:ea typeface="+mn-lt"/>
                <a:cs typeface="+mn-lt"/>
              </a:rPr>
              <a:t>Figure Description: </a:t>
            </a:r>
            <a:r>
              <a:rPr lang="en-US" sz="1800" dirty="0">
                <a:ea typeface="+mn-lt"/>
                <a:cs typeface="+mn-lt"/>
              </a:rPr>
              <a:t>The figure illustrates how the Smoking History variable is transformed into separate columns representing different categories.</a:t>
            </a:r>
            <a:endParaRPr lang="en-US" sz="1800"/>
          </a:p>
          <a:p>
            <a:endParaRPr lang="en-US" sz="1800" dirty="0"/>
          </a:p>
        </p:txBody>
      </p:sp>
      <p:cxnSp>
        <p:nvCxnSpPr>
          <p:cNvPr id="45" name="Straight Connector 44">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16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E9ECF4-1448-BB8F-22F3-416302D444A9}"/>
              </a:ext>
            </a:extLst>
          </p:cNvPr>
          <p:cNvSpPr>
            <a:spLocks noGrp="1"/>
          </p:cNvSpPr>
          <p:nvPr>
            <p:ph type="title"/>
          </p:nvPr>
        </p:nvSpPr>
        <p:spPr>
          <a:xfrm>
            <a:off x="521208" y="822960"/>
            <a:ext cx="7718264" cy="2422856"/>
          </a:xfrm>
        </p:spPr>
        <p:txBody>
          <a:bodyPr vert="horz" lIns="91440" tIns="45720" rIns="91440" bIns="45720" rtlCol="0" anchor="t">
            <a:normAutofit/>
          </a:bodyPr>
          <a:lstStyle/>
          <a:p>
            <a:r>
              <a:rPr lang="en-US" sz="4800"/>
              <a:t>Smoking_history Data Cleaning</a:t>
            </a:r>
          </a:p>
        </p:txBody>
      </p:sp>
      <p:sp>
        <p:nvSpPr>
          <p:cNvPr id="8" name="Content Placeholder 7">
            <a:extLst>
              <a:ext uri="{FF2B5EF4-FFF2-40B4-BE49-F238E27FC236}">
                <a16:creationId xmlns:a16="http://schemas.microsoft.com/office/drawing/2014/main" id="{B630DE37-F777-D3A5-4A54-FF559C58C82C}"/>
              </a:ext>
            </a:extLst>
          </p:cNvPr>
          <p:cNvSpPr>
            <a:spLocks noGrp="1"/>
          </p:cNvSpPr>
          <p:nvPr>
            <p:ph idx="1"/>
          </p:nvPr>
        </p:nvSpPr>
        <p:spPr>
          <a:xfrm>
            <a:off x="8193744" y="868535"/>
            <a:ext cx="3413964" cy="5037744"/>
          </a:xfrm>
        </p:spPr>
        <p:txBody>
          <a:bodyPr vert="horz" lIns="91440" tIns="45720" rIns="91440" bIns="45720" rtlCol="0" anchor="b">
            <a:normAutofit/>
          </a:bodyPr>
          <a:lstStyle/>
          <a:p>
            <a:pPr marL="0" indent="0">
              <a:lnSpc>
                <a:spcPct val="130000"/>
              </a:lnSpc>
              <a:buNone/>
            </a:pPr>
            <a:r>
              <a:rPr lang="en-US" sz="1400" cap="all" spc="300"/>
              <a:t>Figure: Smoking_history after we replaced the "ever" with the "never" status</a:t>
            </a:r>
          </a:p>
        </p:txBody>
      </p:sp>
      <p:pic>
        <p:nvPicPr>
          <p:cNvPr id="4" name="Content Placeholder 3" descr="A screenshot of a computer&#10;&#10;Description automatically generated">
            <a:extLst>
              <a:ext uri="{FF2B5EF4-FFF2-40B4-BE49-F238E27FC236}">
                <a16:creationId xmlns:a16="http://schemas.microsoft.com/office/drawing/2014/main" id="{90EC33A8-00EE-2211-3AEF-DFF54D2A642F}"/>
              </a:ext>
            </a:extLst>
          </p:cNvPr>
          <p:cNvPicPr>
            <a:picLocks noChangeAspect="1"/>
          </p:cNvPicPr>
          <p:nvPr/>
        </p:nvPicPr>
        <p:blipFill>
          <a:blip r:embed="rId3"/>
          <a:srcRect r="-2" b="13530"/>
          <a:stretch/>
        </p:blipFill>
        <p:spPr>
          <a:xfrm>
            <a:off x="575390" y="4289639"/>
            <a:ext cx="3117572" cy="1721781"/>
          </a:xfrm>
          <a:prstGeom prst="rect">
            <a:avLst/>
          </a:prstGeom>
        </p:spPr>
      </p:pic>
      <p:cxnSp>
        <p:nvCxnSpPr>
          <p:cNvPr id="19" name="Straight Connector 18">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569459"/>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A58862-9199-40A6-9BDF-58ECE73543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80293" y="4009925"/>
            <a:ext cx="0" cy="2279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740082-4E17-4B52-AD4A-FB853F681B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6366" y="4012345"/>
            <a:ext cx="71579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74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2456-4160-C4EC-B79B-233CD4DD61AB}"/>
              </a:ext>
            </a:extLst>
          </p:cNvPr>
          <p:cNvSpPr>
            <a:spLocks noGrp="1"/>
          </p:cNvSpPr>
          <p:nvPr>
            <p:ph type="title"/>
          </p:nvPr>
        </p:nvSpPr>
        <p:spPr/>
        <p:txBody>
          <a:bodyPr/>
          <a:lstStyle/>
          <a:p>
            <a:r>
              <a:rPr lang="en-US" dirty="0">
                <a:latin typeface="Batang"/>
                <a:ea typeface="Batang"/>
              </a:rPr>
              <a:t>Handling incorrect values for the Age Variable</a:t>
            </a:r>
            <a:endParaRPr lang="en-US" dirty="0"/>
          </a:p>
        </p:txBody>
      </p:sp>
      <p:sp>
        <p:nvSpPr>
          <p:cNvPr id="3" name="Content Placeholder 2">
            <a:extLst>
              <a:ext uri="{FF2B5EF4-FFF2-40B4-BE49-F238E27FC236}">
                <a16:creationId xmlns:a16="http://schemas.microsoft.com/office/drawing/2014/main" id="{4AB092C1-4FDC-44F2-1FDB-D87008A9CB90}"/>
              </a:ext>
            </a:extLst>
          </p:cNvPr>
          <p:cNvSpPr>
            <a:spLocks noGrp="1"/>
          </p:cNvSpPr>
          <p:nvPr>
            <p:ph idx="1"/>
          </p:nvPr>
        </p:nvSpPr>
        <p:spPr/>
        <p:txBody>
          <a:bodyPr vert="horz" lIns="91440" tIns="45720" rIns="91440" bIns="45720" rtlCol="0" anchor="t">
            <a:normAutofit/>
          </a:bodyPr>
          <a:lstStyle/>
          <a:p>
            <a:r>
              <a:rPr lang="en-US" dirty="0"/>
              <a:t>Method I choose was to impute the median</a:t>
            </a:r>
            <a:endParaRPr lang="en-US"/>
          </a:p>
          <a:p>
            <a:r>
              <a:rPr lang="en-US" dirty="0"/>
              <a:t>The median is able to </a:t>
            </a:r>
            <a:r>
              <a:rPr lang="en-US" err="1"/>
              <a:t>condese</a:t>
            </a:r>
            <a:r>
              <a:rPr lang="en-US" dirty="0"/>
              <a:t> the outliers in the dataset and help it be </a:t>
            </a:r>
            <a:r>
              <a:rPr lang="en-US"/>
              <a:t>able to figure out the </a:t>
            </a:r>
            <a:r>
              <a:rPr lang="en-US" err="1"/>
              <a:t>shpae</a:t>
            </a:r>
            <a:r>
              <a:rPr lang="en-US"/>
              <a:t> of the </a:t>
            </a:r>
            <a:r>
              <a:rPr lang="en-US" err="1"/>
              <a:t>datset</a:t>
            </a:r>
            <a:r>
              <a:rPr lang="en-US"/>
              <a:t> so we could fins the </a:t>
            </a:r>
            <a:r>
              <a:rPr lang="en-US" err="1"/>
              <a:t>righ</a:t>
            </a:r>
            <a:r>
              <a:rPr lang="en-US" dirty="0"/>
              <a:t> </a:t>
            </a:r>
            <a:r>
              <a:rPr lang="en-US" err="1"/>
              <a:t>tvaribales</a:t>
            </a:r>
            <a:r>
              <a:rPr lang="en-US"/>
              <a:t> to compare</a:t>
            </a:r>
          </a:p>
          <a:p>
            <a:r>
              <a:rPr lang="en-US"/>
              <a:t>The median age in the </a:t>
            </a:r>
            <a:r>
              <a:rPr lang="en-US" err="1"/>
              <a:t>datset</a:t>
            </a:r>
            <a:r>
              <a:rPr lang="en-US"/>
              <a:t> was 47 </a:t>
            </a:r>
            <a:endParaRPr lang="en-US" dirty="0"/>
          </a:p>
          <a:p>
            <a:pPr marL="0" indent="0">
              <a:buNone/>
            </a:pPr>
            <a:endParaRPr lang="en-US" dirty="0"/>
          </a:p>
        </p:txBody>
      </p:sp>
    </p:spTree>
    <p:extLst>
      <p:ext uri="{BB962C8B-B14F-4D97-AF65-F5344CB8AC3E}">
        <p14:creationId xmlns:p14="http://schemas.microsoft.com/office/powerpoint/2010/main" val="2793447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1943E-380A-84F4-889C-EAAAD7418353}"/>
              </a:ext>
            </a:extLst>
          </p:cNvPr>
          <p:cNvSpPr>
            <a:spLocks noGrp="1"/>
          </p:cNvSpPr>
          <p:nvPr>
            <p:ph type="title"/>
          </p:nvPr>
        </p:nvSpPr>
        <p:spPr>
          <a:xfrm>
            <a:off x="521208" y="786384"/>
            <a:ext cx="3509192" cy="2008193"/>
          </a:xfrm>
        </p:spPr>
        <p:txBody>
          <a:bodyPr anchor="t">
            <a:normAutofit/>
          </a:bodyPr>
          <a:lstStyle/>
          <a:p>
            <a:r>
              <a:rPr lang="en-US" dirty="0">
                <a:latin typeface="Batang"/>
                <a:ea typeface="Batang"/>
              </a:rPr>
              <a:t>Dataset Before Age Imputation</a:t>
            </a:r>
            <a:endParaRPr lang="en-US" dirty="0"/>
          </a:p>
        </p:txBody>
      </p:sp>
      <p:cxnSp>
        <p:nvCxnSpPr>
          <p:cNvPr id="47" name="Straight Connector 46">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9CFF27C-70BC-48C7-94FC-611755483AC8}"/>
              </a:ext>
            </a:extLst>
          </p:cNvPr>
          <p:cNvSpPr>
            <a:spLocks noGrp="1"/>
          </p:cNvSpPr>
          <p:nvPr>
            <p:ph idx="1"/>
          </p:nvPr>
        </p:nvSpPr>
        <p:spPr>
          <a:xfrm>
            <a:off x="571502" y="3066892"/>
            <a:ext cx="3276598" cy="2856476"/>
          </a:xfrm>
        </p:spPr>
        <p:txBody>
          <a:bodyPr anchor="b">
            <a:normAutofit/>
          </a:bodyPr>
          <a:lstStyle/>
          <a:p>
            <a:r>
              <a:rPr lang="en-US" sz="1800" dirty="0"/>
              <a:t>Figure: </a:t>
            </a:r>
            <a:r>
              <a:rPr lang="en-US" sz="1800" dirty="0">
                <a:ea typeface="+mn-lt"/>
                <a:cs typeface="+mn-lt"/>
              </a:rPr>
              <a:t>The figure shows the dataset prior to the imputation of missing age values.</a:t>
            </a:r>
            <a:endParaRPr lang="en-US" sz="1800"/>
          </a:p>
          <a:p>
            <a:endParaRPr lang="en-US" sz="1800"/>
          </a:p>
          <a:p>
            <a:endParaRPr lang="en-US" sz="1800" dirty="0"/>
          </a:p>
        </p:txBody>
      </p:sp>
      <p:cxnSp>
        <p:nvCxnSpPr>
          <p:cNvPr id="48" name="Straight Connector 47">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3C5082CF-3A2A-73CE-F4A9-ADEB1F42C862}"/>
              </a:ext>
            </a:extLst>
          </p:cNvPr>
          <p:cNvPicPr>
            <a:picLocks noChangeAspect="1"/>
          </p:cNvPicPr>
          <p:nvPr/>
        </p:nvPicPr>
        <p:blipFill>
          <a:blip r:embed="rId3"/>
          <a:srcRect r="8753" b="-2"/>
          <a:stretch/>
        </p:blipFill>
        <p:spPr>
          <a:xfrm>
            <a:off x="4707120" y="876638"/>
            <a:ext cx="6913366" cy="5152149"/>
          </a:xfrm>
          <a:prstGeom prst="rect">
            <a:avLst/>
          </a:prstGeom>
        </p:spPr>
      </p:pic>
      <p:cxnSp>
        <p:nvCxnSpPr>
          <p:cNvPr id="49" name="Straight Connector 48">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78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95917-3A38-7F08-FFE0-18F555F20D7F}"/>
              </a:ext>
            </a:extLst>
          </p:cNvPr>
          <p:cNvSpPr>
            <a:spLocks noGrp="1"/>
          </p:cNvSpPr>
          <p:nvPr>
            <p:ph type="title"/>
          </p:nvPr>
        </p:nvSpPr>
        <p:spPr>
          <a:xfrm>
            <a:off x="521208" y="786384"/>
            <a:ext cx="3509192" cy="2008193"/>
          </a:xfrm>
        </p:spPr>
        <p:txBody>
          <a:bodyPr anchor="t">
            <a:normAutofit/>
          </a:bodyPr>
          <a:lstStyle/>
          <a:p>
            <a:r>
              <a:rPr lang="en-US" dirty="0">
                <a:latin typeface="Batang"/>
                <a:ea typeface="Batang"/>
              </a:rPr>
              <a:t>Dataset After Age Imputation</a:t>
            </a:r>
            <a:endParaRPr lang="en-US" dirty="0"/>
          </a:p>
        </p:txBody>
      </p:sp>
      <p:cxnSp>
        <p:nvCxnSpPr>
          <p:cNvPr id="13" name="Straight Connector 1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78BB7F5-399A-5A3B-B87E-D6DD831D355D}"/>
              </a:ext>
            </a:extLst>
          </p:cNvPr>
          <p:cNvSpPr>
            <a:spLocks noGrp="1"/>
          </p:cNvSpPr>
          <p:nvPr>
            <p:ph idx="1"/>
          </p:nvPr>
        </p:nvSpPr>
        <p:spPr>
          <a:xfrm>
            <a:off x="571502" y="3197234"/>
            <a:ext cx="3276598" cy="2856476"/>
          </a:xfrm>
        </p:spPr>
        <p:txBody>
          <a:bodyPr anchor="b">
            <a:normAutofit/>
          </a:bodyPr>
          <a:lstStyle/>
          <a:p>
            <a:r>
              <a:rPr lang="en-US" sz="1800" dirty="0"/>
              <a:t>Figure: This figure shoes the dataset after the imputation of missing age </a:t>
            </a:r>
          </a:p>
        </p:txBody>
      </p:sp>
      <p:cxnSp>
        <p:nvCxnSpPr>
          <p:cNvPr id="15" name="Straight Connector 1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number&#10;&#10;Description automatically generated">
            <a:extLst>
              <a:ext uri="{FF2B5EF4-FFF2-40B4-BE49-F238E27FC236}">
                <a16:creationId xmlns:a16="http://schemas.microsoft.com/office/drawing/2014/main" id="{297416E8-A225-E83E-5CF3-28104EF0A3A8}"/>
              </a:ext>
            </a:extLst>
          </p:cNvPr>
          <p:cNvPicPr>
            <a:picLocks noChangeAspect="1"/>
          </p:cNvPicPr>
          <p:nvPr/>
        </p:nvPicPr>
        <p:blipFill>
          <a:blip r:embed="rId3"/>
          <a:stretch>
            <a:fillRect/>
          </a:stretch>
        </p:blipFill>
        <p:spPr>
          <a:xfrm>
            <a:off x="4717549" y="850792"/>
            <a:ext cx="6892507" cy="5203842"/>
          </a:xfrm>
          <a:prstGeom prst="rect">
            <a:avLst/>
          </a:prstGeom>
        </p:spPr>
      </p:pic>
      <p:cxnSp>
        <p:nvCxnSpPr>
          <p:cNvPr id="17" name="Straight Connector 1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428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2DA76-8EFE-427D-1162-2BED2138B364}"/>
              </a:ext>
            </a:extLst>
          </p:cNvPr>
          <p:cNvSpPr>
            <a:spLocks noGrp="1"/>
          </p:cNvSpPr>
          <p:nvPr>
            <p:ph type="title"/>
          </p:nvPr>
        </p:nvSpPr>
        <p:spPr>
          <a:xfrm>
            <a:off x="521208" y="786384"/>
            <a:ext cx="3509192" cy="2008193"/>
          </a:xfrm>
        </p:spPr>
        <p:txBody>
          <a:bodyPr vert="horz" lIns="91440" tIns="45720" rIns="91440" bIns="45720" rtlCol="0" anchor="t">
            <a:normAutofit/>
          </a:bodyPr>
          <a:lstStyle/>
          <a:p>
            <a:r>
              <a:rPr lang="en-US" sz="3400"/>
              <a:t>Scatterplot After Imputing the Median for the Age Variable</a:t>
            </a:r>
          </a:p>
        </p:txBody>
      </p:sp>
      <p:cxnSp>
        <p:nvCxnSpPr>
          <p:cNvPr id="18" name="Straight Connector 17">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698330E-19AC-60ED-A024-A9A18E780F79}"/>
              </a:ext>
            </a:extLst>
          </p:cNvPr>
          <p:cNvSpPr txBox="1"/>
          <p:nvPr/>
        </p:nvSpPr>
        <p:spPr>
          <a:xfrm>
            <a:off x="571502" y="3066892"/>
            <a:ext cx="3276598" cy="285647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indent="-228600">
              <a:lnSpc>
                <a:spcPct val="120000"/>
              </a:lnSpc>
              <a:spcAft>
                <a:spcPts val="600"/>
              </a:spcAft>
              <a:buSzPct val="80000"/>
            </a:pPr>
            <a:r>
              <a:rPr lang="en-US" dirty="0"/>
              <a:t>Figure: </a:t>
            </a:r>
            <a:r>
              <a:rPr lang="en-US"/>
              <a:t>The figure displays the scatterplot of Age vs. BMI  after imputing the median for missing age values.</a:t>
            </a:r>
          </a:p>
        </p:txBody>
      </p:sp>
      <p:cxnSp>
        <p:nvCxnSpPr>
          <p:cNvPr id="19" name="Straight Connector 18">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diagram of a number of blue and red dots&#10;&#10;Description automatically generated">
            <a:extLst>
              <a:ext uri="{FF2B5EF4-FFF2-40B4-BE49-F238E27FC236}">
                <a16:creationId xmlns:a16="http://schemas.microsoft.com/office/drawing/2014/main" id="{64A6EEB7-5ED6-34C4-7AF6-EE99BF9C1C55}"/>
              </a:ext>
            </a:extLst>
          </p:cNvPr>
          <p:cNvPicPr>
            <a:picLocks noGrp="1" noChangeAspect="1"/>
          </p:cNvPicPr>
          <p:nvPr>
            <p:ph idx="1"/>
          </p:nvPr>
        </p:nvPicPr>
        <p:blipFill>
          <a:blip r:embed="rId3"/>
          <a:stretch>
            <a:fillRect/>
          </a:stretch>
        </p:blipFill>
        <p:spPr>
          <a:xfrm>
            <a:off x="4849253" y="850792"/>
            <a:ext cx="6629099" cy="5203842"/>
          </a:xfrm>
          <a:prstGeom prst="rect">
            <a:avLst/>
          </a:prstGeom>
        </p:spPr>
      </p:pic>
      <p:cxnSp>
        <p:nvCxnSpPr>
          <p:cNvPr id="20" name="Straight Connector 19">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49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C65F556A-5040-5C87-1A7E-E6B106C2081F}"/>
              </a:ext>
            </a:extLst>
          </p:cNvPr>
          <p:cNvSpPr>
            <a:spLocks noGrp="1"/>
          </p:cNvSpPr>
          <p:nvPr>
            <p:ph type="title"/>
          </p:nvPr>
        </p:nvSpPr>
        <p:spPr>
          <a:xfrm>
            <a:off x="521208" y="786384"/>
            <a:ext cx="3509192" cy="2008193"/>
          </a:xfrm>
        </p:spPr>
        <p:txBody>
          <a:bodyPr vert="horz" lIns="91440" tIns="45720" rIns="91440" bIns="45720" rtlCol="0" anchor="t">
            <a:normAutofit/>
          </a:bodyPr>
          <a:lstStyle/>
          <a:p>
            <a:r>
              <a:rPr lang="en-US"/>
              <a:t>Correlation heatmap </a:t>
            </a:r>
            <a:endParaRPr lang="en-US" dirty="0"/>
          </a:p>
        </p:txBody>
      </p:sp>
      <p:cxnSp>
        <p:nvCxnSpPr>
          <p:cNvPr id="65" name="Straight Connector 64">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8E033CA-CD90-6CAE-A7C7-96CCD3EBEDD9}"/>
              </a:ext>
            </a:extLst>
          </p:cNvPr>
          <p:cNvSpPr txBox="1"/>
          <p:nvPr/>
        </p:nvSpPr>
        <p:spPr>
          <a:xfrm>
            <a:off x="571502" y="3066892"/>
            <a:ext cx="3276598" cy="285647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indent="-228600">
              <a:lnSpc>
                <a:spcPct val="120000"/>
              </a:lnSpc>
              <a:spcAft>
                <a:spcPts val="600"/>
              </a:spcAft>
              <a:buSzPct val="80000"/>
            </a:pPr>
            <a:r>
              <a:rPr lang="en-US" dirty="0"/>
              <a:t>Figure: </a:t>
            </a:r>
            <a:r>
              <a:rPr lang="en-US"/>
              <a:t>The figure shows the correlation heatmap between the numeric values in the dataset.</a:t>
            </a:r>
          </a:p>
        </p:txBody>
      </p:sp>
      <p:cxnSp>
        <p:nvCxnSpPr>
          <p:cNvPr id="66" name="Straight Connector 6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diagram of a heat map&#10;&#10;Description automatically generated">
            <a:extLst>
              <a:ext uri="{FF2B5EF4-FFF2-40B4-BE49-F238E27FC236}">
                <a16:creationId xmlns:a16="http://schemas.microsoft.com/office/drawing/2014/main" id="{FDBA5E3D-76B5-9482-AE57-E7E4FDA8E0D8}"/>
              </a:ext>
            </a:extLst>
          </p:cNvPr>
          <p:cNvPicPr>
            <a:picLocks noGrp="1" noChangeAspect="1"/>
          </p:cNvPicPr>
          <p:nvPr>
            <p:ph idx="1"/>
          </p:nvPr>
        </p:nvPicPr>
        <p:blipFill>
          <a:blip r:embed="rId2"/>
          <a:stretch>
            <a:fillRect/>
          </a:stretch>
        </p:blipFill>
        <p:spPr>
          <a:xfrm>
            <a:off x="5395802" y="850792"/>
            <a:ext cx="5536002" cy="5203842"/>
          </a:xfrm>
          <a:prstGeom prst="rect">
            <a:avLst/>
          </a:prstGeom>
        </p:spPr>
      </p:pic>
      <p:cxnSp>
        <p:nvCxnSpPr>
          <p:cNvPr id="67" name="Straight Connector 6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14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C1621-B292-BF5C-9042-798736349A85}"/>
              </a:ext>
            </a:extLst>
          </p:cNvPr>
          <p:cNvSpPr>
            <a:spLocks noGrp="1"/>
          </p:cNvSpPr>
          <p:nvPr>
            <p:ph type="title"/>
          </p:nvPr>
        </p:nvSpPr>
        <p:spPr>
          <a:xfrm>
            <a:off x="521208" y="786384"/>
            <a:ext cx="3509192" cy="2008193"/>
          </a:xfrm>
        </p:spPr>
        <p:txBody>
          <a:bodyPr anchor="t">
            <a:normAutofit fontScale="90000"/>
          </a:bodyPr>
          <a:lstStyle/>
          <a:p>
            <a:r>
              <a:rPr lang="en-US" dirty="0">
                <a:latin typeface="Batang"/>
                <a:ea typeface="Batang"/>
              </a:rPr>
              <a:t>Prevalence of diabetes between 2015-2022</a:t>
            </a:r>
            <a:endParaRPr lang="en-US" dirty="0"/>
          </a:p>
        </p:txBody>
      </p:sp>
      <p:cxnSp>
        <p:nvCxnSpPr>
          <p:cNvPr id="33" name="Straight Connector 3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ontent Placeholder 7">
            <a:extLst>
              <a:ext uri="{FF2B5EF4-FFF2-40B4-BE49-F238E27FC236}">
                <a16:creationId xmlns:a16="http://schemas.microsoft.com/office/drawing/2014/main" id="{AF308514-E21D-F0CF-C943-FE320BB6B1AD}"/>
              </a:ext>
            </a:extLst>
          </p:cNvPr>
          <p:cNvSpPr>
            <a:spLocks noGrp="1"/>
          </p:cNvSpPr>
          <p:nvPr>
            <p:ph idx="1"/>
          </p:nvPr>
        </p:nvSpPr>
        <p:spPr>
          <a:xfrm>
            <a:off x="571502" y="3066892"/>
            <a:ext cx="3276598" cy="2856476"/>
          </a:xfrm>
        </p:spPr>
        <p:txBody>
          <a:bodyPr anchor="b">
            <a:normAutofit/>
          </a:bodyPr>
          <a:lstStyle/>
          <a:p>
            <a:r>
              <a:rPr lang="en-US" sz="1800" dirty="0"/>
              <a:t>Figure: </a:t>
            </a:r>
            <a:r>
              <a:rPr lang="en-US" sz="1800" dirty="0">
                <a:ea typeface="+mn-lt"/>
                <a:cs typeface="+mn-lt"/>
              </a:rPr>
              <a:t>The figure shows the trend in diabetes rates from 2015 to 2022.</a:t>
            </a:r>
            <a:endParaRPr lang="en-US" sz="1800" dirty="0"/>
          </a:p>
        </p:txBody>
      </p:sp>
      <p:cxnSp>
        <p:nvCxnSpPr>
          <p:cNvPr id="35" name="Straight Connector 3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graph with a red line&#10;&#10;Description automatically generated">
            <a:extLst>
              <a:ext uri="{FF2B5EF4-FFF2-40B4-BE49-F238E27FC236}">
                <a16:creationId xmlns:a16="http://schemas.microsoft.com/office/drawing/2014/main" id="{6CC4EF62-0426-231B-7D5A-07FDEB12827B}"/>
              </a:ext>
            </a:extLst>
          </p:cNvPr>
          <p:cNvPicPr>
            <a:picLocks noChangeAspect="1"/>
          </p:cNvPicPr>
          <p:nvPr/>
        </p:nvPicPr>
        <p:blipFill>
          <a:blip r:embed="rId3"/>
          <a:stretch>
            <a:fillRect/>
          </a:stretch>
        </p:blipFill>
        <p:spPr>
          <a:xfrm>
            <a:off x="4707120" y="1257719"/>
            <a:ext cx="6913366" cy="4389987"/>
          </a:xfrm>
          <a:prstGeom prst="rect">
            <a:avLst/>
          </a:prstGeom>
        </p:spPr>
      </p:pic>
      <p:cxnSp>
        <p:nvCxnSpPr>
          <p:cNvPr id="36" name="Straight Connector 35">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5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BB09-BEB2-CF3C-0540-C6768D40F592}"/>
              </a:ext>
            </a:extLst>
          </p:cNvPr>
          <p:cNvSpPr>
            <a:spLocks noGrp="1"/>
          </p:cNvSpPr>
          <p:nvPr>
            <p:ph type="title"/>
          </p:nvPr>
        </p:nvSpPr>
        <p:spPr/>
        <p:txBody>
          <a:bodyPr/>
          <a:lstStyle/>
          <a:p>
            <a:r>
              <a:rPr lang="en-US" dirty="0">
                <a:latin typeface="Batang"/>
                <a:ea typeface="Batang"/>
              </a:rPr>
              <a:t>Conclusion</a:t>
            </a:r>
            <a:endParaRPr lang="en-US" dirty="0"/>
          </a:p>
        </p:txBody>
      </p:sp>
      <p:sp>
        <p:nvSpPr>
          <p:cNvPr id="3" name="Content Placeholder 2">
            <a:extLst>
              <a:ext uri="{FF2B5EF4-FFF2-40B4-BE49-F238E27FC236}">
                <a16:creationId xmlns:a16="http://schemas.microsoft.com/office/drawing/2014/main" id="{0C4BCC13-BB12-0D9F-FF81-06C7A4065916}"/>
              </a:ext>
            </a:extLst>
          </p:cNvPr>
          <p:cNvSpPr>
            <a:spLocks noGrp="1"/>
          </p:cNvSpPr>
          <p:nvPr>
            <p:ph idx="1"/>
          </p:nvPr>
        </p:nvSpPr>
        <p:spPr/>
        <p:txBody>
          <a:bodyPr vert="horz" lIns="91440" tIns="45720" rIns="91440" bIns="45720" rtlCol="0" anchor="t">
            <a:normAutofit/>
          </a:bodyPr>
          <a:lstStyle/>
          <a:p>
            <a:r>
              <a:rPr lang="en-US" sz="1200" dirty="0">
                <a:latin typeface="Segoe UI"/>
                <a:cs typeface="Segoe UI"/>
              </a:rPr>
              <a:t>This insight should guide future public health policies and individual health strategies focusing on weight management, regular physical activity, and dietary adjustments to mitigate the risk of diabetes. This information should be spread through medical institutions and in schools to show the importance of health to keep your body healthy at an older age. </a:t>
            </a:r>
          </a:p>
          <a:p>
            <a:r>
              <a:rPr lang="en-US" sz="1200" dirty="0">
                <a:latin typeface="Segoe UI"/>
                <a:cs typeface="Segoe UI"/>
              </a:rPr>
              <a:t>With this project I wanted to explore using regression models, but my time was limited to do the project. The research portion of the project was interesting as this is my first data science course at graduate level. The course and pace are interesting. Having statistical knowledge is beneficial regarding this project because it helped choose the desired variables and give a clue on the types of methods alternatives to use when I was stuck with my data. </a:t>
            </a:r>
          </a:p>
          <a:p>
            <a:endParaRPr lang="en-US" dirty="0"/>
          </a:p>
        </p:txBody>
      </p:sp>
    </p:spTree>
    <p:extLst>
      <p:ext uri="{BB962C8B-B14F-4D97-AF65-F5344CB8AC3E}">
        <p14:creationId xmlns:p14="http://schemas.microsoft.com/office/powerpoint/2010/main" val="396296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0928-11C8-3940-4ACA-3431C727594F}"/>
              </a:ext>
            </a:extLst>
          </p:cNvPr>
          <p:cNvSpPr>
            <a:spLocks noGrp="1"/>
          </p:cNvSpPr>
          <p:nvPr>
            <p:ph type="title"/>
          </p:nvPr>
        </p:nvSpPr>
        <p:spPr/>
        <p:txBody>
          <a:bodyPr/>
          <a:lstStyle/>
          <a:p>
            <a:r>
              <a:rPr lang="en-US" dirty="0">
                <a:latin typeface="Batang"/>
                <a:ea typeface="Batang"/>
              </a:rPr>
              <a:t>Introduction</a:t>
            </a:r>
            <a:endParaRPr lang="en-US" dirty="0"/>
          </a:p>
        </p:txBody>
      </p:sp>
      <p:sp>
        <p:nvSpPr>
          <p:cNvPr id="3" name="Content Placeholder 2">
            <a:extLst>
              <a:ext uri="{FF2B5EF4-FFF2-40B4-BE49-F238E27FC236}">
                <a16:creationId xmlns:a16="http://schemas.microsoft.com/office/drawing/2014/main" id="{654A1DF9-E04C-3154-E4A2-40BD8947FEBF}"/>
              </a:ext>
            </a:extLst>
          </p:cNvPr>
          <p:cNvSpPr>
            <a:spLocks noGrp="1"/>
          </p:cNvSpPr>
          <p:nvPr>
            <p:ph idx="1"/>
          </p:nvPr>
        </p:nvSpPr>
        <p:spPr/>
        <p:txBody>
          <a:bodyPr vert="horz" lIns="91440" tIns="45720" rIns="91440" bIns="45720" rtlCol="0" anchor="t">
            <a:normAutofit/>
          </a:bodyPr>
          <a:lstStyle/>
          <a:p>
            <a:pPr marL="171450" indent="-171450"/>
            <a:r>
              <a:rPr lang="en-US" sz="1600" dirty="0">
                <a:ea typeface="+mn-lt"/>
                <a:cs typeface="+mn-lt"/>
              </a:rPr>
              <a:t>Diabetes is a disease that occurs when blood glucose levels are too high. Glucose, a primary source of energy, comes from food, and insulin produced by the pancreas helps glucose enter the blood cells. With diabetes, the body does not produce enough insulin, causing glucose to remain in the bloodstream. Long-term effects of diabetes can damage the heart, kidneys, feet, and eyes, potentially leading to heart attacks and strokes. </a:t>
            </a:r>
            <a:endParaRPr lang="en-US" sz="1600"/>
          </a:p>
          <a:p>
            <a:pPr>
              <a:buFont typeface="Arial"/>
              <a:buChar char="•"/>
            </a:pPr>
            <a:r>
              <a:rPr lang="en-US" sz="1800" dirty="0">
                <a:latin typeface="Times New Roman"/>
                <a:ea typeface="+mn-lt"/>
                <a:cs typeface="+mn-lt"/>
              </a:rPr>
              <a:t>Project goal: Use median imputation to handle missing values and  identify contributing factors to diabetes</a:t>
            </a:r>
            <a:endParaRPr lang="en-US" sz="1800">
              <a:latin typeface="Times New Roman"/>
              <a:cs typeface="Times New Roman"/>
            </a:endParaRPr>
          </a:p>
          <a:p>
            <a:pPr marL="0" indent="0">
              <a:buNone/>
            </a:pPr>
            <a:endParaRPr lang="en-US" sz="1400" dirty="0">
              <a:latin typeface="Times New Roman"/>
              <a:cs typeface="Times New Roman"/>
            </a:endParaRPr>
          </a:p>
        </p:txBody>
      </p:sp>
    </p:spTree>
    <p:extLst>
      <p:ext uri="{BB962C8B-B14F-4D97-AF65-F5344CB8AC3E}">
        <p14:creationId xmlns:p14="http://schemas.microsoft.com/office/powerpoint/2010/main" val="313407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8EFFD-B282-1560-1C00-DB0284F5C32B}"/>
              </a:ext>
            </a:extLst>
          </p:cNvPr>
          <p:cNvSpPr>
            <a:spLocks noGrp="1"/>
          </p:cNvSpPr>
          <p:nvPr>
            <p:ph type="title"/>
          </p:nvPr>
        </p:nvSpPr>
        <p:spPr>
          <a:xfrm>
            <a:off x="521208" y="786384"/>
            <a:ext cx="5567266" cy="1707775"/>
          </a:xfrm>
        </p:spPr>
        <p:txBody>
          <a:bodyPr anchor="t">
            <a:normAutofit/>
          </a:bodyPr>
          <a:lstStyle/>
          <a:p>
            <a:r>
              <a:rPr lang="en-US" b="1" dirty="0">
                <a:latin typeface="Batang"/>
                <a:ea typeface="Batang"/>
              </a:rPr>
              <a:t>Dataset Description</a:t>
            </a:r>
            <a:endParaRPr lang="en-US" b="1" dirty="0"/>
          </a:p>
        </p:txBody>
      </p:sp>
      <p:cxnSp>
        <p:nvCxnSpPr>
          <p:cNvPr id="24" name="Straight Connector 2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541907F7-0814-84C9-321F-E2DFBDF291C7}"/>
              </a:ext>
            </a:extLst>
          </p:cNvPr>
          <p:cNvSpPr>
            <a:spLocks noGrp="1"/>
          </p:cNvSpPr>
          <p:nvPr>
            <p:ph idx="1"/>
          </p:nvPr>
        </p:nvSpPr>
        <p:spPr>
          <a:xfrm>
            <a:off x="571501" y="1915949"/>
            <a:ext cx="5467441" cy="3018330"/>
          </a:xfrm>
        </p:spPr>
        <p:txBody>
          <a:bodyPr anchor="b">
            <a:normAutofit/>
          </a:bodyPr>
          <a:lstStyle/>
          <a:p>
            <a:pPr>
              <a:buFont typeface="Arial"/>
              <a:buChar char="•"/>
            </a:pPr>
            <a:r>
              <a:rPr lang="en-US" sz="1400" dirty="0">
                <a:ea typeface="+mn-lt"/>
                <a:cs typeface="+mn-lt"/>
              </a:rPr>
              <a:t>Dataset includes 100,000 entries and 16 variables.</a:t>
            </a:r>
            <a:endParaRPr lang="en-US" sz="1400"/>
          </a:p>
          <a:p>
            <a:pPr>
              <a:buFont typeface="Arial"/>
              <a:buChar char="•"/>
            </a:pPr>
            <a:r>
              <a:rPr lang="en-US" sz="1400" dirty="0">
                <a:ea typeface="+mn-lt"/>
                <a:cs typeface="+mn-lt"/>
              </a:rPr>
              <a:t>Variables include demographic and health-related information.</a:t>
            </a:r>
            <a:endParaRPr lang="en-US" sz="1400"/>
          </a:p>
          <a:p>
            <a:pPr>
              <a:buFont typeface="Arial"/>
              <a:buChar char="•"/>
            </a:pPr>
            <a:r>
              <a:rPr lang="en-US" sz="1400" dirty="0">
                <a:ea typeface="+mn-lt"/>
                <a:cs typeface="+mn-lt"/>
              </a:rPr>
              <a:t>Data types: 11 categorical, 5 numerical.</a:t>
            </a:r>
            <a:endParaRPr lang="en-US" sz="1400"/>
          </a:p>
          <a:p>
            <a:pPr>
              <a:buFont typeface="Arial"/>
              <a:buChar char="•"/>
            </a:pPr>
            <a:r>
              <a:rPr lang="en-US" sz="1400" dirty="0">
                <a:ea typeface="+mn-lt"/>
                <a:cs typeface="+mn-lt"/>
              </a:rPr>
              <a:t>No missing values.</a:t>
            </a:r>
            <a:endParaRPr lang="en-US" sz="1400"/>
          </a:p>
          <a:p>
            <a:pPr>
              <a:buFont typeface="Arial"/>
              <a:buChar char="•"/>
            </a:pPr>
            <a:r>
              <a:rPr lang="en-US" sz="1400" dirty="0">
                <a:ea typeface="+mn-lt"/>
                <a:cs typeface="+mn-lt"/>
              </a:rPr>
              <a:t>Diabetes is the target variable, encoded as 0 (no diabetes) and 1 (diabetes).</a:t>
            </a:r>
            <a:endParaRPr lang="en-US" sz="1400"/>
          </a:p>
          <a:p>
            <a:pPr>
              <a:buNone/>
            </a:pPr>
            <a:endParaRPr lang="en-US" sz="1200" b="1" dirty="0">
              <a:latin typeface="Times New Roman"/>
              <a:cs typeface="Times New Roman"/>
            </a:endParaRPr>
          </a:p>
          <a:p>
            <a:pPr marL="0" indent="0">
              <a:buNone/>
            </a:pPr>
            <a:endParaRPr lang="en-US" sz="1800" dirty="0"/>
          </a:p>
        </p:txBody>
      </p:sp>
      <p:cxnSp>
        <p:nvCxnSpPr>
          <p:cNvPr id="25" name="Straight Connector 2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1B79913B-6CBD-4B57-921F-42FF6CAFC9E2}"/>
              </a:ext>
            </a:extLst>
          </p:cNvPr>
          <p:cNvPicPr>
            <a:picLocks noChangeAspect="1"/>
          </p:cNvPicPr>
          <p:nvPr/>
        </p:nvPicPr>
        <p:blipFill>
          <a:blip r:embed="rId3"/>
          <a:stretch>
            <a:fillRect/>
          </a:stretch>
        </p:blipFill>
        <p:spPr>
          <a:xfrm>
            <a:off x="7371804" y="850624"/>
            <a:ext cx="3791623" cy="5153662"/>
          </a:xfrm>
          <a:prstGeom prst="rect">
            <a:avLst/>
          </a:prstGeom>
        </p:spPr>
      </p:pic>
      <p:cxnSp>
        <p:nvCxnSpPr>
          <p:cNvPr id="26" name="Straight Connector 25">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49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EE615F4-23D6-4945-B089-BA490A308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CE6C7-B75E-2937-8772-4A79970F3A9E}"/>
              </a:ext>
            </a:extLst>
          </p:cNvPr>
          <p:cNvSpPr>
            <a:spLocks noGrp="1"/>
          </p:cNvSpPr>
          <p:nvPr>
            <p:ph type="title"/>
          </p:nvPr>
        </p:nvSpPr>
        <p:spPr>
          <a:xfrm>
            <a:off x="571500" y="4572001"/>
            <a:ext cx="4734508" cy="1508356"/>
          </a:xfrm>
        </p:spPr>
        <p:txBody>
          <a:bodyPr vert="horz" lIns="91440" tIns="45720" rIns="91440" bIns="45720" rtlCol="0" anchor="ctr">
            <a:normAutofit/>
          </a:bodyPr>
          <a:lstStyle/>
          <a:p>
            <a:r>
              <a:rPr lang="en-US"/>
              <a:t>Data Explore</a:t>
            </a:r>
          </a:p>
        </p:txBody>
      </p:sp>
      <p:pic>
        <p:nvPicPr>
          <p:cNvPr id="7" name="Content Placeholder 6" descr="A screenshot of a computer&#10;&#10;Description automatically generated">
            <a:extLst>
              <a:ext uri="{FF2B5EF4-FFF2-40B4-BE49-F238E27FC236}">
                <a16:creationId xmlns:a16="http://schemas.microsoft.com/office/drawing/2014/main" id="{1DA49703-6366-CDFC-3A9C-57C6EC36C7CA}"/>
              </a:ext>
            </a:extLst>
          </p:cNvPr>
          <p:cNvPicPr>
            <a:picLocks noChangeAspect="1"/>
          </p:cNvPicPr>
          <p:nvPr/>
        </p:nvPicPr>
        <p:blipFill>
          <a:blip r:embed="rId2"/>
          <a:stretch>
            <a:fillRect/>
          </a:stretch>
        </p:blipFill>
        <p:spPr>
          <a:xfrm>
            <a:off x="114987" y="787730"/>
            <a:ext cx="12071860" cy="2486322"/>
          </a:xfrm>
          <a:prstGeom prst="rect">
            <a:avLst/>
          </a:prstGeom>
        </p:spPr>
      </p:pic>
      <p:cxnSp>
        <p:nvCxnSpPr>
          <p:cNvPr id="32" name="Straight Connector 31">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4DC81CD-E001-40BD-9EF1-A95E157D5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6">
            <a:extLst>
              <a:ext uri="{FF2B5EF4-FFF2-40B4-BE49-F238E27FC236}">
                <a16:creationId xmlns:a16="http://schemas.microsoft.com/office/drawing/2014/main" id="{E808A1E6-E5D6-2B69-88E7-5681FCBF5A97}"/>
              </a:ext>
            </a:extLst>
          </p:cNvPr>
          <p:cNvSpPr>
            <a:spLocks noGrp="1"/>
          </p:cNvSpPr>
          <p:nvPr>
            <p:ph idx="1"/>
          </p:nvPr>
        </p:nvSpPr>
        <p:spPr>
          <a:xfrm>
            <a:off x="6046239" y="4572001"/>
            <a:ext cx="5585071" cy="1508361"/>
          </a:xfrm>
        </p:spPr>
        <p:txBody>
          <a:bodyPr anchor="ctr">
            <a:normAutofit/>
          </a:bodyPr>
          <a:lstStyle/>
          <a:p>
            <a:endParaRPr lang="en-US"/>
          </a:p>
        </p:txBody>
      </p:sp>
      <p:cxnSp>
        <p:nvCxnSpPr>
          <p:cNvPr id="36" name="Straight Connector 35">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3262B13-5823-9903-8BD0-DDAEFFA4EA08}"/>
              </a:ext>
            </a:extLst>
          </p:cNvPr>
          <p:cNvSpPr txBox="1"/>
          <p:nvPr/>
        </p:nvSpPr>
        <p:spPr>
          <a:xfrm>
            <a:off x="2526631" y="3589420"/>
            <a:ext cx="70384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 </a:t>
            </a:r>
            <a:r>
              <a:rPr lang="en-US" dirty="0" err="1"/>
              <a:t>diabetes_dataset.xslx</a:t>
            </a:r>
            <a:r>
              <a:rPr lang="en-US" dirty="0"/>
              <a:t> data summary</a:t>
            </a:r>
          </a:p>
        </p:txBody>
      </p:sp>
    </p:spTree>
    <p:extLst>
      <p:ext uri="{BB962C8B-B14F-4D97-AF65-F5344CB8AC3E}">
        <p14:creationId xmlns:p14="http://schemas.microsoft.com/office/powerpoint/2010/main" val="42350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CE6C7-B75E-2937-8772-4A79970F3A9E}"/>
              </a:ext>
            </a:extLst>
          </p:cNvPr>
          <p:cNvSpPr>
            <a:spLocks noGrp="1"/>
          </p:cNvSpPr>
          <p:nvPr>
            <p:ph type="title"/>
          </p:nvPr>
        </p:nvSpPr>
        <p:spPr>
          <a:xfrm>
            <a:off x="521208" y="786384"/>
            <a:ext cx="3509192" cy="2008193"/>
          </a:xfrm>
        </p:spPr>
        <p:txBody>
          <a:bodyPr anchor="t">
            <a:normAutofit/>
          </a:bodyPr>
          <a:lstStyle/>
          <a:p>
            <a:r>
              <a:rPr lang="en-US" dirty="0">
                <a:latin typeface="Batang"/>
                <a:ea typeface="Batang"/>
              </a:rPr>
              <a:t>Data Explore</a:t>
            </a:r>
            <a:endParaRPr lang="en-US" dirty="0"/>
          </a:p>
        </p:txBody>
      </p:sp>
      <p:cxnSp>
        <p:nvCxnSpPr>
          <p:cNvPr id="13" name="Straight Connector 1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6A9DD2A3-D9F7-6B37-3DEA-3FAB7C6A7387}"/>
              </a:ext>
            </a:extLst>
          </p:cNvPr>
          <p:cNvSpPr>
            <a:spLocks noGrp="1"/>
          </p:cNvSpPr>
          <p:nvPr>
            <p:ph idx="1"/>
          </p:nvPr>
        </p:nvSpPr>
        <p:spPr>
          <a:xfrm>
            <a:off x="571502" y="3066892"/>
            <a:ext cx="3276598" cy="2856476"/>
          </a:xfrm>
        </p:spPr>
        <p:txBody>
          <a:bodyPr anchor="b">
            <a:normAutofit/>
          </a:bodyPr>
          <a:lstStyle/>
          <a:p>
            <a:endParaRPr lang="en-US" sz="1800" dirty="0"/>
          </a:p>
        </p:txBody>
      </p:sp>
      <p:cxnSp>
        <p:nvCxnSpPr>
          <p:cNvPr id="15" name="Straight Connector 1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255DF8C-A4A2-CF9E-AEE1-9D030D886BFF}"/>
              </a:ext>
            </a:extLst>
          </p:cNvPr>
          <p:cNvPicPr>
            <a:picLocks noChangeAspect="1"/>
          </p:cNvPicPr>
          <p:nvPr/>
        </p:nvPicPr>
        <p:blipFill>
          <a:blip r:embed="rId2"/>
          <a:stretch>
            <a:fillRect/>
          </a:stretch>
        </p:blipFill>
        <p:spPr>
          <a:xfrm>
            <a:off x="4911401" y="850792"/>
            <a:ext cx="6504803" cy="5203842"/>
          </a:xfrm>
          <a:prstGeom prst="rect">
            <a:avLst/>
          </a:prstGeom>
        </p:spPr>
      </p:pic>
      <p:cxnSp>
        <p:nvCxnSpPr>
          <p:cNvPr id="17" name="Straight Connector 1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07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CE6C7-B75E-2937-8772-4A79970F3A9E}"/>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a:t>Data Explore</a:t>
            </a:r>
          </a:p>
        </p:txBody>
      </p:sp>
      <p:cxnSp>
        <p:nvCxnSpPr>
          <p:cNvPr id="17" name="Straight Connector 16">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graph of blue and red dots&#10;&#10;Description automatically generated">
            <a:extLst>
              <a:ext uri="{FF2B5EF4-FFF2-40B4-BE49-F238E27FC236}">
                <a16:creationId xmlns:a16="http://schemas.microsoft.com/office/drawing/2014/main" id="{A69B56D8-9395-4BD8-CAF5-61CE445046BD}"/>
              </a:ext>
            </a:extLst>
          </p:cNvPr>
          <p:cNvPicPr>
            <a:picLocks noGrp="1" noChangeAspect="1"/>
          </p:cNvPicPr>
          <p:nvPr>
            <p:ph idx="1"/>
          </p:nvPr>
        </p:nvPicPr>
        <p:blipFill>
          <a:blip r:embed="rId3"/>
          <a:stretch>
            <a:fillRect/>
          </a:stretch>
        </p:blipFill>
        <p:spPr>
          <a:xfrm>
            <a:off x="5047980" y="852352"/>
            <a:ext cx="6221591" cy="5148367"/>
          </a:xfrm>
          <a:prstGeom prst="rect">
            <a:avLst/>
          </a:prstGeom>
        </p:spPr>
      </p:pic>
      <p:cxnSp>
        <p:nvCxnSpPr>
          <p:cNvPr id="21" name="Straight Connector 20">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3834D37-4200-60FF-7564-8B11BC04486E}"/>
              </a:ext>
            </a:extLst>
          </p:cNvPr>
          <p:cNvSpPr txBox="1"/>
          <p:nvPr/>
        </p:nvSpPr>
        <p:spPr>
          <a:xfrm>
            <a:off x="511342" y="3408946"/>
            <a:ext cx="346910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Figure Description:</a:t>
            </a:r>
          </a:p>
          <a:p>
            <a:pPr marL="285750" indent="-285750">
              <a:buFont typeface="Arial"/>
              <a:buChar char="•"/>
            </a:pPr>
            <a:r>
              <a:rPr lang="en-US" dirty="0">
                <a:ea typeface="+mn-lt"/>
                <a:cs typeface="+mn-lt"/>
              </a:rPr>
              <a:t>The scatterplot displays the relationship between age and BMI for individuals in the dataset.</a:t>
            </a:r>
            <a:endParaRPr lang="en-US" dirty="0"/>
          </a:p>
          <a:p>
            <a:pPr marL="285750" indent="-285750">
              <a:buFont typeface="Arial"/>
              <a:buChar char="•"/>
            </a:pPr>
            <a:endParaRPr lang="en-US"/>
          </a:p>
        </p:txBody>
      </p:sp>
    </p:spTree>
    <p:extLst>
      <p:ext uri="{BB962C8B-B14F-4D97-AF65-F5344CB8AC3E}">
        <p14:creationId xmlns:p14="http://schemas.microsoft.com/office/powerpoint/2010/main" val="366800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CE6C7-B75E-2937-8772-4A79970F3A9E}"/>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a:t>Data Explore</a:t>
            </a:r>
          </a:p>
        </p:txBody>
      </p:sp>
      <p:cxnSp>
        <p:nvCxnSpPr>
          <p:cNvPr id="44" name="Straight Connector 43">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chart of blood glucose by diabetes&#10;&#10;Description automatically generated">
            <a:extLst>
              <a:ext uri="{FF2B5EF4-FFF2-40B4-BE49-F238E27FC236}">
                <a16:creationId xmlns:a16="http://schemas.microsoft.com/office/drawing/2014/main" id="{B971581A-4BF7-EB73-2199-90B2A175E83F}"/>
              </a:ext>
            </a:extLst>
          </p:cNvPr>
          <p:cNvPicPr>
            <a:picLocks noGrp="1" noChangeAspect="1"/>
          </p:cNvPicPr>
          <p:nvPr>
            <p:ph idx="1"/>
          </p:nvPr>
        </p:nvPicPr>
        <p:blipFill>
          <a:blip r:embed="rId3"/>
          <a:stretch>
            <a:fillRect/>
          </a:stretch>
        </p:blipFill>
        <p:spPr>
          <a:xfrm>
            <a:off x="4920809" y="852352"/>
            <a:ext cx="6475933" cy="5148367"/>
          </a:xfrm>
          <a:prstGeom prst="rect">
            <a:avLst/>
          </a:prstGeom>
        </p:spPr>
      </p:pic>
      <p:cxnSp>
        <p:nvCxnSpPr>
          <p:cNvPr id="46" name="Straight Connector 45">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B668488-A9D4-5FB0-348D-D7FD2B8D12C0}"/>
              </a:ext>
            </a:extLst>
          </p:cNvPr>
          <p:cNvSpPr txBox="1"/>
          <p:nvPr/>
        </p:nvSpPr>
        <p:spPr>
          <a:xfrm>
            <a:off x="370971" y="2576762"/>
            <a:ext cx="360947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Figure Description:</a:t>
            </a:r>
            <a:endParaRPr lang="en-US"/>
          </a:p>
          <a:p>
            <a:pPr marL="285750" indent="-285750">
              <a:buFont typeface="Arial"/>
              <a:buChar char="•"/>
            </a:pPr>
            <a:r>
              <a:rPr lang="en-US" dirty="0">
                <a:ea typeface="+mn-lt"/>
                <a:cs typeface="+mn-lt"/>
              </a:rPr>
              <a:t>The box plot illustrates the distribution of blood glucose levels for individuals with and without diabetes.</a:t>
            </a:r>
            <a:endParaRPr lang="en-US" dirty="0"/>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0</a:t>
            </a:r>
            <a:r>
              <a:rPr lang="en-US" dirty="0">
                <a:ea typeface="+mn-lt"/>
                <a:cs typeface="+mn-lt"/>
              </a:rPr>
              <a:t> represents individuals without diabetes.</a:t>
            </a:r>
            <a:endParaRPr lang="en-US" dirty="0"/>
          </a:p>
          <a:p>
            <a:pPr marL="285750" indent="-285750">
              <a:buFont typeface="Arial"/>
              <a:buChar char="•"/>
            </a:pPr>
            <a:r>
              <a:rPr lang="en-US" b="1" dirty="0">
                <a:ea typeface="+mn-lt"/>
                <a:cs typeface="+mn-lt"/>
              </a:rPr>
              <a:t>1</a:t>
            </a:r>
            <a:r>
              <a:rPr lang="en-US" dirty="0">
                <a:ea typeface="+mn-lt"/>
                <a:cs typeface="+mn-lt"/>
              </a:rPr>
              <a:t> represents individuals with diabetes.</a:t>
            </a:r>
            <a:endParaRPr lang="en-US" dirty="0"/>
          </a:p>
          <a:p>
            <a:pPr marL="285750" indent="-285750">
              <a:buFont typeface="Arial"/>
              <a:buChar char="•"/>
            </a:pPr>
            <a:endParaRPr lang="en-US" dirty="0">
              <a:ea typeface="+mn-lt"/>
              <a:cs typeface="+mn-lt"/>
            </a:endParaRPr>
          </a:p>
          <a:p>
            <a:pPr marL="285750" indent="-285750">
              <a:buFont typeface="Arial"/>
              <a:buChar char="•"/>
            </a:pPr>
            <a:endParaRPr lang="en-US" dirty="0"/>
          </a:p>
        </p:txBody>
      </p:sp>
    </p:spTree>
    <p:extLst>
      <p:ext uri="{BB962C8B-B14F-4D97-AF65-F5344CB8AC3E}">
        <p14:creationId xmlns:p14="http://schemas.microsoft.com/office/powerpoint/2010/main" val="167972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gital balance scale using circles">
            <a:extLst>
              <a:ext uri="{FF2B5EF4-FFF2-40B4-BE49-F238E27FC236}">
                <a16:creationId xmlns:a16="http://schemas.microsoft.com/office/drawing/2014/main" id="{9DA82F18-16CE-1102-927D-FB363D82DA0A}"/>
              </a:ext>
            </a:extLst>
          </p:cNvPr>
          <p:cNvPicPr>
            <a:picLocks noChangeAspect="1"/>
          </p:cNvPicPr>
          <p:nvPr/>
        </p:nvPicPr>
        <p:blipFill>
          <a:blip r:embed="rId3">
            <a:alphaModFix amt="60000"/>
          </a:blip>
          <a:srcRect t="1532" r="-2" b="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5CDF708A-06F3-40E8-7392-90E19C28FE69}"/>
              </a:ext>
            </a:extLst>
          </p:cNvPr>
          <p:cNvSpPr>
            <a:spLocks noGrp="1"/>
          </p:cNvSpPr>
          <p:nvPr>
            <p:ph type="title"/>
          </p:nvPr>
        </p:nvSpPr>
        <p:spPr>
          <a:xfrm>
            <a:off x="521208" y="4819615"/>
            <a:ext cx="6817836" cy="1264936"/>
          </a:xfrm>
        </p:spPr>
        <p:txBody>
          <a:bodyPr vert="horz" lIns="91440" tIns="45720" rIns="91440" bIns="45720" rtlCol="0" anchor="ctr">
            <a:normAutofit/>
          </a:bodyPr>
          <a:lstStyle/>
          <a:p>
            <a:r>
              <a:rPr lang="en-US" sz="4100">
                <a:solidFill>
                  <a:srgbClr val="FFFFFF"/>
                </a:solidFill>
              </a:rPr>
              <a:t>Handling errors and missing values</a:t>
            </a:r>
          </a:p>
        </p:txBody>
      </p:sp>
      <p:cxnSp>
        <p:nvCxnSpPr>
          <p:cNvPr id="17" name="Straight Connector 16">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0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8AF83-94CB-A755-30EB-1012C75E1EC6}"/>
              </a:ext>
            </a:extLst>
          </p:cNvPr>
          <p:cNvSpPr>
            <a:spLocks noGrp="1"/>
          </p:cNvSpPr>
          <p:nvPr>
            <p:ph type="title"/>
          </p:nvPr>
        </p:nvSpPr>
        <p:spPr>
          <a:xfrm>
            <a:off x="521208" y="786384"/>
            <a:ext cx="5567266" cy="1707775"/>
          </a:xfrm>
        </p:spPr>
        <p:txBody>
          <a:bodyPr vert="horz" lIns="91440" tIns="45720" rIns="91440" bIns="45720" rtlCol="0" anchor="t">
            <a:normAutofit/>
          </a:bodyPr>
          <a:lstStyle/>
          <a:p>
            <a:r>
              <a:rPr lang="en-US" dirty="0">
                <a:latin typeface="Batang"/>
                <a:ea typeface="Batang"/>
              </a:rPr>
              <a:t>Finding Missing Values in the Dataset</a:t>
            </a:r>
            <a:endParaRPr lang="en-US" dirty="0"/>
          </a:p>
        </p:txBody>
      </p:sp>
      <p:cxnSp>
        <p:nvCxnSpPr>
          <p:cNvPr id="28" name="Straight Connector 27">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C8763B6-9B16-E633-2939-C6282DCD25CA}"/>
              </a:ext>
            </a:extLst>
          </p:cNvPr>
          <p:cNvSpPr txBox="1"/>
          <p:nvPr/>
        </p:nvSpPr>
        <p:spPr>
          <a:xfrm>
            <a:off x="571501" y="2848396"/>
            <a:ext cx="5467441" cy="301833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indent="-228600">
              <a:lnSpc>
                <a:spcPct val="120000"/>
              </a:lnSpc>
              <a:spcAft>
                <a:spcPts val="600"/>
              </a:spcAft>
              <a:buSzPct val="80000"/>
            </a:pPr>
            <a:r>
              <a:rPr lang="en-US" b="1"/>
              <a:t>Figure Description:</a:t>
            </a:r>
          </a:p>
          <a:p>
            <a:pPr marL="285750" indent="-228600">
              <a:lnSpc>
                <a:spcPct val="120000"/>
              </a:lnSpc>
              <a:spcAft>
                <a:spcPts val="600"/>
              </a:spcAft>
              <a:buSzPct val="80000"/>
              <a:buFont typeface="Arial"/>
              <a:buChar char="•"/>
            </a:pPr>
            <a:r>
              <a:rPr lang="en-US"/>
              <a:t>The figure shows the application of the .isnull() method to identify missing values within the dataset.</a:t>
            </a:r>
          </a:p>
          <a:p>
            <a:pPr indent="-228600">
              <a:lnSpc>
                <a:spcPct val="120000"/>
              </a:lnSpc>
              <a:spcAft>
                <a:spcPts val="600"/>
              </a:spcAft>
              <a:buSzPct val="80000"/>
            </a:pPr>
            <a:endParaRPr lang="en-US"/>
          </a:p>
        </p:txBody>
      </p:sp>
      <p:cxnSp>
        <p:nvCxnSpPr>
          <p:cNvPr id="29" name="Straight Connector 28">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Description automatically generated">
            <a:extLst>
              <a:ext uri="{FF2B5EF4-FFF2-40B4-BE49-F238E27FC236}">
                <a16:creationId xmlns:a16="http://schemas.microsoft.com/office/drawing/2014/main" id="{38FA4EC5-15C4-BF68-1E8D-90BC0FBBFF86}"/>
              </a:ext>
            </a:extLst>
          </p:cNvPr>
          <p:cNvPicPr>
            <a:picLocks noGrp="1" noChangeAspect="1"/>
          </p:cNvPicPr>
          <p:nvPr>
            <p:ph idx="1"/>
          </p:nvPr>
        </p:nvPicPr>
        <p:blipFill>
          <a:blip r:embed="rId3"/>
          <a:stretch>
            <a:fillRect/>
          </a:stretch>
        </p:blipFill>
        <p:spPr>
          <a:xfrm>
            <a:off x="7518380" y="850624"/>
            <a:ext cx="3498471" cy="5153662"/>
          </a:xfrm>
          <a:prstGeom prst="rect">
            <a:avLst/>
          </a:prstGeom>
        </p:spPr>
      </p:pic>
      <p:cxnSp>
        <p:nvCxnSpPr>
          <p:cNvPr id="30" name="Straight Connector 29">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705152"/>
      </p:ext>
    </p:extLst>
  </p:cSld>
  <p:clrMapOvr>
    <a:masterClrMapping/>
  </p:clrMapOvr>
</p:sld>
</file>

<file path=ppt/theme/theme1.xml><?xml version="1.0" encoding="utf-8"?>
<a:theme xmlns:a="http://schemas.openxmlformats.org/drawingml/2006/main" name="AlignmentVTI">
  <a:themeElements>
    <a:clrScheme name="AnalogousFromLightSeed_2SEEDS">
      <a:dk1>
        <a:srgbClr val="000000"/>
      </a:dk1>
      <a:lt1>
        <a:srgbClr val="FFFFFF"/>
      </a:lt1>
      <a:dk2>
        <a:srgbClr val="412430"/>
      </a:dk2>
      <a:lt2>
        <a:srgbClr val="E2E8E5"/>
      </a:lt2>
      <a:accent1>
        <a:srgbClr val="D56494"/>
      </a:accent1>
      <a:accent2>
        <a:srgbClr val="DD80CE"/>
      </a:accent2>
      <a:accent3>
        <a:srgbClr val="DD8081"/>
      </a:accent3>
      <a:accent4>
        <a:srgbClr val="53B2B0"/>
      </a:accent4>
      <a:accent5>
        <a:srgbClr val="69ABD6"/>
      </a:accent5>
      <a:accent6>
        <a:srgbClr val="6479D5"/>
      </a:accent6>
      <a:hlink>
        <a:srgbClr val="578F77"/>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AlignmentVTI</vt:lpstr>
      <vt:lpstr>Comprehensive Diabetes Clinical Dataset </vt:lpstr>
      <vt:lpstr>Introduction</vt:lpstr>
      <vt:lpstr>Dataset Description</vt:lpstr>
      <vt:lpstr>Data Explore</vt:lpstr>
      <vt:lpstr>Data Explore</vt:lpstr>
      <vt:lpstr>Data Explore</vt:lpstr>
      <vt:lpstr>Data Explore</vt:lpstr>
      <vt:lpstr>Handling errors and missing values</vt:lpstr>
      <vt:lpstr>Finding Missing Values in the Dataset</vt:lpstr>
      <vt:lpstr>Smoking History Categories Breakdown</vt:lpstr>
      <vt:lpstr>Smoking_history Data Cleaning</vt:lpstr>
      <vt:lpstr>Handling incorrect values for the Age Variable</vt:lpstr>
      <vt:lpstr>Dataset Before Age Imputation</vt:lpstr>
      <vt:lpstr>Dataset After Age Imputation</vt:lpstr>
      <vt:lpstr>Scatterplot After Imputing the Median for the Age Variable</vt:lpstr>
      <vt:lpstr>Correlation heatmap </vt:lpstr>
      <vt:lpstr>Prevalence of diabetes between 2015-2022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313</cp:revision>
  <dcterms:created xsi:type="dcterms:W3CDTF">2024-08-05T18:16:54Z</dcterms:created>
  <dcterms:modified xsi:type="dcterms:W3CDTF">2024-08-27T15:04:35Z</dcterms:modified>
</cp:coreProperties>
</file>