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1" r:id="rId7"/>
    <p:sldId id="266" r:id="rId8"/>
    <p:sldId id="260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328A"/>
    <a:srgbClr val="B78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100" d="100"/>
          <a:sy n="100" d="100"/>
        </p:scale>
        <p:origin x="63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CC3AA-7411-4838-9988-43BBE0CFEA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1FE85E3-1654-4349-ACEC-C097D7FE48C7}">
      <dgm:prSet custT="1"/>
      <dgm:spPr/>
      <dgm:t>
        <a:bodyPr/>
        <a:lstStyle/>
        <a:p>
          <a:r>
            <a:rPr lang="it-IT" sz="2400" dirty="0"/>
            <a:t>È</a:t>
          </a:r>
          <a:r>
            <a:rPr lang="it-IT" sz="2400" b="0" i="0" dirty="0"/>
            <a:t> una soluzione CIAM (Customer Identity Access Management);</a:t>
          </a:r>
          <a:endParaRPr lang="it-IT" sz="2400" dirty="0"/>
        </a:p>
      </dgm:t>
    </dgm:pt>
    <dgm:pt modelId="{D27AB83C-A12F-4C85-96A8-68CF252C25BF}" type="parTrans" cxnId="{2C6400D2-4A1D-409A-89A0-EF79EE216BCE}">
      <dgm:prSet/>
      <dgm:spPr/>
      <dgm:t>
        <a:bodyPr/>
        <a:lstStyle/>
        <a:p>
          <a:endParaRPr lang="it-IT"/>
        </a:p>
      </dgm:t>
    </dgm:pt>
    <dgm:pt modelId="{CA0628FD-46DE-43D8-B28E-7F51DA79531E}" type="sibTrans" cxnId="{2C6400D2-4A1D-409A-89A0-EF79EE216BCE}">
      <dgm:prSet/>
      <dgm:spPr/>
      <dgm:t>
        <a:bodyPr/>
        <a:lstStyle/>
        <a:p>
          <a:endParaRPr lang="it-IT"/>
        </a:p>
      </dgm:t>
    </dgm:pt>
    <dgm:pt modelId="{0A4D9268-C290-40CC-AB5F-2231F2BF8BD4}">
      <dgm:prSet custT="1"/>
      <dgm:spPr/>
      <dgm:t>
        <a:bodyPr/>
        <a:lstStyle/>
        <a:p>
          <a:r>
            <a:rPr lang="en-GB" sz="2400" dirty="0" err="1"/>
            <a:t>Offre</a:t>
          </a:r>
          <a:r>
            <a:rPr lang="en-GB" sz="2400" dirty="0"/>
            <a:t> </a:t>
          </a:r>
          <a:r>
            <a:rPr lang="en-GB" sz="2400" dirty="0" err="1"/>
            <a:t>gli</a:t>
          </a:r>
          <a:r>
            <a:rPr lang="en-GB" sz="2400" dirty="0"/>
            <a:t> </a:t>
          </a:r>
          <a:r>
            <a:rPr lang="en-GB" sz="2400" dirty="0" err="1"/>
            <a:t>stessi</a:t>
          </a:r>
          <a:r>
            <a:rPr lang="en-GB" sz="2400" dirty="0"/>
            <a:t> </a:t>
          </a:r>
          <a:r>
            <a:rPr lang="en-GB" sz="2400" dirty="0" err="1"/>
            <a:t>servizi</a:t>
          </a:r>
          <a:r>
            <a:rPr lang="en-GB" sz="2400" dirty="0"/>
            <a:t> di Azure AD ma per </a:t>
          </a:r>
          <a:r>
            <a:rPr lang="en-GB" sz="2400" dirty="0" err="1"/>
            <a:t>scopi</a:t>
          </a:r>
          <a:r>
            <a:rPr lang="en-GB" sz="2400" dirty="0"/>
            <a:t> </a:t>
          </a:r>
          <a:r>
            <a:rPr lang="en-GB" sz="2400" dirty="0" err="1"/>
            <a:t>diversi</a:t>
          </a:r>
          <a:r>
            <a:rPr lang="en-GB" sz="2400" dirty="0"/>
            <a:t>;</a:t>
          </a:r>
          <a:endParaRPr lang="it-IT" sz="2100" dirty="0"/>
        </a:p>
      </dgm:t>
    </dgm:pt>
    <dgm:pt modelId="{CD61D185-AAA5-48C8-909F-42A00E08391E}" type="parTrans" cxnId="{46C7D7F1-CEE0-4985-B5AE-6DE342A37072}">
      <dgm:prSet/>
      <dgm:spPr/>
      <dgm:t>
        <a:bodyPr/>
        <a:lstStyle/>
        <a:p>
          <a:endParaRPr lang="it-IT"/>
        </a:p>
      </dgm:t>
    </dgm:pt>
    <dgm:pt modelId="{F4FFAC36-CC08-4B57-97A9-D822F56E6300}" type="sibTrans" cxnId="{46C7D7F1-CEE0-4985-B5AE-6DE342A37072}">
      <dgm:prSet/>
      <dgm:spPr/>
      <dgm:t>
        <a:bodyPr/>
        <a:lstStyle/>
        <a:p>
          <a:endParaRPr lang="it-IT"/>
        </a:p>
      </dgm:t>
    </dgm:pt>
    <dgm:pt modelId="{1598D7AC-1891-4D89-AC54-6AE6C5F99632}">
      <dgm:prSet custT="1"/>
      <dgm:spPr/>
      <dgm:t>
        <a:bodyPr/>
        <a:lstStyle/>
        <a:p>
          <a:r>
            <a:rPr lang="it-IT" sz="2400" b="0" i="0" dirty="0"/>
            <a:t>Supporta milioni di utenti e miliardi di autenticazioni al giorno;</a:t>
          </a:r>
          <a:endParaRPr lang="it-IT" sz="2400" dirty="0"/>
        </a:p>
      </dgm:t>
    </dgm:pt>
    <dgm:pt modelId="{4D6DE4DF-9AA2-4A25-83C1-41E5ED1DB6A6}" type="parTrans" cxnId="{952DEC1F-5963-415B-A39F-E25B7C9CBFD5}">
      <dgm:prSet/>
      <dgm:spPr/>
      <dgm:t>
        <a:bodyPr/>
        <a:lstStyle/>
        <a:p>
          <a:endParaRPr lang="it-IT"/>
        </a:p>
      </dgm:t>
    </dgm:pt>
    <dgm:pt modelId="{0E5C35EF-E59B-4DE8-87C0-93B5DA020287}" type="sibTrans" cxnId="{952DEC1F-5963-415B-A39F-E25B7C9CBFD5}">
      <dgm:prSet/>
      <dgm:spPr/>
      <dgm:t>
        <a:bodyPr/>
        <a:lstStyle/>
        <a:p>
          <a:endParaRPr lang="it-IT"/>
        </a:p>
      </dgm:t>
    </dgm:pt>
    <dgm:pt modelId="{4A33FBCA-CC18-4B6D-90E6-E4E09294B0D3}">
      <dgm:prSet custT="1"/>
      <dgm:spPr/>
      <dgm:t>
        <a:bodyPr/>
        <a:lstStyle/>
        <a:p>
          <a:r>
            <a:rPr lang="it-IT" sz="2400" b="0" i="0" dirty="0"/>
            <a:t>Gestisce per nostro conto gli aspetti di scalabilità e sicurezza</a:t>
          </a:r>
          <a:endParaRPr lang="it-IT" sz="2100" dirty="0"/>
        </a:p>
      </dgm:t>
    </dgm:pt>
    <dgm:pt modelId="{C16BE113-B572-48F4-B33D-896800EEF64E}" type="parTrans" cxnId="{56905384-F069-485B-8CC1-A33551298811}">
      <dgm:prSet/>
      <dgm:spPr/>
      <dgm:t>
        <a:bodyPr/>
        <a:lstStyle/>
        <a:p>
          <a:endParaRPr lang="it-IT"/>
        </a:p>
      </dgm:t>
    </dgm:pt>
    <dgm:pt modelId="{107CB978-9FCF-4862-A058-00D32DAB25D5}" type="sibTrans" cxnId="{56905384-F069-485B-8CC1-A33551298811}">
      <dgm:prSet/>
      <dgm:spPr/>
      <dgm:t>
        <a:bodyPr/>
        <a:lstStyle/>
        <a:p>
          <a:endParaRPr lang="it-IT"/>
        </a:p>
      </dgm:t>
    </dgm:pt>
    <dgm:pt modelId="{21FB2036-A344-4F92-A474-BB5CA6E1559B}" type="pres">
      <dgm:prSet presAssocID="{1C0CC3AA-7411-4838-9988-43BBE0CFEAAF}" presName="linear" presStyleCnt="0">
        <dgm:presLayoutVars>
          <dgm:animLvl val="lvl"/>
          <dgm:resizeHandles val="exact"/>
        </dgm:presLayoutVars>
      </dgm:prSet>
      <dgm:spPr/>
    </dgm:pt>
    <dgm:pt modelId="{42E328D8-57EA-44F6-9A47-4022E3CCE371}" type="pres">
      <dgm:prSet presAssocID="{61FE85E3-1654-4349-ACEC-C097D7FE48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1A0A9D-2236-450C-9F0C-75205E96ECEE}" type="pres">
      <dgm:prSet presAssocID="{CA0628FD-46DE-43D8-B28E-7F51DA79531E}" presName="spacer" presStyleCnt="0"/>
      <dgm:spPr/>
    </dgm:pt>
    <dgm:pt modelId="{F8141528-A48A-4D9A-8ADE-D4006FCE8034}" type="pres">
      <dgm:prSet presAssocID="{0A4D9268-C290-40CC-AB5F-2231F2BF8B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4E4D84-8A3C-454B-B11B-52BCABA226B7}" type="pres">
      <dgm:prSet presAssocID="{F4FFAC36-CC08-4B57-97A9-D822F56E6300}" presName="spacer" presStyleCnt="0"/>
      <dgm:spPr/>
    </dgm:pt>
    <dgm:pt modelId="{DE7E2B37-DC1C-4291-8C33-9D9BB6A685F3}" type="pres">
      <dgm:prSet presAssocID="{1598D7AC-1891-4D89-AC54-6AE6C5F99632}" presName="parentText" presStyleLbl="node1" presStyleIdx="2" presStyleCnt="4" custScaleY="82645" custLinFactNeighborY="-28866">
        <dgm:presLayoutVars>
          <dgm:chMax val="0"/>
          <dgm:bulletEnabled val="1"/>
        </dgm:presLayoutVars>
      </dgm:prSet>
      <dgm:spPr/>
    </dgm:pt>
    <dgm:pt modelId="{955D2AA1-F4C9-427C-8FD3-539D07C2A1DC}" type="pres">
      <dgm:prSet presAssocID="{0E5C35EF-E59B-4DE8-87C0-93B5DA020287}" presName="spacer" presStyleCnt="0"/>
      <dgm:spPr/>
    </dgm:pt>
    <dgm:pt modelId="{975D41D5-C7F6-42C4-BA56-86E756B03A99}" type="pres">
      <dgm:prSet presAssocID="{4A33FBCA-CC18-4B6D-90E6-E4E09294B0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2DEC1F-5963-415B-A39F-E25B7C9CBFD5}" srcId="{1C0CC3AA-7411-4838-9988-43BBE0CFEAAF}" destId="{1598D7AC-1891-4D89-AC54-6AE6C5F99632}" srcOrd="2" destOrd="0" parTransId="{4D6DE4DF-9AA2-4A25-83C1-41E5ED1DB6A6}" sibTransId="{0E5C35EF-E59B-4DE8-87C0-93B5DA020287}"/>
    <dgm:cxn modelId="{172C033D-AF1E-4777-869C-AC3104930A79}" type="presOf" srcId="{0A4D9268-C290-40CC-AB5F-2231F2BF8BD4}" destId="{F8141528-A48A-4D9A-8ADE-D4006FCE8034}" srcOrd="0" destOrd="0" presId="urn:microsoft.com/office/officeart/2005/8/layout/vList2"/>
    <dgm:cxn modelId="{2B716360-7942-4E6F-BC17-699B7F9A6A1F}" type="presOf" srcId="{61FE85E3-1654-4349-ACEC-C097D7FE48C7}" destId="{42E328D8-57EA-44F6-9A47-4022E3CCE371}" srcOrd="0" destOrd="0" presId="urn:microsoft.com/office/officeart/2005/8/layout/vList2"/>
    <dgm:cxn modelId="{B3078069-3F43-46B6-B148-1EEBE34AE38D}" type="presOf" srcId="{1C0CC3AA-7411-4838-9988-43BBE0CFEAAF}" destId="{21FB2036-A344-4F92-A474-BB5CA6E1559B}" srcOrd="0" destOrd="0" presId="urn:microsoft.com/office/officeart/2005/8/layout/vList2"/>
    <dgm:cxn modelId="{A9663452-F185-465A-AF16-F89103099315}" type="presOf" srcId="{1598D7AC-1891-4D89-AC54-6AE6C5F99632}" destId="{DE7E2B37-DC1C-4291-8C33-9D9BB6A685F3}" srcOrd="0" destOrd="0" presId="urn:microsoft.com/office/officeart/2005/8/layout/vList2"/>
    <dgm:cxn modelId="{56905384-F069-485B-8CC1-A33551298811}" srcId="{1C0CC3AA-7411-4838-9988-43BBE0CFEAAF}" destId="{4A33FBCA-CC18-4B6D-90E6-E4E09294B0D3}" srcOrd="3" destOrd="0" parTransId="{C16BE113-B572-48F4-B33D-896800EEF64E}" sibTransId="{107CB978-9FCF-4862-A058-00D32DAB25D5}"/>
    <dgm:cxn modelId="{AEF248C9-1E01-4CD5-8F27-D6F68DD2EAA4}" type="presOf" srcId="{4A33FBCA-CC18-4B6D-90E6-E4E09294B0D3}" destId="{975D41D5-C7F6-42C4-BA56-86E756B03A99}" srcOrd="0" destOrd="0" presId="urn:microsoft.com/office/officeart/2005/8/layout/vList2"/>
    <dgm:cxn modelId="{2C6400D2-4A1D-409A-89A0-EF79EE216BCE}" srcId="{1C0CC3AA-7411-4838-9988-43BBE0CFEAAF}" destId="{61FE85E3-1654-4349-ACEC-C097D7FE48C7}" srcOrd="0" destOrd="0" parTransId="{D27AB83C-A12F-4C85-96A8-68CF252C25BF}" sibTransId="{CA0628FD-46DE-43D8-B28E-7F51DA79531E}"/>
    <dgm:cxn modelId="{46C7D7F1-CEE0-4985-B5AE-6DE342A37072}" srcId="{1C0CC3AA-7411-4838-9988-43BBE0CFEAAF}" destId="{0A4D9268-C290-40CC-AB5F-2231F2BF8BD4}" srcOrd="1" destOrd="0" parTransId="{CD61D185-AAA5-48C8-909F-42A00E08391E}" sibTransId="{F4FFAC36-CC08-4B57-97A9-D822F56E6300}"/>
    <dgm:cxn modelId="{640E9403-E071-4397-9F79-BB3769263F52}" type="presParOf" srcId="{21FB2036-A344-4F92-A474-BB5CA6E1559B}" destId="{42E328D8-57EA-44F6-9A47-4022E3CCE371}" srcOrd="0" destOrd="0" presId="urn:microsoft.com/office/officeart/2005/8/layout/vList2"/>
    <dgm:cxn modelId="{8E9F5A2C-5983-40CC-9797-DE9B7A48FF4C}" type="presParOf" srcId="{21FB2036-A344-4F92-A474-BB5CA6E1559B}" destId="{931A0A9D-2236-450C-9F0C-75205E96ECEE}" srcOrd="1" destOrd="0" presId="urn:microsoft.com/office/officeart/2005/8/layout/vList2"/>
    <dgm:cxn modelId="{70E36C8C-D8C4-4ACE-93D8-B9BC80B4889B}" type="presParOf" srcId="{21FB2036-A344-4F92-A474-BB5CA6E1559B}" destId="{F8141528-A48A-4D9A-8ADE-D4006FCE8034}" srcOrd="2" destOrd="0" presId="urn:microsoft.com/office/officeart/2005/8/layout/vList2"/>
    <dgm:cxn modelId="{656F7782-052E-4C6C-91BF-CE593D23EEF1}" type="presParOf" srcId="{21FB2036-A344-4F92-A474-BB5CA6E1559B}" destId="{C04E4D84-8A3C-454B-B11B-52BCABA226B7}" srcOrd="3" destOrd="0" presId="urn:microsoft.com/office/officeart/2005/8/layout/vList2"/>
    <dgm:cxn modelId="{08213636-8FD8-406C-A469-D772BD4D53E0}" type="presParOf" srcId="{21FB2036-A344-4F92-A474-BB5CA6E1559B}" destId="{DE7E2B37-DC1C-4291-8C33-9D9BB6A685F3}" srcOrd="4" destOrd="0" presId="urn:microsoft.com/office/officeart/2005/8/layout/vList2"/>
    <dgm:cxn modelId="{3C09916E-68AD-4288-9F6F-F12E63EA310F}" type="presParOf" srcId="{21FB2036-A344-4F92-A474-BB5CA6E1559B}" destId="{955D2AA1-F4C9-427C-8FD3-539D07C2A1DC}" srcOrd="5" destOrd="0" presId="urn:microsoft.com/office/officeart/2005/8/layout/vList2"/>
    <dgm:cxn modelId="{44971D0E-E69A-45F4-AAC2-AFA8E67B70E9}" type="presParOf" srcId="{21FB2036-A344-4F92-A474-BB5CA6E1559B}" destId="{975D41D5-C7F6-42C4-BA56-86E756B03A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1567D-7F78-49BC-996B-30ECF619B5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0132C8D-DFA4-4AD7-9173-B4C31777DE5F}">
      <dgm:prSet/>
      <dgm:spPr/>
      <dgm:t>
        <a:bodyPr/>
        <a:lstStyle/>
        <a:p>
          <a:r>
            <a:rPr lang="it-IT" dirty="0"/>
            <a:t>OAuth2 è per l’autorizzazione rispondendo alla domanda: QUALI PERMESSI HAI?</a:t>
          </a:r>
          <a:br>
            <a:rPr lang="it-IT" dirty="0"/>
          </a:br>
          <a:endParaRPr lang="it-IT" dirty="0"/>
        </a:p>
      </dgm:t>
    </dgm:pt>
    <dgm:pt modelId="{F14F0FF9-DBAA-4D07-9E3B-8ADF200451A8}" type="parTrans" cxnId="{8DD2262A-1FA5-4CC2-A816-29F052E464E7}">
      <dgm:prSet/>
      <dgm:spPr/>
      <dgm:t>
        <a:bodyPr/>
        <a:lstStyle/>
        <a:p>
          <a:endParaRPr lang="it-IT"/>
        </a:p>
      </dgm:t>
    </dgm:pt>
    <dgm:pt modelId="{B88C11E3-71BA-4C69-AFB6-EFFDBD78357F}" type="sibTrans" cxnId="{8DD2262A-1FA5-4CC2-A816-29F052E464E7}">
      <dgm:prSet/>
      <dgm:spPr/>
      <dgm:t>
        <a:bodyPr/>
        <a:lstStyle/>
        <a:p>
          <a:endParaRPr lang="it-IT"/>
        </a:p>
      </dgm:t>
    </dgm:pt>
    <dgm:pt modelId="{33B27F71-499C-466F-8E4D-B193B4B610D3}">
      <dgm:prSet/>
      <dgm:spPr/>
      <dgm:t>
        <a:bodyPr/>
        <a:lstStyle/>
        <a:p>
          <a:r>
            <a:rPr lang="it-IT"/>
            <a:t>OpenID è per l’autenticazione rispondendo alla domanda: CHI SEI?</a:t>
          </a:r>
        </a:p>
      </dgm:t>
    </dgm:pt>
    <dgm:pt modelId="{DBBD26DA-5594-41DE-9142-05C2C06D34D0}" type="parTrans" cxnId="{CF71B96F-39F0-4BDF-B20F-6A7DAE0B9B16}">
      <dgm:prSet/>
      <dgm:spPr/>
      <dgm:t>
        <a:bodyPr/>
        <a:lstStyle/>
        <a:p>
          <a:endParaRPr lang="it-IT"/>
        </a:p>
      </dgm:t>
    </dgm:pt>
    <dgm:pt modelId="{5C52B69C-5482-4D6D-9DF6-2C57861C8A6D}" type="sibTrans" cxnId="{CF71B96F-39F0-4BDF-B20F-6A7DAE0B9B16}">
      <dgm:prSet/>
      <dgm:spPr/>
      <dgm:t>
        <a:bodyPr/>
        <a:lstStyle/>
        <a:p>
          <a:endParaRPr lang="it-IT"/>
        </a:p>
      </dgm:t>
    </dgm:pt>
    <dgm:pt modelId="{2F9F8D3F-0B6F-4742-A980-CDF7FFECCE6E}" type="pres">
      <dgm:prSet presAssocID="{3A21567D-7F78-49BC-996B-30ECF619B599}" presName="linear" presStyleCnt="0">
        <dgm:presLayoutVars>
          <dgm:animLvl val="lvl"/>
          <dgm:resizeHandles val="exact"/>
        </dgm:presLayoutVars>
      </dgm:prSet>
      <dgm:spPr/>
    </dgm:pt>
    <dgm:pt modelId="{B3F055E0-4F64-4CF0-B2D8-271EAB6CD7ED}" type="pres">
      <dgm:prSet presAssocID="{A0132C8D-DFA4-4AD7-9173-B4C31777DE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BCB53B-67D9-49E4-8F72-470BB70065EB}" type="pres">
      <dgm:prSet presAssocID="{B88C11E3-71BA-4C69-AFB6-EFFDBD78357F}" presName="spacer" presStyleCnt="0"/>
      <dgm:spPr/>
    </dgm:pt>
    <dgm:pt modelId="{87DE7CBF-7EDE-46E8-B5B8-32F780812AAC}" type="pres">
      <dgm:prSet presAssocID="{33B27F71-499C-466F-8E4D-B193B4B610D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464D09-0002-4B93-832D-73766FFAFC8F}" type="presOf" srcId="{3A21567D-7F78-49BC-996B-30ECF619B599}" destId="{2F9F8D3F-0B6F-4742-A980-CDF7FFECCE6E}" srcOrd="0" destOrd="0" presId="urn:microsoft.com/office/officeart/2005/8/layout/vList2"/>
    <dgm:cxn modelId="{8DD2262A-1FA5-4CC2-A816-29F052E464E7}" srcId="{3A21567D-7F78-49BC-996B-30ECF619B599}" destId="{A0132C8D-DFA4-4AD7-9173-B4C31777DE5F}" srcOrd="0" destOrd="0" parTransId="{F14F0FF9-DBAA-4D07-9E3B-8ADF200451A8}" sibTransId="{B88C11E3-71BA-4C69-AFB6-EFFDBD78357F}"/>
    <dgm:cxn modelId="{FB375F69-597A-4738-A082-0EA368D822C4}" type="presOf" srcId="{A0132C8D-DFA4-4AD7-9173-B4C31777DE5F}" destId="{B3F055E0-4F64-4CF0-B2D8-271EAB6CD7ED}" srcOrd="0" destOrd="0" presId="urn:microsoft.com/office/officeart/2005/8/layout/vList2"/>
    <dgm:cxn modelId="{E9D0664B-5D7A-49DC-B4D6-BF323809A883}" type="presOf" srcId="{33B27F71-499C-466F-8E4D-B193B4B610D3}" destId="{87DE7CBF-7EDE-46E8-B5B8-32F780812AAC}" srcOrd="0" destOrd="0" presId="urn:microsoft.com/office/officeart/2005/8/layout/vList2"/>
    <dgm:cxn modelId="{CF71B96F-39F0-4BDF-B20F-6A7DAE0B9B16}" srcId="{3A21567D-7F78-49BC-996B-30ECF619B599}" destId="{33B27F71-499C-466F-8E4D-B193B4B610D3}" srcOrd="1" destOrd="0" parTransId="{DBBD26DA-5594-41DE-9142-05C2C06D34D0}" sibTransId="{5C52B69C-5482-4D6D-9DF6-2C57861C8A6D}"/>
    <dgm:cxn modelId="{F6B0628F-3D1F-4AB6-A094-2CAFB84F0F64}" type="presParOf" srcId="{2F9F8D3F-0B6F-4742-A980-CDF7FFECCE6E}" destId="{B3F055E0-4F64-4CF0-B2D8-271EAB6CD7ED}" srcOrd="0" destOrd="0" presId="urn:microsoft.com/office/officeart/2005/8/layout/vList2"/>
    <dgm:cxn modelId="{23A5821E-2717-40B6-8C14-461A8E569BDF}" type="presParOf" srcId="{2F9F8D3F-0B6F-4742-A980-CDF7FFECCE6E}" destId="{21BCB53B-67D9-49E4-8F72-470BB70065EB}" srcOrd="1" destOrd="0" presId="urn:microsoft.com/office/officeart/2005/8/layout/vList2"/>
    <dgm:cxn modelId="{577F5320-BC1E-4C59-899B-E513E6BDF9AC}" type="presParOf" srcId="{2F9F8D3F-0B6F-4742-A980-CDF7FFECCE6E}" destId="{87DE7CBF-7EDE-46E8-B5B8-32F780812AA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328D8-57EA-44F6-9A47-4022E3CCE371}">
      <dsp:nvSpPr>
        <dsp:cNvPr id="0" name=""/>
        <dsp:cNvSpPr/>
      </dsp:nvSpPr>
      <dsp:spPr>
        <a:xfrm>
          <a:off x="0" y="17754"/>
          <a:ext cx="9620298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È</a:t>
          </a:r>
          <a:r>
            <a:rPr lang="it-IT" sz="2400" b="0" i="0" kern="1200" dirty="0"/>
            <a:t> una soluzione CIAM (Customer Identity Access Management);</a:t>
          </a:r>
          <a:endParaRPr lang="it-IT" sz="2400" kern="1200" dirty="0"/>
        </a:p>
      </dsp:txBody>
      <dsp:txXfrm>
        <a:off x="53916" y="71670"/>
        <a:ext cx="9512466" cy="996648"/>
      </dsp:txXfrm>
    </dsp:sp>
    <dsp:sp modelId="{F8141528-A48A-4D9A-8ADE-D4006FCE8034}">
      <dsp:nvSpPr>
        <dsp:cNvPr id="0" name=""/>
        <dsp:cNvSpPr/>
      </dsp:nvSpPr>
      <dsp:spPr>
        <a:xfrm>
          <a:off x="0" y="1292154"/>
          <a:ext cx="9620298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Offre</a:t>
          </a:r>
          <a:r>
            <a:rPr lang="en-GB" sz="2400" kern="1200" dirty="0"/>
            <a:t> </a:t>
          </a:r>
          <a:r>
            <a:rPr lang="en-GB" sz="2400" kern="1200" dirty="0" err="1"/>
            <a:t>gli</a:t>
          </a:r>
          <a:r>
            <a:rPr lang="en-GB" sz="2400" kern="1200" dirty="0"/>
            <a:t> </a:t>
          </a:r>
          <a:r>
            <a:rPr lang="en-GB" sz="2400" kern="1200" dirty="0" err="1"/>
            <a:t>stessi</a:t>
          </a:r>
          <a:r>
            <a:rPr lang="en-GB" sz="2400" kern="1200" dirty="0"/>
            <a:t> </a:t>
          </a:r>
          <a:r>
            <a:rPr lang="en-GB" sz="2400" kern="1200" dirty="0" err="1"/>
            <a:t>servizi</a:t>
          </a:r>
          <a:r>
            <a:rPr lang="en-GB" sz="2400" kern="1200" dirty="0"/>
            <a:t> di Azure AD ma per </a:t>
          </a:r>
          <a:r>
            <a:rPr lang="en-GB" sz="2400" kern="1200" dirty="0" err="1"/>
            <a:t>scopi</a:t>
          </a:r>
          <a:r>
            <a:rPr lang="en-GB" sz="2400" kern="1200" dirty="0"/>
            <a:t> </a:t>
          </a:r>
          <a:r>
            <a:rPr lang="en-GB" sz="2400" kern="1200" dirty="0" err="1"/>
            <a:t>diversi</a:t>
          </a:r>
          <a:r>
            <a:rPr lang="en-GB" sz="2400" kern="1200" dirty="0"/>
            <a:t>;</a:t>
          </a:r>
          <a:endParaRPr lang="it-IT" sz="2100" kern="1200" dirty="0"/>
        </a:p>
      </dsp:txBody>
      <dsp:txXfrm>
        <a:off x="53916" y="1346070"/>
        <a:ext cx="9512466" cy="996648"/>
      </dsp:txXfrm>
    </dsp:sp>
    <dsp:sp modelId="{DE7E2B37-DC1C-4291-8C33-9D9BB6A685F3}">
      <dsp:nvSpPr>
        <dsp:cNvPr id="0" name=""/>
        <dsp:cNvSpPr/>
      </dsp:nvSpPr>
      <dsp:spPr>
        <a:xfrm>
          <a:off x="0" y="2517505"/>
          <a:ext cx="9620298" cy="912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Supporta milioni di utenti e miliardi di autenticazioni al giorno;</a:t>
          </a:r>
          <a:endParaRPr lang="it-IT" sz="2400" kern="1200" dirty="0"/>
        </a:p>
      </dsp:txBody>
      <dsp:txXfrm>
        <a:off x="44559" y="2562064"/>
        <a:ext cx="9531180" cy="823679"/>
      </dsp:txXfrm>
    </dsp:sp>
    <dsp:sp modelId="{975D41D5-C7F6-42C4-BA56-86E756B03A99}">
      <dsp:nvSpPr>
        <dsp:cNvPr id="0" name=""/>
        <dsp:cNvSpPr/>
      </dsp:nvSpPr>
      <dsp:spPr>
        <a:xfrm>
          <a:off x="0" y="3649271"/>
          <a:ext cx="9620298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Gestisce per nostro conto gli aspetti di scalabilità e sicurezza</a:t>
          </a:r>
          <a:endParaRPr lang="it-IT" sz="2100" kern="1200" dirty="0"/>
        </a:p>
      </dsp:txBody>
      <dsp:txXfrm>
        <a:off x="53916" y="3703187"/>
        <a:ext cx="9512466" cy="99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055E0-4F64-4CF0-B2D8-271EAB6CD7ED}">
      <dsp:nvSpPr>
        <dsp:cNvPr id="0" name=""/>
        <dsp:cNvSpPr/>
      </dsp:nvSpPr>
      <dsp:spPr>
        <a:xfrm>
          <a:off x="0" y="575361"/>
          <a:ext cx="7498590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OAuth2 è per l’autorizzazione rispondendo alla domanda: QUALI PERMESSI HAI?</a:t>
          </a:r>
          <a:br>
            <a:rPr lang="it-IT" sz="3200" kern="1200" dirty="0"/>
          </a:br>
          <a:endParaRPr lang="it-IT" sz="3200" kern="1200" dirty="0"/>
        </a:p>
      </dsp:txBody>
      <dsp:txXfrm>
        <a:off x="85900" y="661261"/>
        <a:ext cx="7326790" cy="1587880"/>
      </dsp:txXfrm>
    </dsp:sp>
    <dsp:sp modelId="{87DE7CBF-7EDE-46E8-B5B8-32F780812AAC}">
      <dsp:nvSpPr>
        <dsp:cNvPr id="0" name=""/>
        <dsp:cNvSpPr/>
      </dsp:nvSpPr>
      <dsp:spPr>
        <a:xfrm>
          <a:off x="0" y="2427201"/>
          <a:ext cx="7498590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OpenID è per l’autenticazione rispondendo alla domanda: CHI SEI?</a:t>
          </a:r>
        </a:p>
      </dsp:txBody>
      <dsp:txXfrm>
        <a:off x="85900" y="2513101"/>
        <a:ext cx="7326790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424DA671-617A-67FA-8BAF-368F5B2F69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0E1EF-90B8-338E-3B43-C198412A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569"/>
            <a:ext cx="9144000" cy="171538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59328A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36194D-0F20-3769-CF9C-929CD1989C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876" y="327083"/>
            <a:ext cx="5101294" cy="149848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59FCF-1B78-4C7B-5E4A-D58805AC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14953"/>
            <a:ext cx="9144000" cy="876503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9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2D04-BD2B-E9B9-678F-A96F2021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2180-E98B-3EE6-7904-453DFDD2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448409"/>
            <a:ext cx="11210982" cy="4799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0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9D8-70DC-EFB5-ABA0-C98AE939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746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1F9F-6FE5-8422-23CA-A3899D94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017"/>
            <a:ext cx="10515600" cy="2174633"/>
          </a:xfrm>
        </p:spPr>
        <p:txBody>
          <a:bodyPr/>
          <a:lstStyle>
            <a:lvl1pPr marL="0" indent="0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3E2175-A7EC-898D-2427-D39A2531B6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297823"/>
            <a:ext cx="3776482" cy="11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DE-B8A9-CD21-F2A2-E4E4414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39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412A76C-3659-AC67-C537-496E5F4FCA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31D0-1A2D-C18A-21FD-F32A91FE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CE32-ACBB-0EF4-B952-078080DB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60" y="1272845"/>
            <a:ext cx="11210982" cy="497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9328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dev.it/articoli/autenticazione-con-azure-ad-b2c-in-blazor/" TargetMode="External"/><Relationship Id="rId2" Type="http://schemas.openxmlformats.org/officeDocument/2006/relationships/hyperlink" Target="https://docs.microsoft.com/en-us/aspnet/core/blazor/security/webassembly/hosted-with-azure-active-directory-b2c?view=aspnetcore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answers/questions/302612/multiple-policies-azure-b2c-config-in-blazo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Configurare </a:t>
            </a:r>
            <a:r>
              <a:rPr lang="it-IT" dirty="0" err="1"/>
              <a:t>Blazor</a:t>
            </a:r>
            <a:r>
              <a:rPr lang="it-IT" dirty="0"/>
              <a:t> </a:t>
            </a:r>
            <a:r>
              <a:rPr lang="it-IT" dirty="0" err="1"/>
              <a:t>Wasm</a:t>
            </a:r>
            <a:r>
              <a:rPr lang="it-IT" dirty="0"/>
              <a:t> con Azure B2C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56EB-05E5-345A-716D-88C331D8C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 è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così</a:t>
            </a:r>
            <a:r>
              <a:rPr lang="en-GB" dirty="0"/>
              <a:t> semplice</a:t>
            </a:r>
          </a:p>
        </p:txBody>
      </p:sp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31862"/>
          </a:xfrm>
        </p:spPr>
        <p:txBody>
          <a:bodyPr/>
          <a:lstStyle/>
          <a:p>
            <a:r>
              <a:rPr lang="en-GB" dirty="0"/>
              <a:t>Link </a:t>
            </a:r>
            <a:r>
              <a:rPr lang="en-GB" dirty="0" err="1"/>
              <a:t>Utili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D789-B1D5-C0C3-650E-AEB99A82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848217"/>
            <a:ext cx="10915650" cy="2760103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https://docs.microsoft.com/en-us/aspnet/core/blazor/security/webassembly/hosted-with-azure-active-directory-b2c?view=aspnetcore-6.0</a:t>
            </a:r>
            <a:br>
              <a:rPr lang="en-GB" dirty="0"/>
            </a:br>
            <a:r>
              <a:rPr lang="en-GB" b="1" dirty="0"/>
              <a:t>(</a:t>
            </a:r>
            <a:r>
              <a:rPr lang="en-GB" b="1" dirty="0" err="1"/>
              <a:t>documentazione</a:t>
            </a:r>
            <a:r>
              <a:rPr lang="en-GB" b="1" dirty="0"/>
              <a:t> Microsoft per la </a:t>
            </a:r>
            <a:r>
              <a:rPr lang="en-GB" b="1" dirty="0" err="1"/>
              <a:t>creazione</a:t>
            </a:r>
            <a:r>
              <a:rPr lang="en-GB" b="1" dirty="0"/>
              <a:t> di </a:t>
            </a:r>
            <a:r>
              <a:rPr lang="en-GB" b="1" dirty="0" err="1"/>
              <a:t>una</a:t>
            </a:r>
            <a:r>
              <a:rPr lang="en-GB" b="1" dirty="0"/>
              <a:t> </a:t>
            </a:r>
            <a:r>
              <a:rPr lang="en-GB" b="1" dirty="0" err="1"/>
              <a:t>Blazor</a:t>
            </a:r>
            <a:r>
              <a:rPr lang="en-GB" b="1" dirty="0"/>
              <a:t> </a:t>
            </a:r>
            <a:r>
              <a:rPr lang="en-GB" b="1" dirty="0" err="1"/>
              <a:t>wasm</a:t>
            </a:r>
            <a:r>
              <a:rPr lang="en-GB" b="1" dirty="0"/>
              <a:t> hosted)</a:t>
            </a:r>
            <a:br>
              <a:rPr lang="en-GB" b="1" dirty="0"/>
            </a:br>
            <a:endParaRPr lang="en-GB" b="1" dirty="0"/>
          </a:p>
          <a:p>
            <a:r>
              <a:rPr lang="en-GB" dirty="0">
                <a:hlinkClick r:id="rId3"/>
              </a:rPr>
              <a:t>https://blazordev.it/articoli/autenticazione-con-azure-ad-b2c-in-blazor/</a:t>
            </a:r>
            <a:br>
              <a:rPr lang="en-GB" dirty="0"/>
            </a:br>
            <a:r>
              <a:rPr lang="en-GB" b="1" dirty="0"/>
              <a:t>(</a:t>
            </a:r>
            <a:r>
              <a:rPr lang="en-GB" b="1" dirty="0" err="1"/>
              <a:t>articolo</a:t>
            </a:r>
            <a:r>
              <a:rPr lang="en-GB" b="1" dirty="0"/>
              <a:t> di Alberto Mori </a:t>
            </a:r>
            <a:r>
              <a:rPr lang="en-GB" b="1" dirty="0" err="1"/>
              <a:t>sul</a:t>
            </a:r>
            <a:r>
              <a:rPr lang="en-GB" b="1" dirty="0"/>
              <a:t> </a:t>
            </a:r>
            <a:r>
              <a:rPr lang="en-GB" b="1" dirty="0" err="1"/>
              <a:t>sito</a:t>
            </a:r>
            <a:r>
              <a:rPr lang="en-GB" b="1" dirty="0"/>
              <a:t> blazordev.it)</a:t>
            </a:r>
            <a:br>
              <a:rPr lang="en-GB" b="1" dirty="0"/>
            </a:br>
            <a:br>
              <a:rPr lang="en-GB" b="1" dirty="0"/>
            </a:br>
            <a:r>
              <a:rPr lang="en-GB" dirty="0">
                <a:hlinkClick r:id="rId4"/>
              </a:rPr>
              <a:t>https://docs.microsoft.com/en-us/answers/questions/302612/multiple-policies-azure-b2c-config-in-blazor.html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(</a:t>
            </a:r>
            <a:r>
              <a:rPr lang="en-GB" b="1" dirty="0" err="1"/>
              <a:t>sezione</a:t>
            </a:r>
            <a:r>
              <a:rPr lang="en-GB" b="1" dirty="0"/>
              <a:t> </a:t>
            </a:r>
            <a:r>
              <a:rPr lang="en-GB" b="1" dirty="0" err="1"/>
              <a:t>domande</a:t>
            </a:r>
            <a:r>
              <a:rPr lang="en-GB" b="1" dirty="0"/>
              <a:t> </a:t>
            </a:r>
            <a:r>
              <a:rPr lang="en-GB" b="1" dirty="0" err="1"/>
              <a:t>microsoft</a:t>
            </a:r>
            <a:r>
              <a:rPr lang="en-GB" b="1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45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78050"/>
            <a:ext cx="11144250" cy="2000250"/>
          </a:xfrm>
        </p:spPr>
        <p:txBody>
          <a:bodyPr>
            <a:normAutofit/>
          </a:bodyPr>
          <a:lstStyle/>
          <a:p>
            <a:pPr algn="ctr"/>
            <a:r>
              <a:rPr lang="it-IT" sz="4400" b="0" i="1" dirty="0">
                <a:effectLst/>
              </a:rPr>
              <a:t>La crescita personale è come un investimento; Non è una questione di opportunità, ma di tempo.</a:t>
            </a:r>
            <a:endParaRPr lang="en-GB" sz="4400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2ACFAD-985B-574E-9529-EB2F5EF3A449}"/>
              </a:ext>
            </a:extLst>
          </p:cNvPr>
          <p:cNvSpPr txBox="1"/>
          <p:nvPr/>
        </p:nvSpPr>
        <p:spPr>
          <a:xfrm>
            <a:off x="8896350" y="4469884"/>
            <a:ext cx="20066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212529"/>
                </a:solidFill>
                <a:effectLst/>
                <a:latin typeface="-apple-system"/>
              </a:rPr>
              <a:t>John C. </a:t>
            </a:r>
            <a:r>
              <a:rPr lang="it-IT" sz="4000" b="1" i="0" dirty="0">
                <a:solidFill>
                  <a:srgbClr val="212529"/>
                </a:solidFill>
                <a:effectLst/>
                <a:latin typeface="-apple-system"/>
              </a:rPr>
              <a:t>Maxwell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54387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grazie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sponsor</a:t>
            </a:r>
          </a:p>
        </p:txBody>
      </p:sp>
      <p:pic>
        <p:nvPicPr>
          <p:cNvPr id="1028" name="Picture 4" descr="Logo Sponsor Ellycode">
            <a:extLst>
              <a:ext uri="{FF2B5EF4-FFF2-40B4-BE49-F238E27FC236}">
                <a16:creationId xmlns:a16="http://schemas.microsoft.com/office/drawing/2014/main" id="{55F86AA0-DB44-44F0-5835-62E54FA0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26" y="1368689"/>
            <a:ext cx="3517391" cy="10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Sponsor Unikey">
            <a:extLst>
              <a:ext uri="{FF2B5EF4-FFF2-40B4-BE49-F238E27FC236}">
                <a16:creationId xmlns:a16="http://schemas.microsoft.com/office/drawing/2014/main" id="{E6EE20BE-CD9A-5128-A88E-217725CE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51" y="2657502"/>
            <a:ext cx="2987898" cy="9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Sponsor Ynnova">
            <a:extLst>
              <a:ext uri="{FF2B5EF4-FFF2-40B4-BE49-F238E27FC236}">
                <a16:creationId xmlns:a16="http://schemas.microsoft.com/office/drawing/2014/main" id="{D22509B7-7424-067B-B352-6EF9874F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27" y="4038142"/>
            <a:ext cx="2138240" cy="6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Sponsor Digital Thinks">
            <a:extLst>
              <a:ext uri="{FF2B5EF4-FFF2-40B4-BE49-F238E27FC236}">
                <a16:creationId xmlns:a16="http://schemas.microsoft.com/office/drawing/2014/main" id="{2D68DABC-36A3-E064-82D8-2F01BF63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59" y="3995029"/>
            <a:ext cx="2709481" cy="68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Interdata">
            <a:extLst>
              <a:ext uri="{FF2B5EF4-FFF2-40B4-BE49-F238E27FC236}">
                <a16:creationId xmlns:a16="http://schemas.microsoft.com/office/drawing/2014/main" id="{962214BF-4065-0314-BABA-A986A49A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95" y="3995029"/>
            <a:ext cx="2679062" cy="68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Innovidia">
            <a:extLst>
              <a:ext uri="{FF2B5EF4-FFF2-40B4-BE49-F238E27FC236}">
                <a16:creationId xmlns:a16="http://schemas.microsoft.com/office/drawing/2014/main" id="{00A60AE4-D214-8A04-FEEC-50133918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07" y="4905324"/>
            <a:ext cx="2142093" cy="6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ponsor QT2000">
            <a:extLst>
              <a:ext uri="{FF2B5EF4-FFF2-40B4-BE49-F238E27FC236}">
                <a16:creationId xmlns:a16="http://schemas.microsoft.com/office/drawing/2014/main" id="{C7EC7A68-329F-F689-E7F7-BF20D9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68" y="4838234"/>
            <a:ext cx="1465819" cy="89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B5E56-5CC1-C29E-3DB8-F1213C48E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3409" y="1333477"/>
            <a:ext cx="3818466" cy="11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 alle community </a:t>
            </a:r>
            <a:r>
              <a:rPr lang="en-GB" dirty="0" err="1"/>
              <a:t>che</a:t>
            </a:r>
            <a:r>
              <a:rPr lang="en-GB" dirty="0"/>
              <a:t> ci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supportato</a:t>
            </a:r>
            <a:endParaRPr lang="en-GB" dirty="0"/>
          </a:p>
        </p:txBody>
      </p:sp>
      <p:pic>
        <p:nvPicPr>
          <p:cNvPr id="2050" name="Picture 2" descr="Logo Community DotNetCode">
            <a:extLst>
              <a:ext uri="{FF2B5EF4-FFF2-40B4-BE49-F238E27FC236}">
                <a16:creationId xmlns:a16="http://schemas.microsoft.com/office/drawing/2014/main" id="{0E12FB1A-1530-61E8-B324-513B7ADA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68" y="1951188"/>
            <a:ext cx="1097821" cy="109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Community UgiDotNet">
            <a:extLst>
              <a:ext uri="{FF2B5EF4-FFF2-40B4-BE49-F238E27FC236}">
                <a16:creationId xmlns:a16="http://schemas.microsoft.com/office/drawing/2014/main" id="{71FBEE89-F1C7-DD4D-91C8-248DC918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56" y="1866158"/>
            <a:ext cx="1584853" cy="12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Community DotNetSide">
            <a:extLst>
              <a:ext uri="{FF2B5EF4-FFF2-40B4-BE49-F238E27FC236}">
                <a16:creationId xmlns:a16="http://schemas.microsoft.com/office/drawing/2014/main" id="{069CD0B1-5433-13C6-7621-411F480C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66" y="1889757"/>
            <a:ext cx="2909885" cy="13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Community XeDotNet">
            <a:extLst>
              <a:ext uri="{FF2B5EF4-FFF2-40B4-BE49-F238E27FC236}">
                <a16:creationId xmlns:a16="http://schemas.microsoft.com/office/drawing/2014/main" id="{305DB3AF-4953-D6AB-0692-191AF995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65" y="1989018"/>
            <a:ext cx="1740593" cy="114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ogo Community DotNetLiguria">
            <a:extLst>
              <a:ext uri="{FF2B5EF4-FFF2-40B4-BE49-F238E27FC236}">
                <a16:creationId xmlns:a16="http://schemas.microsoft.com/office/drawing/2014/main" id="{1D0BDE7D-D6C5-A277-D153-A9528D00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73" y="4101842"/>
            <a:ext cx="22955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Logo Community DotNetPodcast">
            <a:extLst>
              <a:ext uri="{FF2B5EF4-FFF2-40B4-BE49-F238E27FC236}">
                <a16:creationId xmlns:a16="http://schemas.microsoft.com/office/drawing/2014/main" id="{E36DD678-8DAA-4A77-D41A-00ABF99F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47" y="4101842"/>
            <a:ext cx="978321" cy="10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Logo Community DotNetToscana">
            <a:extLst>
              <a:ext uri="{FF2B5EF4-FFF2-40B4-BE49-F238E27FC236}">
                <a16:creationId xmlns:a16="http://schemas.microsoft.com/office/drawing/2014/main" id="{9C32B1E4-AAE8-66C4-95E6-8D224B5E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8" y="4101843"/>
            <a:ext cx="2776472" cy="107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ogo Community DotNetLombardia">
            <a:extLst>
              <a:ext uri="{FF2B5EF4-FFF2-40B4-BE49-F238E27FC236}">
                <a16:creationId xmlns:a16="http://schemas.microsoft.com/office/drawing/2014/main" id="{DBAF4316-E9D5-4880-616D-692FE482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00" y="4291759"/>
            <a:ext cx="2295525" cy="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Identikit di Azure B2C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A129D9CB-99DE-AC3A-ABC4-617E80F08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201138"/>
              </p:ext>
            </p:extLst>
          </p:nvPr>
        </p:nvGraphicFramePr>
        <p:xfrm>
          <a:off x="892233" y="1272845"/>
          <a:ext cx="9620298" cy="4771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D220FF40-3ABC-EC3B-72ED-25E835D29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607" y="1018696"/>
            <a:ext cx="2781847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CB9C31-06EF-E02A-B834-696E447E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Signori e Signori ecco a </a:t>
            </a:r>
            <a:r>
              <a:rPr lang="it-IT"/>
              <a:t>voi OAuth2 </a:t>
            </a:r>
            <a:r>
              <a:rPr lang="it-IT" dirty="0"/>
              <a:t>e </a:t>
            </a:r>
            <a:r>
              <a:rPr lang="it-IT" dirty="0" err="1"/>
              <a:t>OpenID</a:t>
            </a:r>
            <a:endParaRPr lang="it-IT" dirty="0"/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72533BBA-7421-BEFA-A153-40F27EC38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51295"/>
              </p:ext>
            </p:extLst>
          </p:nvPr>
        </p:nvGraphicFramePr>
        <p:xfrm>
          <a:off x="432560" y="1022350"/>
          <a:ext cx="7498590" cy="4762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5A89D9D0-2AE6-82D8-1F84-AE415AACD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137134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5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B9C10-F94A-40FA-BFD7-ADBBE475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11" y="287566"/>
            <a:ext cx="11210982" cy="985279"/>
          </a:xfrm>
        </p:spPr>
        <p:txBody>
          <a:bodyPr/>
          <a:lstStyle/>
          <a:p>
            <a:r>
              <a:rPr lang="en-GB" dirty="0"/>
              <a:t>Authorization code flow (with </a:t>
            </a:r>
            <a:r>
              <a:rPr lang="en-GB" dirty="0" err="1"/>
              <a:t>pkce</a:t>
            </a:r>
            <a:r>
              <a:rPr lang="en-GB" dirty="0"/>
              <a:t>)</a:t>
            </a:r>
            <a:endParaRPr lang="it-IT" dirty="0"/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5AFE5B3A-3514-9FEA-1A48-690186FB4612}"/>
              </a:ext>
            </a:extLst>
          </p:cNvPr>
          <p:cNvGrpSpPr/>
          <p:nvPr/>
        </p:nvGrpSpPr>
        <p:grpSpPr>
          <a:xfrm>
            <a:off x="665282" y="1040009"/>
            <a:ext cx="9860131" cy="5380418"/>
            <a:chOff x="1001832" y="1135259"/>
            <a:chExt cx="9860131" cy="5380418"/>
          </a:xfrm>
        </p:grpSpPr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6508B4FA-6C9E-34C2-B2BE-65551C7F919F}"/>
                </a:ext>
              </a:extLst>
            </p:cNvPr>
            <p:cNvSpPr/>
            <p:nvPr/>
          </p:nvSpPr>
          <p:spPr>
            <a:xfrm>
              <a:off x="4048298" y="1701919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0F978BE8-7054-3611-34BD-1B512DE2F7D2}"/>
                </a:ext>
              </a:extLst>
            </p:cNvPr>
            <p:cNvSpPr/>
            <p:nvPr/>
          </p:nvSpPr>
          <p:spPr>
            <a:xfrm>
              <a:off x="3665912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Client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7A28F093-462C-5C13-E11E-1FC4457CAF26}"/>
                </a:ext>
              </a:extLst>
            </p:cNvPr>
            <p:cNvSpPr/>
            <p:nvPr/>
          </p:nvSpPr>
          <p:spPr>
            <a:xfrm>
              <a:off x="1001832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Utente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E6D4015D-9A92-3983-4DA1-C2696FF86C8A}"/>
                </a:ext>
              </a:extLst>
            </p:cNvPr>
            <p:cNvSpPr/>
            <p:nvPr/>
          </p:nvSpPr>
          <p:spPr>
            <a:xfrm>
              <a:off x="6409352" y="1313905"/>
              <a:ext cx="2432859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Authorization</a:t>
              </a:r>
              <a:r>
                <a:rPr lang="it-IT" dirty="0"/>
                <a:t> server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9481F41-AFE4-7C1C-39F8-5B1A71C9787F}"/>
                </a:ext>
              </a:extLst>
            </p:cNvPr>
            <p:cNvSpPr/>
            <p:nvPr/>
          </p:nvSpPr>
          <p:spPr>
            <a:xfrm>
              <a:off x="9814559" y="1304595"/>
              <a:ext cx="1047404" cy="4322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Api</a:t>
              </a:r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B964F19E-16F2-4F13-0EAE-C7F8EBED9E5B}"/>
                </a:ext>
              </a:extLst>
            </p:cNvPr>
            <p:cNvSpPr/>
            <p:nvPr/>
          </p:nvSpPr>
          <p:spPr>
            <a:xfrm>
              <a:off x="1402080" y="1749713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D0322149-B3A0-DB87-C4B6-1CBB982D843E}"/>
                </a:ext>
              </a:extLst>
            </p:cNvPr>
            <p:cNvSpPr/>
            <p:nvPr/>
          </p:nvSpPr>
          <p:spPr>
            <a:xfrm>
              <a:off x="7473142" y="1733669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ED67E91F-4C35-BF34-DC19-9182E938C6EA}"/>
                </a:ext>
              </a:extLst>
            </p:cNvPr>
            <p:cNvSpPr/>
            <p:nvPr/>
          </p:nvSpPr>
          <p:spPr>
            <a:xfrm>
              <a:off x="10338261" y="1746167"/>
              <a:ext cx="83127" cy="4765964"/>
            </a:xfrm>
            <a:custGeom>
              <a:avLst/>
              <a:gdLst>
                <a:gd name="connsiteX0" fmla="*/ 60960 w 83127"/>
                <a:gd name="connsiteY0" fmla="*/ 0 h 4765964"/>
                <a:gd name="connsiteX1" fmla="*/ 44335 w 83127"/>
                <a:gd name="connsiteY1" fmla="*/ 133004 h 4765964"/>
                <a:gd name="connsiteX2" fmla="*/ 33251 w 83127"/>
                <a:gd name="connsiteY2" fmla="*/ 193964 h 4765964"/>
                <a:gd name="connsiteX3" fmla="*/ 27709 w 83127"/>
                <a:gd name="connsiteY3" fmla="*/ 315884 h 4765964"/>
                <a:gd name="connsiteX4" fmla="*/ 22167 w 83127"/>
                <a:gd name="connsiteY4" fmla="*/ 365760 h 4765964"/>
                <a:gd name="connsiteX5" fmla="*/ 16625 w 83127"/>
                <a:gd name="connsiteY5" fmla="*/ 493222 h 4765964"/>
                <a:gd name="connsiteX6" fmla="*/ 11084 w 83127"/>
                <a:gd name="connsiteY6" fmla="*/ 537557 h 4765964"/>
                <a:gd name="connsiteX7" fmla="*/ 5542 w 83127"/>
                <a:gd name="connsiteY7" fmla="*/ 587433 h 4765964"/>
                <a:gd name="connsiteX8" fmla="*/ 11084 w 83127"/>
                <a:gd name="connsiteY8" fmla="*/ 809106 h 4765964"/>
                <a:gd name="connsiteX9" fmla="*/ 22167 w 83127"/>
                <a:gd name="connsiteY9" fmla="*/ 1241368 h 4765964"/>
                <a:gd name="connsiteX10" fmla="*/ 27709 w 83127"/>
                <a:gd name="connsiteY10" fmla="*/ 1313411 h 4765964"/>
                <a:gd name="connsiteX11" fmla="*/ 33251 w 83127"/>
                <a:gd name="connsiteY11" fmla="*/ 1446415 h 4765964"/>
                <a:gd name="connsiteX12" fmla="*/ 38793 w 83127"/>
                <a:gd name="connsiteY12" fmla="*/ 1679171 h 4765964"/>
                <a:gd name="connsiteX13" fmla="*/ 49876 w 83127"/>
                <a:gd name="connsiteY13" fmla="*/ 1762299 h 4765964"/>
                <a:gd name="connsiteX14" fmla="*/ 55418 w 83127"/>
                <a:gd name="connsiteY14" fmla="*/ 1856510 h 4765964"/>
                <a:gd name="connsiteX15" fmla="*/ 77585 w 83127"/>
                <a:gd name="connsiteY15" fmla="*/ 2000597 h 4765964"/>
                <a:gd name="connsiteX16" fmla="*/ 83127 w 83127"/>
                <a:gd name="connsiteY16" fmla="*/ 2067099 h 4765964"/>
                <a:gd name="connsiteX17" fmla="*/ 77585 w 83127"/>
                <a:gd name="connsiteY17" fmla="*/ 2759826 h 4765964"/>
                <a:gd name="connsiteX18" fmla="*/ 66502 w 83127"/>
                <a:gd name="connsiteY18" fmla="*/ 2848495 h 4765964"/>
                <a:gd name="connsiteX19" fmla="*/ 60960 w 83127"/>
                <a:gd name="connsiteY19" fmla="*/ 2953790 h 4765964"/>
                <a:gd name="connsiteX20" fmla="*/ 55418 w 83127"/>
                <a:gd name="connsiteY20" fmla="*/ 3003666 h 4765964"/>
                <a:gd name="connsiteX21" fmla="*/ 44335 w 83127"/>
                <a:gd name="connsiteY21" fmla="*/ 3136670 h 4765964"/>
                <a:gd name="connsiteX22" fmla="*/ 33251 w 83127"/>
                <a:gd name="connsiteY22" fmla="*/ 3186546 h 4765964"/>
                <a:gd name="connsiteX23" fmla="*/ 27709 w 83127"/>
                <a:gd name="connsiteY23" fmla="*/ 3269673 h 4765964"/>
                <a:gd name="connsiteX24" fmla="*/ 16625 w 83127"/>
                <a:gd name="connsiteY24" fmla="*/ 3358342 h 4765964"/>
                <a:gd name="connsiteX25" fmla="*/ 11084 w 83127"/>
                <a:gd name="connsiteY25" fmla="*/ 3491346 h 4765964"/>
                <a:gd name="connsiteX26" fmla="*/ 0 w 83127"/>
                <a:gd name="connsiteY26" fmla="*/ 3629891 h 4765964"/>
                <a:gd name="connsiteX27" fmla="*/ 5542 w 83127"/>
                <a:gd name="connsiteY27" fmla="*/ 3967942 h 4765964"/>
                <a:gd name="connsiteX28" fmla="*/ 16625 w 83127"/>
                <a:gd name="connsiteY28" fmla="*/ 4422371 h 4765964"/>
                <a:gd name="connsiteX29" fmla="*/ 11084 w 83127"/>
                <a:gd name="connsiteY29" fmla="*/ 4765964 h 47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3127" h="4765964">
                  <a:moveTo>
                    <a:pt x="60960" y="0"/>
                  </a:moveTo>
                  <a:cubicBezTo>
                    <a:pt x="58055" y="24692"/>
                    <a:pt x="50338" y="96985"/>
                    <a:pt x="44335" y="133004"/>
                  </a:cubicBezTo>
                  <a:cubicBezTo>
                    <a:pt x="40940" y="153376"/>
                    <a:pt x="36946" y="173644"/>
                    <a:pt x="33251" y="193964"/>
                  </a:cubicBezTo>
                  <a:cubicBezTo>
                    <a:pt x="31404" y="234604"/>
                    <a:pt x="30328" y="275286"/>
                    <a:pt x="27709" y="315884"/>
                  </a:cubicBezTo>
                  <a:cubicBezTo>
                    <a:pt x="26632" y="332577"/>
                    <a:pt x="23210" y="349065"/>
                    <a:pt x="22167" y="365760"/>
                  </a:cubicBezTo>
                  <a:cubicBezTo>
                    <a:pt x="19514" y="408205"/>
                    <a:pt x="19363" y="450783"/>
                    <a:pt x="16625" y="493222"/>
                  </a:cubicBezTo>
                  <a:cubicBezTo>
                    <a:pt x="15666" y="508084"/>
                    <a:pt x="12824" y="522766"/>
                    <a:pt x="11084" y="537557"/>
                  </a:cubicBezTo>
                  <a:cubicBezTo>
                    <a:pt x="9130" y="554170"/>
                    <a:pt x="7389" y="570808"/>
                    <a:pt x="5542" y="587433"/>
                  </a:cubicBezTo>
                  <a:cubicBezTo>
                    <a:pt x="7389" y="661324"/>
                    <a:pt x="9478" y="735209"/>
                    <a:pt x="11084" y="809106"/>
                  </a:cubicBezTo>
                  <a:cubicBezTo>
                    <a:pt x="14487" y="965644"/>
                    <a:pt x="14464" y="1091172"/>
                    <a:pt x="22167" y="1241368"/>
                  </a:cubicBezTo>
                  <a:cubicBezTo>
                    <a:pt x="23401" y="1265422"/>
                    <a:pt x="26409" y="1289361"/>
                    <a:pt x="27709" y="1313411"/>
                  </a:cubicBezTo>
                  <a:cubicBezTo>
                    <a:pt x="30104" y="1357719"/>
                    <a:pt x="31907" y="1402062"/>
                    <a:pt x="33251" y="1446415"/>
                  </a:cubicBezTo>
                  <a:cubicBezTo>
                    <a:pt x="35602" y="1523987"/>
                    <a:pt x="34714" y="1601671"/>
                    <a:pt x="38793" y="1679171"/>
                  </a:cubicBezTo>
                  <a:cubicBezTo>
                    <a:pt x="40262" y="1707087"/>
                    <a:pt x="46182" y="1734590"/>
                    <a:pt x="49876" y="1762299"/>
                  </a:cubicBezTo>
                  <a:cubicBezTo>
                    <a:pt x="51723" y="1793703"/>
                    <a:pt x="51785" y="1825263"/>
                    <a:pt x="55418" y="1856510"/>
                  </a:cubicBezTo>
                  <a:cubicBezTo>
                    <a:pt x="61031" y="1904779"/>
                    <a:pt x="73549" y="1952171"/>
                    <a:pt x="77585" y="2000597"/>
                  </a:cubicBezTo>
                  <a:lnTo>
                    <a:pt x="83127" y="2067099"/>
                  </a:lnTo>
                  <a:cubicBezTo>
                    <a:pt x="81280" y="2298008"/>
                    <a:pt x="82497" y="2528962"/>
                    <a:pt x="77585" y="2759826"/>
                  </a:cubicBezTo>
                  <a:cubicBezTo>
                    <a:pt x="76951" y="2789606"/>
                    <a:pt x="66502" y="2848495"/>
                    <a:pt x="66502" y="2848495"/>
                  </a:cubicBezTo>
                  <a:cubicBezTo>
                    <a:pt x="64655" y="2883593"/>
                    <a:pt x="63464" y="2918732"/>
                    <a:pt x="60960" y="2953790"/>
                  </a:cubicBezTo>
                  <a:cubicBezTo>
                    <a:pt x="59768" y="2970475"/>
                    <a:pt x="56752" y="2986992"/>
                    <a:pt x="55418" y="3003666"/>
                  </a:cubicBezTo>
                  <a:cubicBezTo>
                    <a:pt x="51892" y="3047745"/>
                    <a:pt x="52068" y="3092850"/>
                    <a:pt x="44335" y="3136670"/>
                  </a:cubicBezTo>
                  <a:cubicBezTo>
                    <a:pt x="41375" y="3153442"/>
                    <a:pt x="36946" y="3169921"/>
                    <a:pt x="33251" y="3186546"/>
                  </a:cubicBezTo>
                  <a:cubicBezTo>
                    <a:pt x="31404" y="3214255"/>
                    <a:pt x="30384" y="3242032"/>
                    <a:pt x="27709" y="3269673"/>
                  </a:cubicBezTo>
                  <a:cubicBezTo>
                    <a:pt x="24840" y="3299321"/>
                    <a:pt x="16625" y="3358342"/>
                    <a:pt x="16625" y="3358342"/>
                  </a:cubicBezTo>
                  <a:cubicBezTo>
                    <a:pt x="14778" y="3402677"/>
                    <a:pt x="13796" y="3447056"/>
                    <a:pt x="11084" y="3491346"/>
                  </a:cubicBezTo>
                  <a:cubicBezTo>
                    <a:pt x="8253" y="3537589"/>
                    <a:pt x="0" y="3629891"/>
                    <a:pt x="0" y="3629891"/>
                  </a:cubicBezTo>
                  <a:cubicBezTo>
                    <a:pt x="1847" y="3742575"/>
                    <a:pt x="3396" y="3855264"/>
                    <a:pt x="5542" y="3967942"/>
                  </a:cubicBezTo>
                  <a:cubicBezTo>
                    <a:pt x="8493" y="4122891"/>
                    <a:pt x="12561" y="4267920"/>
                    <a:pt x="16625" y="4422371"/>
                  </a:cubicBezTo>
                  <a:lnTo>
                    <a:pt x="11084" y="4765964"/>
                  </a:lnTo>
                </a:path>
              </a:pathLst>
            </a:custGeom>
            <a:noFill/>
            <a:ln>
              <a:solidFill>
                <a:srgbClr val="59328A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3F77823D-6C80-DD64-4ECC-351AF5A15BCB}"/>
                </a:ext>
              </a:extLst>
            </p:cNvPr>
            <p:cNvGrpSpPr/>
            <p:nvPr/>
          </p:nvGrpSpPr>
          <p:grpSpPr>
            <a:xfrm>
              <a:off x="1463041" y="1528622"/>
              <a:ext cx="2571404" cy="338554"/>
              <a:chOff x="1463041" y="1701919"/>
              <a:chExt cx="2571404" cy="338554"/>
            </a:xfrm>
          </p:grpSpPr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00E4DBED-E9D2-4BE7-1043-D040E46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1" y="1989513"/>
                <a:ext cx="2571404" cy="44334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5E3F3C5-8717-68D7-B69B-4903A3FDCB9F}"/>
                  </a:ext>
                </a:extLst>
              </p:cNvPr>
              <p:cNvSpPr txBox="1"/>
              <p:nvPr/>
            </p:nvSpPr>
            <p:spPr>
              <a:xfrm>
                <a:off x="2313298" y="1701919"/>
                <a:ext cx="930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1 – </a:t>
                </a:r>
                <a:r>
                  <a:rPr lang="it-IT" sz="1600" dirty="0"/>
                  <a:t>Login</a:t>
                </a:r>
              </a:p>
            </p:txBody>
          </p:sp>
        </p:grp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10530FA3-0FC0-3637-90E4-CFF44028B129}"/>
                </a:ext>
              </a:extLst>
            </p:cNvPr>
            <p:cNvGrpSpPr/>
            <p:nvPr/>
          </p:nvGrpSpPr>
          <p:grpSpPr>
            <a:xfrm>
              <a:off x="1373845" y="1838961"/>
              <a:ext cx="2738183" cy="600290"/>
              <a:chOff x="1373845" y="2134181"/>
              <a:chExt cx="2738183" cy="600290"/>
            </a:xfrm>
          </p:grpSpPr>
          <p:cxnSp>
            <p:nvCxnSpPr>
              <p:cNvPr id="29" name="Connettore curvo 28">
                <a:extLst>
                  <a:ext uri="{FF2B5EF4-FFF2-40B4-BE49-F238E27FC236}">
                    <a16:creationId xmlns:a16="http://schemas.microsoft.com/office/drawing/2014/main" id="{C8ACC381-C17B-C96F-5994-3E7EB42979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861" y="2134181"/>
                <a:ext cx="22167" cy="271549"/>
              </a:xfrm>
              <a:prstGeom prst="curvedConnector3">
                <a:avLst>
                  <a:gd name="adj1" fmla="val -468131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65DF8E21-DDC8-0222-305B-EC4535894949}"/>
                  </a:ext>
                </a:extLst>
              </p:cNvPr>
              <p:cNvSpPr txBox="1"/>
              <p:nvPr/>
            </p:nvSpPr>
            <p:spPr>
              <a:xfrm>
                <a:off x="1373845" y="2149696"/>
                <a:ext cx="2624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/>
                  <a:t>2 – </a:t>
                </a:r>
                <a:r>
                  <a:rPr lang="it-IT" sz="1600" dirty="0"/>
                  <a:t>Generazione del </a:t>
                </a:r>
                <a:br>
                  <a:rPr lang="it-IT" sz="1600" dirty="0"/>
                </a:br>
                <a:r>
                  <a:rPr lang="it-IT" sz="1600" dirty="0"/>
                  <a:t>codice di verifica + challenge</a:t>
                </a:r>
              </a:p>
            </p:txBody>
          </p:sp>
        </p:grp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D6C42308-BBE9-86BD-F046-1823716148A6}"/>
                </a:ext>
              </a:extLst>
            </p:cNvPr>
            <p:cNvGrpSpPr/>
            <p:nvPr/>
          </p:nvGrpSpPr>
          <p:grpSpPr>
            <a:xfrm>
              <a:off x="4048298" y="2261185"/>
              <a:ext cx="3612784" cy="576012"/>
              <a:chOff x="4039734" y="2737413"/>
              <a:chExt cx="3612784" cy="576012"/>
            </a:xfrm>
          </p:grpSpPr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E9640216-08ED-DBAB-C84F-2A4DE5B12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0944" y="3019208"/>
                <a:ext cx="3264132" cy="22167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E255564D-42DB-9707-C4F5-C3EDAE907E53}"/>
                  </a:ext>
                </a:extLst>
              </p:cNvPr>
              <p:cNvSpPr txBox="1"/>
              <p:nvPr/>
            </p:nvSpPr>
            <p:spPr>
              <a:xfrm>
                <a:off x="4039734" y="2737413"/>
                <a:ext cx="3612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3 – </a:t>
                </a:r>
                <a:r>
                  <a:rPr lang="it-IT" sz="1600" dirty="0"/>
                  <a:t>Richiesta del codice di autorizzazione </a:t>
                </a:r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93AD3E25-C704-3A99-E00F-05481D4A5EB0}"/>
                  </a:ext>
                </a:extLst>
              </p:cNvPr>
              <p:cNvSpPr txBox="1"/>
              <p:nvPr/>
            </p:nvSpPr>
            <p:spPr>
              <a:xfrm>
                <a:off x="4131425" y="2974871"/>
                <a:ext cx="2868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+ challenge e metodo di </a:t>
                </a:r>
                <a:r>
                  <a:rPr lang="it-IT" sz="1600" dirty="0" err="1"/>
                  <a:t>hashing</a:t>
                </a:r>
                <a:endParaRPr lang="it-IT" sz="1600" dirty="0"/>
              </a:p>
            </p:txBody>
          </p:sp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138A2FC3-3461-C98A-6FF3-E67D6C87B618}"/>
                </a:ext>
              </a:extLst>
            </p:cNvPr>
            <p:cNvGrpSpPr/>
            <p:nvPr/>
          </p:nvGrpSpPr>
          <p:grpSpPr>
            <a:xfrm>
              <a:off x="1489513" y="2791992"/>
              <a:ext cx="6035039" cy="338554"/>
              <a:chOff x="1568335" y="3555400"/>
              <a:chExt cx="6035039" cy="338554"/>
            </a:xfrm>
          </p:grpSpPr>
          <p:cxnSp>
            <p:nvCxnSpPr>
              <p:cNvPr id="37" name="Connettore 2 36">
                <a:extLst>
                  <a:ext uri="{FF2B5EF4-FFF2-40B4-BE49-F238E27FC236}">
                    <a16:creationId xmlns:a16="http://schemas.microsoft.com/office/drawing/2014/main" id="{4D246BC5-706A-81C6-6C83-1F13645199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8335" y="3822959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C3B4E0C-BE56-636C-1305-EFF65B30DF27}"/>
                  </a:ext>
                </a:extLst>
              </p:cNvPr>
              <p:cNvSpPr txBox="1"/>
              <p:nvPr/>
            </p:nvSpPr>
            <p:spPr>
              <a:xfrm>
                <a:off x="1960629" y="3555400"/>
                <a:ext cx="5642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4 – </a:t>
                </a:r>
                <a:r>
                  <a:rPr lang="it-IT" sz="1600" dirty="0" err="1"/>
                  <a:t>Redirect</a:t>
                </a:r>
                <a:r>
                  <a:rPr lang="it-IT" sz="1600" dirty="0"/>
                  <a:t> pagina di login </a:t>
                </a:r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89B82EE8-8559-AF77-F718-34442738D824}"/>
                </a:ext>
              </a:extLst>
            </p:cNvPr>
            <p:cNvGrpSpPr/>
            <p:nvPr/>
          </p:nvGrpSpPr>
          <p:grpSpPr>
            <a:xfrm>
              <a:off x="1586586" y="3303445"/>
              <a:ext cx="5987934" cy="338554"/>
              <a:chOff x="1525534" y="4121824"/>
              <a:chExt cx="5987934" cy="338554"/>
            </a:xfrm>
          </p:grpSpPr>
          <p:cxnSp>
            <p:nvCxnSpPr>
              <p:cNvPr id="40" name="Connettore 2 39">
                <a:extLst>
                  <a:ext uri="{FF2B5EF4-FFF2-40B4-BE49-F238E27FC236}">
                    <a16:creationId xmlns:a16="http://schemas.microsoft.com/office/drawing/2014/main" id="{1A18DCCF-68F1-7A7D-779A-F154C126FB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5534" y="4378217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70347402-1466-501B-14EC-151471B47ED7}"/>
                  </a:ext>
                </a:extLst>
              </p:cNvPr>
              <p:cNvSpPr txBox="1"/>
              <p:nvPr/>
            </p:nvSpPr>
            <p:spPr>
              <a:xfrm>
                <a:off x="4127551" y="4121824"/>
                <a:ext cx="30116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5 – </a:t>
                </a:r>
                <a:r>
                  <a:rPr lang="it-IT" sz="1600" dirty="0" err="1"/>
                  <a:t>Authenticazione</a:t>
                </a:r>
                <a:r>
                  <a:rPr lang="it-IT" sz="1600" dirty="0"/>
                  <a:t> e consenso</a:t>
                </a:r>
              </a:p>
            </p:txBody>
          </p:sp>
        </p:grp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0D2E033-51B6-AC24-51DC-154755678E9C}"/>
                </a:ext>
              </a:extLst>
            </p:cNvPr>
            <p:cNvGrpSpPr/>
            <p:nvPr/>
          </p:nvGrpSpPr>
          <p:grpSpPr>
            <a:xfrm>
              <a:off x="4188603" y="3716372"/>
              <a:ext cx="3264132" cy="584775"/>
              <a:chOff x="4253344" y="4686551"/>
              <a:chExt cx="3264132" cy="584775"/>
            </a:xfrm>
          </p:grpSpPr>
          <p:cxnSp>
            <p:nvCxnSpPr>
              <p:cNvPr id="42" name="Connettore 2 41">
                <a:extLst>
                  <a:ext uri="{FF2B5EF4-FFF2-40B4-BE49-F238E27FC236}">
                    <a16:creationId xmlns:a16="http://schemas.microsoft.com/office/drawing/2014/main" id="{87AED7F5-C1CD-7987-0041-ED5D96706E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3344" y="4988299"/>
                <a:ext cx="3264132" cy="204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5286DB0-2763-C097-AE0F-AB605FBD0161}"/>
                  </a:ext>
                </a:extLst>
              </p:cNvPr>
              <p:cNvSpPr txBox="1"/>
              <p:nvPr/>
            </p:nvSpPr>
            <p:spPr>
              <a:xfrm>
                <a:off x="4340883" y="4686551"/>
                <a:ext cx="26355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6 - </a:t>
                </a:r>
                <a:r>
                  <a:rPr lang="it-IT" sz="1600" dirty="0"/>
                  <a:t>Invio codice di autorizzazione</a:t>
                </a:r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649FA2BA-B0F6-842E-3AE3-674067AC81C2}"/>
                </a:ext>
              </a:extLst>
            </p:cNvPr>
            <p:cNvGrpSpPr/>
            <p:nvPr/>
          </p:nvGrpSpPr>
          <p:grpSpPr>
            <a:xfrm>
              <a:off x="4069774" y="4247414"/>
              <a:ext cx="3325342" cy="576012"/>
              <a:chOff x="4039734" y="2737413"/>
              <a:chExt cx="3325342" cy="576012"/>
            </a:xfrm>
          </p:grpSpPr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9BDE9AAF-57AC-E2B0-C995-3691A6981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0944" y="3019208"/>
                <a:ext cx="3264132" cy="22167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5C47F74-048E-042B-CA71-D4CA230EDF8F}"/>
                  </a:ext>
                </a:extLst>
              </p:cNvPr>
              <p:cNvSpPr txBox="1"/>
              <p:nvPr/>
            </p:nvSpPr>
            <p:spPr>
              <a:xfrm>
                <a:off x="4039734" y="2737413"/>
                <a:ext cx="2969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7 – </a:t>
                </a:r>
                <a:r>
                  <a:rPr lang="it-IT" sz="1600" dirty="0"/>
                  <a:t>Invio codice di autorizzazione </a:t>
                </a:r>
              </a:p>
            </p:txBody>
          </p:sp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25D4BFB4-E737-6052-899D-232272BD9AB0}"/>
                  </a:ext>
                </a:extLst>
              </p:cNvPr>
              <p:cNvSpPr txBox="1"/>
              <p:nvPr/>
            </p:nvSpPr>
            <p:spPr>
              <a:xfrm>
                <a:off x="4131425" y="2974871"/>
                <a:ext cx="1721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+ codice di verifica</a:t>
                </a:r>
              </a:p>
            </p:txBody>
          </p:sp>
        </p:grp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7184ABC3-C0F1-53AF-03A6-76CD9DB18B16}"/>
                </a:ext>
              </a:extLst>
            </p:cNvPr>
            <p:cNvGrpSpPr/>
            <p:nvPr/>
          </p:nvGrpSpPr>
          <p:grpSpPr>
            <a:xfrm>
              <a:off x="7565132" y="4056589"/>
              <a:ext cx="2754878" cy="749668"/>
              <a:chOff x="7565132" y="4436965"/>
              <a:chExt cx="2754878" cy="749668"/>
            </a:xfrm>
          </p:grpSpPr>
          <p:cxnSp>
            <p:nvCxnSpPr>
              <p:cNvPr id="58" name="Connettore curvo 57">
                <a:extLst>
                  <a:ext uri="{FF2B5EF4-FFF2-40B4-BE49-F238E27FC236}">
                    <a16:creationId xmlns:a16="http://schemas.microsoft.com/office/drawing/2014/main" id="{D0A18C5B-A026-8A97-E2A1-F64295396F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5132" y="4897818"/>
                <a:ext cx="22167" cy="288815"/>
              </a:xfrm>
              <a:prstGeom prst="curvedConnector3">
                <a:avLst>
                  <a:gd name="adj1" fmla="val -4681310"/>
                </a:avLst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9ACF4A27-D519-75B6-FB0B-98FD493F9DCD}"/>
                  </a:ext>
                </a:extLst>
              </p:cNvPr>
              <p:cNvSpPr txBox="1"/>
              <p:nvPr/>
            </p:nvSpPr>
            <p:spPr>
              <a:xfrm>
                <a:off x="7695308" y="4436965"/>
                <a:ext cx="2624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/>
                  <a:t>8 – </a:t>
                </a:r>
                <a:r>
                  <a:rPr lang="it-IT" sz="1600" dirty="0"/>
                  <a:t>valida codice di verifica </a:t>
                </a:r>
                <a:br>
                  <a:rPr lang="it-IT" sz="1600" dirty="0"/>
                </a:br>
                <a:r>
                  <a:rPr lang="it-IT" sz="1600" dirty="0"/>
                  <a:t>+ challenge</a:t>
                </a:r>
              </a:p>
            </p:txBody>
          </p:sp>
        </p:grpSp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A1AF30BE-77AC-6814-4407-29606FDB8195}"/>
                </a:ext>
              </a:extLst>
            </p:cNvPr>
            <p:cNvGrpSpPr/>
            <p:nvPr/>
          </p:nvGrpSpPr>
          <p:grpSpPr>
            <a:xfrm>
              <a:off x="4091260" y="4965239"/>
              <a:ext cx="3264132" cy="338554"/>
              <a:chOff x="4253344" y="4686551"/>
              <a:chExt cx="3264132" cy="338554"/>
            </a:xfrm>
          </p:grpSpPr>
          <p:cxnSp>
            <p:nvCxnSpPr>
              <p:cNvPr id="65" name="Connettore 2 64">
                <a:extLst>
                  <a:ext uri="{FF2B5EF4-FFF2-40B4-BE49-F238E27FC236}">
                    <a16:creationId xmlns:a16="http://schemas.microsoft.com/office/drawing/2014/main" id="{067C226B-020E-2ED5-7353-D3D4936993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3344" y="4988299"/>
                <a:ext cx="3264132" cy="204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F41EB076-256E-5455-C27F-C9AFA638844A}"/>
                  </a:ext>
                </a:extLst>
              </p:cNvPr>
              <p:cNvSpPr txBox="1"/>
              <p:nvPr/>
            </p:nvSpPr>
            <p:spPr>
              <a:xfrm>
                <a:off x="4340882" y="4686551"/>
                <a:ext cx="29630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9 – </a:t>
                </a:r>
                <a:r>
                  <a:rPr lang="it-IT" sz="1600" dirty="0"/>
                  <a:t>Invio ID Token e Access Token</a:t>
                </a:r>
              </a:p>
            </p:txBody>
          </p:sp>
        </p:grpSp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244C3239-8A5B-8826-81EE-BFE34BD2A998}"/>
                </a:ext>
              </a:extLst>
            </p:cNvPr>
            <p:cNvGrpSpPr/>
            <p:nvPr/>
          </p:nvGrpSpPr>
          <p:grpSpPr>
            <a:xfrm>
              <a:off x="4141731" y="5211812"/>
              <a:ext cx="6292493" cy="360444"/>
              <a:chOff x="4161465" y="5377407"/>
              <a:chExt cx="6292493" cy="360444"/>
            </a:xfrm>
          </p:grpSpPr>
          <p:cxnSp>
            <p:nvCxnSpPr>
              <p:cNvPr id="68" name="Connettore 2 67">
                <a:extLst>
                  <a:ext uri="{FF2B5EF4-FFF2-40B4-BE49-F238E27FC236}">
                    <a16:creationId xmlns:a16="http://schemas.microsoft.com/office/drawing/2014/main" id="{732949A9-A881-3B54-70B3-A92B44C69E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1465" y="5640346"/>
                <a:ext cx="6189146" cy="9750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54A88E6E-878F-5788-A987-87806EB3B1B3}"/>
                  </a:ext>
                </a:extLst>
              </p:cNvPr>
              <p:cNvSpPr txBox="1"/>
              <p:nvPr/>
            </p:nvSpPr>
            <p:spPr>
              <a:xfrm>
                <a:off x="7473142" y="5377407"/>
                <a:ext cx="2980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dirty="0"/>
                  <a:t>10 – </a:t>
                </a:r>
                <a:r>
                  <a:rPr lang="it-IT" sz="1600" dirty="0"/>
                  <a:t>Richiesta dati + Access Token</a:t>
                </a:r>
              </a:p>
            </p:txBody>
          </p:sp>
        </p:grpSp>
        <p:grpSp>
          <p:nvGrpSpPr>
            <p:cNvPr id="72" name="Gruppo 71">
              <a:extLst>
                <a:ext uri="{FF2B5EF4-FFF2-40B4-BE49-F238E27FC236}">
                  <a16:creationId xmlns:a16="http://schemas.microsoft.com/office/drawing/2014/main" id="{0341398C-BCC2-5717-E625-82EA6F0920B8}"/>
                </a:ext>
              </a:extLst>
            </p:cNvPr>
            <p:cNvGrpSpPr/>
            <p:nvPr/>
          </p:nvGrpSpPr>
          <p:grpSpPr>
            <a:xfrm>
              <a:off x="4043992" y="5585535"/>
              <a:ext cx="6279249" cy="338554"/>
              <a:chOff x="1568335" y="3555400"/>
              <a:chExt cx="6035039" cy="338554"/>
            </a:xfrm>
          </p:grpSpPr>
          <p:cxnSp>
            <p:nvCxnSpPr>
              <p:cNvPr id="73" name="Connettore 2 72">
                <a:extLst>
                  <a:ext uri="{FF2B5EF4-FFF2-40B4-BE49-F238E27FC236}">
                    <a16:creationId xmlns:a16="http://schemas.microsoft.com/office/drawing/2014/main" id="{FB991EC4-19C5-F5B0-06A6-1F58B6BE17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80000" flipH="1" flipV="1">
                <a:off x="1568335" y="3822959"/>
                <a:ext cx="5987934" cy="67979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DCBB1FDE-D6E7-4760-B99E-E2B6FB4F7494}"/>
                  </a:ext>
                </a:extLst>
              </p:cNvPr>
              <p:cNvSpPr txBox="1"/>
              <p:nvPr/>
            </p:nvSpPr>
            <p:spPr>
              <a:xfrm>
                <a:off x="1960629" y="3555400"/>
                <a:ext cx="56427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/>
                  <a:t>11 – </a:t>
                </a:r>
                <a:r>
                  <a:rPr lang="it-IT" sz="1600" dirty="0"/>
                  <a:t>Invio dati</a:t>
                </a:r>
              </a:p>
            </p:txBody>
          </p:sp>
        </p:grpSp>
        <p:pic>
          <p:nvPicPr>
            <p:cNvPr id="76" name="Immagine 75">
              <a:extLst>
                <a:ext uri="{FF2B5EF4-FFF2-40B4-BE49-F238E27FC236}">
                  <a16:creationId xmlns:a16="http://schemas.microsoft.com/office/drawing/2014/main" id="{0DDC762E-F75D-9005-ED48-8F2D2CC26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198" y="1135259"/>
              <a:ext cx="622297" cy="622297"/>
            </a:xfrm>
            <a:prstGeom prst="rect">
              <a:avLst/>
            </a:prstGeom>
          </p:spPr>
        </p:pic>
        <p:pic>
          <p:nvPicPr>
            <p:cNvPr id="77" name="Immagine 76">
              <a:extLst>
                <a:ext uri="{FF2B5EF4-FFF2-40B4-BE49-F238E27FC236}">
                  <a16:creationId xmlns:a16="http://schemas.microsoft.com/office/drawing/2014/main" id="{23926638-7136-D2F2-0AB4-0A57FB657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656" y="1594948"/>
              <a:ext cx="692985" cy="644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23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E22DC3D4-5714-AFED-6E37-771351B06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7" y="1895371"/>
            <a:ext cx="5816899" cy="404515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C01DE77-D615-FEB8-3252-2203B78A6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71" y="1295401"/>
            <a:ext cx="7373632" cy="5482958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28AF33A7-F71C-EC9E-B450-07059615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967" y="825501"/>
            <a:ext cx="5907033" cy="602285"/>
          </a:xfrm>
        </p:spPr>
        <p:txBody>
          <a:bodyPr>
            <a:normAutofit fontScale="90000"/>
          </a:bodyPr>
          <a:lstStyle/>
          <a:p>
            <a:r>
              <a:rPr lang="en-GB" dirty="0"/>
              <a:t>Prima di </a:t>
            </a:r>
            <a:r>
              <a:rPr lang="en-GB" dirty="0" err="1"/>
              <a:t>iniziare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02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D789-B1D5-C0C3-650E-AEB99A82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Iniziamo</a:t>
            </a:r>
            <a:r>
              <a:rPr lang="en-GB" dirty="0"/>
              <a:t> a </a:t>
            </a:r>
            <a:r>
              <a:rPr lang="en-GB" dirty="0" err="1"/>
              <a:t>creare</a:t>
            </a:r>
            <a:r>
              <a:rPr lang="en-GB" dirty="0"/>
              <a:t> un </a:t>
            </a:r>
            <a:r>
              <a:rPr lang="en-GB" dirty="0" err="1"/>
              <a:t>servizio</a:t>
            </a:r>
            <a:r>
              <a:rPr lang="en-GB" dirty="0"/>
              <a:t> Azure B2C per </a:t>
            </a:r>
            <a:r>
              <a:rPr lang="en-GB" dirty="0" err="1"/>
              <a:t>utilizzarlo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nostra </a:t>
            </a:r>
            <a:r>
              <a:rPr lang="en-GB" dirty="0" err="1"/>
              <a:t>applicazione</a:t>
            </a:r>
            <a:r>
              <a:rPr lang="en-GB" dirty="0"/>
              <a:t> </a:t>
            </a:r>
            <a:r>
              <a:rPr lang="en-GB" dirty="0" err="1"/>
              <a:t>Blazor</a:t>
            </a:r>
            <a:r>
              <a:rPr lang="en-GB" dirty="0"/>
              <a:t> </a:t>
            </a:r>
            <a:r>
              <a:rPr lang="en-GB" dirty="0" err="1"/>
              <a:t>Wasm</a:t>
            </a:r>
            <a:r>
              <a:rPr lang="en-GB" dirty="0"/>
              <a:t> Hosted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2E0778A-4F6A-E66F-F8DF-CC4A2FAF0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24" y="2580849"/>
            <a:ext cx="912163" cy="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2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152650"/>
            <a:ext cx="7785100" cy="2393950"/>
          </a:xfrm>
        </p:spPr>
        <p:txBody>
          <a:bodyPr>
            <a:normAutofit/>
          </a:bodyPr>
          <a:lstStyle/>
          <a:p>
            <a:r>
              <a:rPr lang="en-GB" dirty="0" err="1"/>
              <a:t>Grazie</a:t>
            </a:r>
            <a:r>
              <a:rPr lang="en-GB" dirty="0"/>
              <a:t> per la </a:t>
            </a:r>
            <a:r>
              <a:rPr lang="en-GB" dirty="0" err="1"/>
              <a:t>vostra</a:t>
            </a:r>
            <a:r>
              <a:rPr lang="en-GB" dirty="0"/>
              <a:t> </a:t>
            </a:r>
            <a:r>
              <a:rPr lang="en-GB" dirty="0" err="1"/>
              <a:t>attenzione</a:t>
            </a:r>
            <a:r>
              <a:rPr lang="en-GB"/>
              <a:t>…</a:t>
            </a: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3BE310-7D86-6191-77B6-3EEECBC39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873756"/>
            <a:ext cx="3181351" cy="55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9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334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Office Theme</vt:lpstr>
      <vt:lpstr>Configurare Blazor Wasm con Azure B2C</vt:lpstr>
      <vt:lpstr>Un grazie agli sponsor</vt:lpstr>
      <vt:lpstr>E alle community che ci hanno supportato</vt:lpstr>
      <vt:lpstr>Identikit di Azure B2C</vt:lpstr>
      <vt:lpstr>Signori e Signori ecco a voi OAuth2 e OpenID</vt:lpstr>
      <vt:lpstr>Authorization code flow (with pkce)</vt:lpstr>
      <vt:lpstr>Prima di iniziare</vt:lpstr>
      <vt:lpstr>Demo</vt:lpstr>
      <vt:lpstr>Grazie per la vostra attenzione…</vt:lpstr>
      <vt:lpstr>Link Utili</vt:lpstr>
      <vt:lpstr>La crescita personale è come un investimento; Non è una questione di opportunità, ma di tempo.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Aponte</dc:creator>
  <cp:lastModifiedBy>Damiano Andresini</cp:lastModifiedBy>
  <cp:revision>11</cp:revision>
  <dcterms:created xsi:type="dcterms:W3CDTF">2022-05-07T17:10:36Z</dcterms:created>
  <dcterms:modified xsi:type="dcterms:W3CDTF">2022-05-27T09:57:26Z</dcterms:modified>
</cp:coreProperties>
</file>