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custDataLst>
    <p:tags r:id="rId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77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33CCFF"/>
    <a:srgbClr val="DADADA"/>
    <a:srgbClr val="393939"/>
    <a:srgbClr val="3C939F"/>
    <a:srgbClr val="8B8B8B"/>
    <a:srgbClr val="EA7D00"/>
    <a:srgbClr val="5F5F5F"/>
    <a:srgbClr val="333333"/>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66" d="100"/>
          <a:sy n="66" d="100"/>
        </p:scale>
        <p:origin x="-11952" y="-2100"/>
      </p:cViewPr>
      <p:guideLst>
        <p:guide orient="horz" pos="10368"/>
        <p:guide pos="13776"/>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9214"/>
            <a:ext cx="9874956"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689" y="1319214"/>
            <a:ext cx="29490811"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689" y="7681914"/>
            <a:ext cx="1968217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1914"/>
            <a:ext cx="19683589"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7920789E-004F-4528-BD99-83C2E37E877C}" type="slidenum">
              <a:rPr lang="en-US"/>
              <a:pPr>
                <a:defRPr/>
              </a:pPr>
              <a:t>‹#›</a:t>
            </a:fld>
            <a:endParaRPr lang="en-US"/>
          </a:p>
        </p:txBody>
      </p:sp>
      <p:pic>
        <p:nvPicPr>
          <p:cNvPr id="1031" name="New picture"/>
          <p:cNvPicPr/>
          <p:nvPr/>
        </p:nvPicPr>
        <p:blipFill dpi="0">
          <a:blip r:embed="rId13"/>
          <a:stretch>
            <a:fillRect/>
          </a:stretch>
        </p:blipFill>
        <p:spPr>
          <a:xfrm rot="16200000">
            <a:off x="-9245600" y="16459200"/>
            <a:ext cx="15367000" cy="1562100"/>
          </a:xfrm>
          <a:prstGeom prst="rect">
            <a:avLst/>
          </a:prstGeom>
        </p:spPr>
      </p:pic>
      <p:pic>
        <p:nvPicPr>
          <p:cNvPr id="1032" name="New picture"/>
          <p:cNvPicPr/>
          <p:nvPr/>
        </p:nvPicPr>
        <p:blipFill dpi="0">
          <a:blip r:embed="rId13"/>
          <a:stretch>
            <a:fillRect/>
          </a:stretch>
        </p:blipFill>
        <p:spPr>
          <a:xfrm rot="5400000">
            <a:off x="37769800" y="16459200"/>
            <a:ext cx="15367000" cy="1562100"/>
          </a:xfrm>
          <a:prstGeom prst="rect">
            <a:avLst/>
          </a:prstGeom>
        </p:spPr>
      </p:pic>
      <p:pic>
        <p:nvPicPr>
          <p:cNvPr id="1033" name="New picture"/>
          <p:cNvPicPr/>
          <p:nvPr/>
        </p:nvPicPr>
        <p:blipFill dpi="0">
          <a:blip r:embed="rId14"/>
          <a:stretch>
            <a:fillRect/>
          </a:stretch>
        </p:blipFill>
        <p:spPr>
          <a:xfrm>
            <a:off x="57150" y="33426400"/>
            <a:ext cx="43776900" cy="2019300"/>
          </a:xfrm>
          <a:prstGeom prst="rect">
            <a:avLst/>
          </a:prstGeom>
        </p:spPr>
      </p:pic>
      <p:sp>
        <p:nvSpPr>
          <p:cNvPr id="1034" name="New shape"/>
          <p:cNvSpPr/>
          <p:nvPr/>
        </p:nvSpPr>
        <p:spPr>
          <a:xfrm>
            <a:off x="57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a:solidFill>
                  <a:srgbClr val="808080"/>
                </a:solidFill>
              </a:rPr>
              <a:t>Template ID: greenapple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hyperlink" Target="https://arxiv.org/abs/1409.1556" TargetMode="External"/><Relationship Id="rId9" Type="http://schemas.openxmlformats.org/officeDocument/2006/relationships/image" Target="../media/image8.jp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lumMod val="85000"/>
              </a:schemeClr>
            </a:gs>
            <a:gs pos="75000">
              <a:srgbClr val="F8F8F8"/>
            </a:gs>
          </a:gsLst>
          <a:lin ang="5400000" scaled="1"/>
          <a:tileRect/>
        </a:gra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0D432A1-1081-4F61-B638-FB0DC998D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4164" y="7807319"/>
            <a:ext cx="10902963" cy="5451481"/>
          </a:xfrm>
          <a:prstGeom prst="rect">
            <a:avLst/>
          </a:prstGeom>
        </p:spPr>
      </p:pic>
      <p:sp>
        <p:nvSpPr>
          <p:cNvPr id="2050" name="Rectangle 6"/>
          <p:cNvSpPr>
            <a:spLocks noChangeArrowheads="1"/>
          </p:cNvSpPr>
          <p:nvPr/>
        </p:nvSpPr>
        <p:spPr bwMode="auto">
          <a:xfrm>
            <a:off x="68263" y="76200"/>
            <a:ext cx="43730862" cy="3886200"/>
          </a:xfrm>
          <a:prstGeom prst="rect">
            <a:avLst/>
          </a:prstGeom>
          <a:solidFill>
            <a:schemeClr val="tx1">
              <a:lumMod val="85000"/>
              <a:lumOff val="15000"/>
            </a:schemeClr>
          </a:solidFill>
          <a:ln w="38100">
            <a:solidFill>
              <a:schemeClr val="tx1"/>
            </a:solidFill>
            <a:miter lim="800000"/>
          </a:ln>
        </p:spPr>
        <p:txBody>
          <a:bodyPr lIns="137160" tIns="68580" rIns="137160" bIns="68580" anchor="ctr"/>
          <a:lstStyle>
            <a:defPPr>
              <a:defRPr kern="1200" smtId="4294967295"/>
            </a:defPPr>
          </a:lstStyle>
          <a:p>
            <a:pPr algn="ctr" defTabSz="4703763"/>
            <a:r>
              <a:rPr lang="en-US" sz="9900" b="1" dirty="0">
                <a:solidFill>
                  <a:srgbClr val="EA7D00"/>
                </a:solidFill>
                <a:latin typeface="+mj-lt"/>
              </a:rPr>
              <a:t>Inventory Classifier using Convolutional Neural Net</a:t>
            </a:r>
          </a:p>
          <a:p>
            <a:pPr algn="ctr" defTabSz="4703763"/>
            <a:r>
              <a:rPr lang="en-US" sz="5400" b="1" dirty="0">
                <a:solidFill>
                  <a:srgbClr val="DADADA"/>
                </a:solidFill>
                <a:latin typeface="+mj-lt"/>
              </a:rPr>
              <a:t>David Andresky</a:t>
            </a:r>
          </a:p>
          <a:p>
            <a:pPr algn="ctr" defTabSz="4703763"/>
            <a:r>
              <a:rPr lang="en-US" sz="5400" b="1" dirty="0">
                <a:solidFill>
                  <a:srgbClr val="DADADA"/>
                </a:solidFill>
                <a:latin typeface="+mj-lt"/>
              </a:rPr>
              <a:t>Galvanize Data Science Immersive</a:t>
            </a:r>
          </a:p>
        </p:txBody>
      </p:sp>
      <p:sp>
        <p:nvSpPr>
          <p:cNvPr id="2051" name="Rectangle 7"/>
          <p:cNvSpPr>
            <a:spLocks noChangeArrowheads="1"/>
          </p:cNvSpPr>
          <p:nvPr/>
        </p:nvSpPr>
        <p:spPr bwMode="auto">
          <a:xfrm>
            <a:off x="0" y="4343400"/>
            <a:ext cx="10358438" cy="1028700"/>
          </a:xfrm>
          <a:prstGeom prst="rect">
            <a:avLst/>
          </a:prstGeom>
          <a:solidFill>
            <a:srgbClr val="3C939F"/>
          </a:solidFill>
          <a:ln w="28575" cmpd="sng">
            <a:solidFill>
              <a:schemeClr val="tx1"/>
            </a:solidFill>
          </a:ln>
        </p:spPr>
        <p:txBody>
          <a:bodyPr wrap="none" lIns="137160" tIns="68580" rIns="137160" bIns="68580" anchor="ctr"/>
          <a:lstStyle>
            <a:defPPr>
              <a:defRPr kern="1200" smtId="4294967295"/>
            </a:defPPr>
          </a:lstStyle>
          <a:p>
            <a:pPr algn="ctr" defTabSz="4703763"/>
            <a:r>
              <a:rPr lang="en-US" sz="5700" b="1" dirty="0">
                <a:solidFill>
                  <a:schemeClr val="bg1"/>
                </a:solidFill>
                <a:latin typeface="+mj-lt"/>
              </a:rPr>
              <a:t>Background</a:t>
            </a:r>
          </a:p>
        </p:txBody>
      </p:sp>
      <p:sp>
        <p:nvSpPr>
          <p:cNvPr id="2052" name="Rectangle 14"/>
          <p:cNvSpPr>
            <a:spLocks noChangeArrowheads="1"/>
          </p:cNvSpPr>
          <p:nvPr/>
        </p:nvSpPr>
        <p:spPr bwMode="auto">
          <a:xfrm>
            <a:off x="-26389" y="12832731"/>
            <a:ext cx="10358438"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Objectives</a:t>
            </a:r>
          </a:p>
        </p:txBody>
      </p:sp>
      <p:sp>
        <p:nvSpPr>
          <p:cNvPr id="2053" name="Rectangle 8"/>
          <p:cNvSpPr>
            <a:spLocks noChangeArrowheads="1"/>
          </p:cNvSpPr>
          <p:nvPr/>
        </p:nvSpPr>
        <p:spPr bwMode="auto">
          <a:xfrm>
            <a:off x="11177588" y="4343400"/>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chemeClr val="bg1"/>
                </a:solidFill>
                <a:latin typeface="+mj-lt"/>
              </a:rPr>
              <a:t>Challenges</a:t>
            </a:r>
          </a:p>
        </p:txBody>
      </p:sp>
      <p:sp>
        <p:nvSpPr>
          <p:cNvPr id="2054" name="Rectangle 9"/>
          <p:cNvSpPr>
            <a:spLocks noChangeArrowheads="1"/>
          </p:cNvSpPr>
          <p:nvPr/>
        </p:nvSpPr>
        <p:spPr bwMode="auto">
          <a:xfrm>
            <a:off x="22355175" y="4343400"/>
            <a:ext cx="10358438"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Model</a:t>
            </a:r>
          </a:p>
        </p:txBody>
      </p:sp>
      <p:sp>
        <p:nvSpPr>
          <p:cNvPr id="2056" name="Rectangle 10"/>
          <p:cNvSpPr>
            <a:spLocks noChangeArrowheads="1"/>
          </p:cNvSpPr>
          <p:nvPr/>
        </p:nvSpPr>
        <p:spPr bwMode="auto">
          <a:xfrm>
            <a:off x="33532762" y="4343400"/>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Results</a:t>
            </a:r>
          </a:p>
        </p:txBody>
      </p:sp>
      <p:sp>
        <p:nvSpPr>
          <p:cNvPr id="2057" name="Rectangle 18"/>
          <p:cNvSpPr>
            <a:spLocks noChangeArrowheads="1"/>
          </p:cNvSpPr>
          <p:nvPr/>
        </p:nvSpPr>
        <p:spPr bwMode="auto">
          <a:xfrm>
            <a:off x="33509106" y="28575000"/>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References</a:t>
            </a:r>
          </a:p>
        </p:txBody>
      </p:sp>
      <p:sp>
        <p:nvSpPr>
          <p:cNvPr id="2061" name="Rectangle 36"/>
          <p:cNvSpPr>
            <a:spLocks noChangeArrowheads="1"/>
          </p:cNvSpPr>
          <p:nvPr/>
        </p:nvSpPr>
        <p:spPr bwMode="auto">
          <a:xfrm>
            <a:off x="11177588" y="20228519"/>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Methods</a:t>
            </a:r>
          </a:p>
        </p:txBody>
      </p:sp>
      <p:sp>
        <p:nvSpPr>
          <p:cNvPr id="2062" name="Text Box 402"/>
          <p:cNvSpPr txBox="1">
            <a:spLocks noChangeArrowheads="1"/>
          </p:cNvSpPr>
          <p:nvPr/>
        </p:nvSpPr>
        <p:spPr bwMode="auto">
          <a:xfrm>
            <a:off x="541337" y="5715000"/>
            <a:ext cx="9618663" cy="627864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3800" i="1" dirty="0">
                <a:solidFill>
                  <a:srgbClr val="393939"/>
                </a:solidFill>
                <a:latin typeface="Gill Sans" pitchFamily="34" charset="0"/>
              </a:rPr>
              <a:t>In the world of manufacturing and distribution, optimizing warehouse capacity and utilization can result in savings of overhead costs and better organizational efficiency.</a:t>
            </a:r>
          </a:p>
          <a:p>
            <a:pPr eaLnBrk="1" hangingPunct="1">
              <a:spcBef>
                <a:spcPct val="50000"/>
              </a:spcBef>
            </a:pPr>
            <a:r>
              <a:rPr lang="en-US" sz="3800" i="1" dirty="0">
                <a:solidFill>
                  <a:srgbClr val="393939"/>
                </a:solidFill>
                <a:latin typeface="Gill Sans" pitchFamily="34" charset="0"/>
              </a:rPr>
              <a:t>When an operations manager has good insights into space utilization, she can improve efficiency and cost through space consolidation allowing for a reduction in space or re-purposing of space to accommodate growth and other organizational needs.</a:t>
            </a:r>
          </a:p>
        </p:txBody>
      </p:sp>
      <p:sp>
        <p:nvSpPr>
          <p:cNvPr id="2064" name="Text Box 404"/>
          <p:cNvSpPr txBox="1">
            <a:spLocks noChangeArrowheads="1"/>
          </p:cNvSpPr>
          <p:nvPr/>
        </p:nvSpPr>
        <p:spPr bwMode="auto">
          <a:xfrm>
            <a:off x="-45462" y="13406075"/>
            <a:ext cx="9956800" cy="43281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defTabSz="4703763" eaLnBrk="0" hangingPunct="0">
              <a:defRPr sz="3000">
                <a:solidFill>
                  <a:schemeClr val="tx1"/>
                </a:solidFill>
                <a:latin typeface="Arial"/>
              </a:defRPr>
            </a:lvl1pPr>
            <a:lvl2pPr marL="1271588" indent="-414338"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endParaRPr lang="en-US" sz="4200" i="1" dirty="0">
              <a:solidFill>
                <a:srgbClr val="393939"/>
              </a:solidFill>
              <a:latin typeface="Gill Sans" pitchFamily="34" charset="0"/>
            </a:endParaRPr>
          </a:p>
          <a:p>
            <a:pPr lvl="1" eaLnBrk="1" hangingPunct="1">
              <a:spcBef>
                <a:spcPct val="50000"/>
              </a:spcBef>
              <a:buFontTx/>
              <a:buChar char="•"/>
            </a:pPr>
            <a:r>
              <a:rPr lang="en-US" sz="3800" i="1" dirty="0">
                <a:solidFill>
                  <a:srgbClr val="393939"/>
                </a:solidFill>
                <a:latin typeface="Gill Sans" pitchFamily="34" charset="0"/>
              </a:rPr>
              <a:t>Analyze image to determine if a storage location is empty</a:t>
            </a:r>
          </a:p>
          <a:p>
            <a:pPr lvl="1" eaLnBrk="1" hangingPunct="1">
              <a:spcBef>
                <a:spcPct val="50000"/>
              </a:spcBef>
              <a:buFontTx/>
              <a:buChar char="•"/>
            </a:pPr>
            <a:r>
              <a:rPr lang="en-US" sz="3800" i="1" dirty="0">
                <a:solidFill>
                  <a:srgbClr val="393939"/>
                </a:solidFill>
                <a:latin typeface="Gill Sans" pitchFamily="34" charset="0"/>
              </a:rPr>
              <a:t>Analyze image to determine if a storage location is under utilized by counting the number of items stored </a:t>
            </a:r>
          </a:p>
        </p:txBody>
      </p:sp>
      <p:sp>
        <p:nvSpPr>
          <p:cNvPr id="2455" name="Text Box 407"/>
          <p:cNvSpPr txBox="1">
            <a:spLocks noChangeArrowheads="1"/>
          </p:cNvSpPr>
          <p:nvPr/>
        </p:nvSpPr>
        <p:spPr bwMode="auto">
          <a:xfrm>
            <a:off x="33662938" y="5640811"/>
            <a:ext cx="9686925" cy="70339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a:defRPr>
                <a:solidFill>
                  <a:schemeClr val="tx1"/>
                </a:solidFill>
                <a:latin typeface="Arial"/>
              </a:defRPr>
            </a:lvl1pPr>
            <a:lvl2pPr defTabSz="4703763">
              <a:defRPr>
                <a:solidFill>
                  <a:schemeClr val="tx1"/>
                </a:solidFill>
                <a:latin typeface="Arial"/>
              </a:defRPr>
            </a:lvl2pPr>
            <a:lvl3pPr defTabSz="4703763">
              <a:defRPr>
                <a:solidFill>
                  <a:schemeClr val="tx1"/>
                </a:solidFill>
                <a:latin typeface="Arial"/>
              </a:defRPr>
            </a:lvl3pPr>
            <a:lvl4pPr defTabSz="4703763">
              <a:defRPr>
                <a:solidFill>
                  <a:schemeClr val="tx1"/>
                </a:solidFill>
                <a:latin typeface="Arial"/>
              </a:defRPr>
            </a:lvl4pPr>
            <a:lvl5pPr defTabSz="4703763">
              <a:defRPr>
                <a:solidFill>
                  <a:schemeClr val="tx1"/>
                </a:solidFill>
                <a:latin typeface="Arial"/>
              </a:defRPr>
            </a:lvl5pPr>
            <a:lvl6pPr defTabSz="4703763" fontAlgn="base">
              <a:spcBef>
                <a:spcPct val="0"/>
              </a:spcBef>
              <a:spcAft>
                <a:spcPct val="0"/>
              </a:spcAft>
              <a:defRPr>
                <a:solidFill>
                  <a:schemeClr val="tx1"/>
                </a:solidFill>
                <a:latin typeface="Arial"/>
              </a:defRPr>
            </a:lvl6pPr>
            <a:lvl7pPr defTabSz="4703763" fontAlgn="base">
              <a:spcBef>
                <a:spcPct val="0"/>
              </a:spcBef>
              <a:spcAft>
                <a:spcPct val="0"/>
              </a:spcAft>
              <a:defRPr>
                <a:solidFill>
                  <a:schemeClr val="tx1"/>
                </a:solidFill>
                <a:latin typeface="Arial"/>
              </a:defRPr>
            </a:lvl7pPr>
            <a:lvl8pPr defTabSz="4703763" fontAlgn="base">
              <a:spcBef>
                <a:spcPct val="0"/>
              </a:spcBef>
              <a:spcAft>
                <a:spcPct val="0"/>
              </a:spcAft>
              <a:defRPr>
                <a:solidFill>
                  <a:schemeClr val="tx1"/>
                </a:solidFill>
                <a:latin typeface="Arial"/>
              </a:defRPr>
            </a:lvl8pPr>
            <a:lvl9pPr defTabSz="4703763" fontAlgn="base">
              <a:spcBef>
                <a:spcPct val="0"/>
              </a:spcBef>
              <a:spcAft>
                <a:spcPct val="0"/>
              </a:spcAft>
              <a:defRPr>
                <a:solidFill>
                  <a:schemeClr val="tx1"/>
                </a:solidFill>
                <a:latin typeface="Arial"/>
              </a:defRPr>
            </a:lvl9pPr>
          </a:lstStyle>
          <a:p>
            <a:pPr>
              <a:lnSpc>
                <a:spcPct val="110000"/>
              </a:lnSpc>
              <a:defRPr/>
            </a:pPr>
            <a:r>
              <a:rPr lang="en-US" sz="3800" dirty="0">
                <a:solidFill>
                  <a:srgbClr val="393939"/>
                </a:solidFill>
                <a:latin typeface="Gill Sans" pitchFamily="34" charset="0"/>
              </a:rPr>
              <a:t>Empty Bin Detection</a:t>
            </a:r>
          </a:p>
        </p:txBody>
      </p:sp>
      <p:sp>
        <p:nvSpPr>
          <p:cNvPr id="2080" name="Text Box 764"/>
          <p:cNvSpPr txBox="1">
            <a:spLocks noChangeArrowheads="1"/>
          </p:cNvSpPr>
          <p:nvPr/>
        </p:nvSpPr>
        <p:spPr bwMode="auto">
          <a:xfrm>
            <a:off x="33714803" y="29768389"/>
            <a:ext cx="9753600" cy="9117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marL="342900" indent="-342900"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marL="0" indent="0" eaLnBrk="1" hangingPunct="1">
              <a:spcBef>
                <a:spcPct val="50000"/>
              </a:spcBef>
            </a:pPr>
            <a:r>
              <a:rPr lang="en-US" sz="2400" dirty="0" err="1">
                <a:solidFill>
                  <a:schemeClr val="tx1">
                    <a:lumMod val="75000"/>
                    <a:lumOff val="25000"/>
                  </a:schemeClr>
                </a:solidFill>
              </a:rPr>
              <a:t>Simonyan</a:t>
            </a:r>
            <a:r>
              <a:rPr lang="en-US" sz="2400" dirty="0">
                <a:solidFill>
                  <a:schemeClr val="tx1">
                    <a:lumMod val="75000"/>
                    <a:lumOff val="25000"/>
                  </a:schemeClr>
                </a:solidFill>
              </a:rPr>
              <a:t>, K., Zisserman, A. Very Deep Convolutional Networks for Large Scale Image Recognition. </a:t>
            </a:r>
            <a:r>
              <a:rPr lang="en-US" sz="2400" dirty="0">
                <a:hlinkClick r:id="rId4"/>
              </a:rPr>
              <a:t>arXiv:1409.1556</a:t>
            </a:r>
            <a:r>
              <a:rPr lang="en-US" sz="2400" dirty="0">
                <a:solidFill>
                  <a:schemeClr val="tx1">
                    <a:lumMod val="75000"/>
                    <a:lumOff val="25000"/>
                  </a:schemeClr>
                </a:solidFill>
              </a:rPr>
              <a:t>, 2014</a:t>
            </a:r>
            <a:endParaRPr lang="en-US" sz="2400" i="1" dirty="0">
              <a:solidFill>
                <a:schemeClr val="tx1">
                  <a:lumMod val="75000"/>
                  <a:lumOff val="25000"/>
                </a:schemeClr>
              </a:solidFill>
              <a:latin typeface="Gill Sans" pitchFamily="34" charset="0"/>
            </a:endParaRPr>
          </a:p>
        </p:txBody>
      </p:sp>
      <p:sp>
        <p:nvSpPr>
          <p:cNvPr id="2081" name="Text Box 765"/>
          <p:cNvSpPr txBox="1">
            <a:spLocks noChangeArrowheads="1"/>
          </p:cNvSpPr>
          <p:nvPr/>
        </p:nvSpPr>
        <p:spPr bwMode="auto">
          <a:xfrm>
            <a:off x="11447463" y="21409619"/>
            <a:ext cx="9699625" cy="1061829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3800" dirty="0">
                <a:solidFill>
                  <a:srgbClr val="393939"/>
                </a:solidFill>
                <a:latin typeface="Gill Sans" pitchFamily="34" charset="0"/>
              </a:rPr>
              <a:t>The inputs to my CNN models are 224 x 224 RGB images. The only pre-processing consists of resizing and rescaling. To avoid class imbalance, all empty bin images are selected, then an equal number of images are randomly selected from the remaining classes. The holdout images are used for demonstration.</a:t>
            </a:r>
          </a:p>
          <a:p>
            <a:pPr eaLnBrk="1" hangingPunct="1">
              <a:spcBef>
                <a:spcPct val="50000"/>
              </a:spcBef>
            </a:pPr>
            <a:r>
              <a:rPr lang="en-US" sz="3800" dirty="0">
                <a:solidFill>
                  <a:srgbClr val="393939"/>
                </a:solidFill>
                <a:latin typeface="Gill Sans" pitchFamily="34" charset="0"/>
              </a:rPr>
              <a:t>Images are passed through a stack of Conv layers with filters using a small receptive field(3x3) and stride of 1. Each Conv layer is followed by a RELU activation layer and each block is followed by a 2x2 pooling layer. A dropout is applied to each layer to avoid over-fitting.</a:t>
            </a:r>
          </a:p>
          <a:p>
            <a:pPr eaLnBrk="1" hangingPunct="1">
              <a:spcBef>
                <a:spcPct val="50000"/>
              </a:spcBef>
            </a:pPr>
            <a:r>
              <a:rPr lang="en-US" sz="3800" dirty="0">
                <a:solidFill>
                  <a:srgbClr val="393939"/>
                </a:solidFill>
                <a:latin typeface="Gill Sans" pitchFamily="34" charset="0"/>
              </a:rPr>
              <a:t>Model A is designed for the empty bin use case. A VGG16 variant is developed for counting items in a bin. </a:t>
            </a:r>
            <a:endParaRPr lang="en-US" sz="3800" dirty="0">
              <a:solidFill>
                <a:schemeClr val="tx1">
                  <a:lumMod val="75000"/>
                  <a:lumOff val="25000"/>
                </a:schemeClr>
              </a:solidFill>
              <a:latin typeface="Gill Sans"/>
            </a:endParaRPr>
          </a:p>
        </p:txBody>
      </p:sp>
      <p:pic>
        <p:nvPicPr>
          <p:cNvPr id="3" name="Picture 2" descr="galvanize-g.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602942"/>
            <a:ext cx="1524000" cy="2826058"/>
          </a:xfrm>
          <a:prstGeom prst="rect">
            <a:avLst/>
          </a:prstGeom>
        </p:spPr>
      </p:pic>
      <p:sp>
        <p:nvSpPr>
          <p:cNvPr id="377" name="Rectangle 14">
            <a:extLst>
              <a:ext uri="{FF2B5EF4-FFF2-40B4-BE49-F238E27FC236}">
                <a16:creationId xmlns:a16="http://schemas.microsoft.com/office/drawing/2014/main" id="{D8389476-6900-49A2-AC10-2E901F59BD4B}"/>
              </a:ext>
            </a:extLst>
          </p:cNvPr>
          <p:cNvSpPr>
            <a:spLocks noChangeArrowheads="1"/>
          </p:cNvSpPr>
          <p:nvPr/>
        </p:nvSpPr>
        <p:spPr bwMode="auto">
          <a:xfrm>
            <a:off x="-19728" y="18797094"/>
            <a:ext cx="10358438"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Data</a:t>
            </a:r>
          </a:p>
        </p:txBody>
      </p:sp>
      <p:sp>
        <p:nvSpPr>
          <p:cNvPr id="378" name="Text Box 404">
            <a:extLst>
              <a:ext uri="{FF2B5EF4-FFF2-40B4-BE49-F238E27FC236}">
                <a16:creationId xmlns:a16="http://schemas.microsoft.com/office/drawing/2014/main" id="{8D019D2A-3D73-412C-91F1-4AC8A56E6364}"/>
              </a:ext>
            </a:extLst>
          </p:cNvPr>
          <p:cNvSpPr txBox="1">
            <a:spLocks noChangeArrowheads="1"/>
          </p:cNvSpPr>
          <p:nvPr/>
        </p:nvSpPr>
        <p:spPr bwMode="auto">
          <a:xfrm>
            <a:off x="-38801" y="19370438"/>
            <a:ext cx="9956800" cy="345094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defTabSz="4703763" eaLnBrk="0" hangingPunct="0">
              <a:defRPr sz="3000">
                <a:solidFill>
                  <a:schemeClr val="tx1"/>
                </a:solidFill>
                <a:latin typeface="Arial"/>
              </a:defRPr>
            </a:lvl1pPr>
            <a:lvl2pPr marL="1271588" indent="-414338"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endParaRPr lang="en-US" sz="4200" i="1" dirty="0">
              <a:solidFill>
                <a:srgbClr val="393939"/>
              </a:solidFill>
              <a:latin typeface="Gill Sans" pitchFamily="34" charset="0"/>
            </a:endParaRPr>
          </a:p>
          <a:p>
            <a:pPr lvl="1" eaLnBrk="1" hangingPunct="1">
              <a:spcBef>
                <a:spcPct val="50000"/>
              </a:spcBef>
              <a:buFontTx/>
              <a:buChar char="•"/>
            </a:pPr>
            <a:r>
              <a:rPr lang="en-US" sz="3800" i="1" dirty="0">
                <a:solidFill>
                  <a:srgbClr val="393939"/>
                </a:solidFill>
                <a:latin typeface="Gill Sans" pitchFamily="34" charset="0"/>
              </a:rPr>
              <a:t>Amazon Bin-Image Dataset</a:t>
            </a:r>
          </a:p>
          <a:p>
            <a:pPr lvl="1" eaLnBrk="1" hangingPunct="1">
              <a:spcBef>
                <a:spcPct val="50000"/>
              </a:spcBef>
              <a:buFontTx/>
              <a:buChar char="•"/>
            </a:pPr>
            <a:r>
              <a:rPr lang="en-US" sz="3800" i="1" dirty="0">
                <a:solidFill>
                  <a:srgbClr val="393939"/>
                </a:solidFill>
                <a:latin typeface="Gill Sans" pitchFamily="34" charset="0"/>
              </a:rPr>
              <a:t>~536k storage bin images</a:t>
            </a:r>
          </a:p>
          <a:p>
            <a:pPr lvl="1" eaLnBrk="1" hangingPunct="1">
              <a:spcBef>
                <a:spcPct val="50000"/>
              </a:spcBef>
              <a:buFontTx/>
              <a:buChar char="•"/>
            </a:pPr>
            <a:r>
              <a:rPr lang="en-US" sz="3800" i="1" dirty="0">
                <a:solidFill>
                  <a:srgbClr val="393939"/>
                </a:solidFill>
                <a:latin typeface="Gill Sans" pitchFamily="34" charset="0"/>
              </a:rPr>
              <a:t>~460k unique items depicted</a:t>
            </a:r>
          </a:p>
        </p:txBody>
      </p:sp>
      <p:pic>
        <p:nvPicPr>
          <p:cNvPr id="4" name="Picture 3">
            <a:extLst>
              <a:ext uri="{FF2B5EF4-FFF2-40B4-BE49-F238E27FC236}">
                <a16:creationId xmlns:a16="http://schemas.microsoft.com/office/drawing/2014/main" id="{D684BAC9-1AB8-446F-A76B-0972A64333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2392" y="27926802"/>
            <a:ext cx="4931692" cy="3788585"/>
          </a:xfrm>
          <a:prstGeom prst="rect">
            <a:avLst/>
          </a:prstGeom>
        </p:spPr>
      </p:pic>
      <p:pic>
        <p:nvPicPr>
          <p:cNvPr id="6" name="Picture 5">
            <a:extLst>
              <a:ext uri="{FF2B5EF4-FFF2-40B4-BE49-F238E27FC236}">
                <a16:creationId xmlns:a16="http://schemas.microsoft.com/office/drawing/2014/main" id="{1E9C10B1-833E-4779-850C-C6AAAF09AE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9909" y="23780392"/>
            <a:ext cx="4931692" cy="3670530"/>
          </a:xfrm>
          <a:prstGeom prst="rect">
            <a:avLst/>
          </a:prstGeom>
        </p:spPr>
      </p:pic>
      <p:pic>
        <p:nvPicPr>
          <p:cNvPr id="8" name="Picture 7">
            <a:extLst>
              <a:ext uri="{FF2B5EF4-FFF2-40B4-BE49-F238E27FC236}">
                <a16:creationId xmlns:a16="http://schemas.microsoft.com/office/drawing/2014/main" id="{F5E652FA-6D25-435F-BD91-983554A09C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1272" y="27902195"/>
            <a:ext cx="3956967" cy="3770588"/>
          </a:xfrm>
          <a:prstGeom prst="rect">
            <a:avLst/>
          </a:prstGeom>
        </p:spPr>
      </p:pic>
      <p:pic>
        <p:nvPicPr>
          <p:cNvPr id="10" name="Picture 9">
            <a:extLst>
              <a:ext uri="{FF2B5EF4-FFF2-40B4-BE49-F238E27FC236}">
                <a16:creationId xmlns:a16="http://schemas.microsoft.com/office/drawing/2014/main" id="{035F7F91-DD63-4B49-BB47-B6E7101189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1272" y="23780392"/>
            <a:ext cx="3956967" cy="3642208"/>
          </a:xfrm>
          <a:prstGeom prst="rect">
            <a:avLst/>
          </a:prstGeom>
        </p:spPr>
      </p:pic>
      <p:sp>
        <p:nvSpPr>
          <p:cNvPr id="387" name="Text Box 404">
            <a:extLst>
              <a:ext uri="{FF2B5EF4-FFF2-40B4-BE49-F238E27FC236}">
                <a16:creationId xmlns:a16="http://schemas.microsoft.com/office/drawing/2014/main" id="{2E0E47C7-3DDC-45CF-9688-57D9080FCD0D}"/>
              </a:ext>
            </a:extLst>
          </p:cNvPr>
          <p:cNvSpPr txBox="1">
            <a:spLocks noChangeArrowheads="1"/>
          </p:cNvSpPr>
          <p:nvPr/>
        </p:nvSpPr>
        <p:spPr bwMode="auto">
          <a:xfrm>
            <a:off x="11161354" y="4754680"/>
            <a:ext cx="9956800" cy="345094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defTabSz="4703763" eaLnBrk="0" hangingPunct="0">
              <a:defRPr sz="3000">
                <a:solidFill>
                  <a:schemeClr val="tx1"/>
                </a:solidFill>
                <a:latin typeface="Arial"/>
              </a:defRPr>
            </a:lvl1pPr>
            <a:lvl2pPr marL="1271588" indent="-414338"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endParaRPr lang="en-US" sz="4200" i="1" dirty="0">
              <a:solidFill>
                <a:srgbClr val="393939"/>
              </a:solidFill>
              <a:latin typeface="Gill Sans" pitchFamily="34" charset="0"/>
            </a:endParaRPr>
          </a:p>
          <a:p>
            <a:pPr lvl="1" eaLnBrk="1" hangingPunct="1">
              <a:spcBef>
                <a:spcPct val="50000"/>
              </a:spcBef>
              <a:buFontTx/>
              <a:buChar char="•"/>
            </a:pPr>
            <a:r>
              <a:rPr lang="en-US" sz="3800" dirty="0">
                <a:solidFill>
                  <a:srgbClr val="393939"/>
                </a:solidFill>
                <a:latin typeface="Gill Sans" pitchFamily="34" charset="0"/>
              </a:rPr>
              <a:t>Poor image quality</a:t>
            </a:r>
          </a:p>
          <a:p>
            <a:pPr lvl="1" eaLnBrk="1" hangingPunct="1">
              <a:spcBef>
                <a:spcPct val="50000"/>
              </a:spcBef>
              <a:buFontTx/>
              <a:buChar char="•"/>
            </a:pPr>
            <a:r>
              <a:rPr lang="en-US" sz="3800" dirty="0">
                <a:solidFill>
                  <a:srgbClr val="393939"/>
                </a:solidFill>
                <a:latin typeface="Gill Sans" pitchFamily="34" charset="0"/>
              </a:rPr>
              <a:t>Overlapping items or occluded items</a:t>
            </a:r>
          </a:p>
          <a:p>
            <a:pPr lvl="1" eaLnBrk="1" hangingPunct="1">
              <a:spcBef>
                <a:spcPct val="50000"/>
              </a:spcBef>
              <a:buFontTx/>
              <a:buChar char="•"/>
            </a:pPr>
            <a:r>
              <a:rPr lang="en-US" sz="3800" dirty="0">
                <a:solidFill>
                  <a:srgbClr val="393939"/>
                </a:solidFill>
                <a:latin typeface="Gill Sans" pitchFamily="34" charset="0"/>
              </a:rPr>
              <a:t>No definitive object class to train on</a:t>
            </a:r>
          </a:p>
        </p:txBody>
      </p:sp>
      <p:pic>
        <p:nvPicPr>
          <p:cNvPr id="16" name="Picture 15">
            <a:extLst>
              <a:ext uri="{FF2B5EF4-FFF2-40B4-BE49-F238E27FC236}">
                <a16:creationId xmlns:a16="http://schemas.microsoft.com/office/drawing/2014/main" id="{B3049367-4D73-446B-985C-F70E1536F6E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355231" y="13907773"/>
            <a:ext cx="10925331" cy="5462665"/>
          </a:xfrm>
          <a:prstGeom prst="rect">
            <a:avLst/>
          </a:prstGeom>
        </p:spPr>
      </p:pic>
      <p:sp>
        <p:nvSpPr>
          <p:cNvPr id="394" name="Text Box 404">
            <a:extLst>
              <a:ext uri="{FF2B5EF4-FFF2-40B4-BE49-F238E27FC236}">
                <a16:creationId xmlns:a16="http://schemas.microsoft.com/office/drawing/2014/main" id="{EF49648E-AEFC-4D3B-87E0-B336CC6E9CBD}"/>
              </a:ext>
            </a:extLst>
          </p:cNvPr>
          <p:cNvSpPr txBox="1">
            <a:spLocks noChangeArrowheads="1"/>
          </p:cNvSpPr>
          <p:nvPr/>
        </p:nvSpPr>
        <p:spPr bwMode="auto">
          <a:xfrm>
            <a:off x="11161354" y="12534349"/>
            <a:ext cx="9956800" cy="16966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defTabSz="4703763" eaLnBrk="0" hangingPunct="0">
              <a:defRPr sz="3000">
                <a:solidFill>
                  <a:schemeClr val="tx1"/>
                </a:solidFill>
                <a:latin typeface="Arial"/>
              </a:defRPr>
            </a:lvl1pPr>
            <a:lvl2pPr marL="1271588" indent="-414338"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endParaRPr lang="en-US" sz="4200" i="1" dirty="0">
              <a:solidFill>
                <a:srgbClr val="393939"/>
              </a:solidFill>
              <a:latin typeface="Gill Sans" pitchFamily="34" charset="0"/>
            </a:endParaRPr>
          </a:p>
          <a:p>
            <a:pPr lvl="1" eaLnBrk="1" hangingPunct="1">
              <a:spcBef>
                <a:spcPct val="50000"/>
              </a:spcBef>
              <a:buFontTx/>
              <a:buChar char="•"/>
            </a:pPr>
            <a:r>
              <a:rPr lang="en-US" sz="3800" dirty="0">
                <a:solidFill>
                  <a:srgbClr val="393939"/>
                </a:solidFill>
                <a:latin typeface="Gill Sans" pitchFamily="34" charset="0"/>
              </a:rPr>
              <a:t>Class imbalance</a:t>
            </a:r>
          </a:p>
        </p:txBody>
      </p:sp>
      <p:pic>
        <p:nvPicPr>
          <p:cNvPr id="18" name="Picture 17">
            <a:extLst>
              <a:ext uri="{FF2B5EF4-FFF2-40B4-BE49-F238E27FC236}">
                <a16:creationId xmlns:a16="http://schemas.microsoft.com/office/drawing/2014/main" id="{18355303-83DC-46D1-BB83-C176F9EE6C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891080" y="5715000"/>
            <a:ext cx="10656732" cy="26775953"/>
          </a:xfrm>
          <a:prstGeom prst="rect">
            <a:avLst/>
          </a:prstGeom>
        </p:spPr>
      </p:pic>
      <p:graphicFrame>
        <p:nvGraphicFramePr>
          <p:cNvPr id="20" name="Table 19">
            <a:extLst>
              <a:ext uri="{FF2B5EF4-FFF2-40B4-BE49-F238E27FC236}">
                <a16:creationId xmlns:a16="http://schemas.microsoft.com/office/drawing/2014/main" id="{E1A60D5A-5964-47AF-97DB-AF01513A25F2}"/>
              </a:ext>
            </a:extLst>
          </p:cNvPr>
          <p:cNvGraphicFramePr>
            <a:graphicFrameLocks noGrp="1"/>
          </p:cNvGraphicFramePr>
          <p:nvPr>
            <p:extLst>
              <p:ext uri="{D42A27DB-BD31-4B8C-83A1-F6EECF244321}">
                <p14:modId xmlns:p14="http://schemas.microsoft.com/office/powerpoint/2010/main" val="974590303"/>
              </p:ext>
            </p:extLst>
          </p:nvPr>
        </p:nvGraphicFramePr>
        <p:xfrm>
          <a:off x="33837898" y="6403036"/>
          <a:ext cx="9511965" cy="2465832"/>
        </p:xfrm>
        <a:graphic>
          <a:graphicData uri="http://schemas.openxmlformats.org/drawingml/2006/table">
            <a:tbl>
              <a:tblPr firstRow="1" firstCol="1" bandRow="1">
                <a:tableStyleId>{5C22544A-7EE6-4342-B048-85BDC9FD1C3A}</a:tableStyleId>
              </a:tblPr>
              <a:tblGrid>
                <a:gridCol w="1519238">
                  <a:extLst>
                    <a:ext uri="{9D8B030D-6E8A-4147-A177-3AD203B41FA5}">
                      <a16:colId xmlns:a16="http://schemas.microsoft.com/office/drawing/2014/main" val="4130084291"/>
                    </a:ext>
                  </a:extLst>
                </a:gridCol>
                <a:gridCol w="2285548">
                  <a:extLst>
                    <a:ext uri="{9D8B030D-6E8A-4147-A177-3AD203B41FA5}">
                      <a16:colId xmlns:a16="http://schemas.microsoft.com/office/drawing/2014/main" val="4017553349"/>
                    </a:ext>
                  </a:extLst>
                </a:gridCol>
                <a:gridCol w="1902393">
                  <a:extLst>
                    <a:ext uri="{9D8B030D-6E8A-4147-A177-3AD203B41FA5}">
                      <a16:colId xmlns:a16="http://schemas.microsoft.com/office/drawing/2014/main" val="2603810934"/>
                    </a:ext>
                  </a:extLst>
                </a:gridCol>
                <a:gridCol w="1902393">
                  <a:extLst>
                    <a:ext uri="{9D8B030D-6E8A-4147-A177-3AD203B41FA5}">
                      <a16:colId xmlns:a16="http://schemas.microsoft.com/office/drawing/2014/main" val="1958642159"/>
                    </a:ext>
                  </a:extLst>
                </a:gridCol>
                <a:gridCol w="1902393">
                  <a:extLst>
                    <a:ext uri="{9D8B030D-6E8A-4147-A177-3AD203B41FA5}">
                      <a16:colId xmlns:a16="http://schemas.microsoft.com/office/drawing/2014/main" val="1569162886"/>
                    </a:ext>
                  </a:extLst>
                </a:gridCol>
              </a:tblGrid>
              <a:tr h="0">
                <a:tc>
                  <a:txBody>
                    <a:bodyPr/>
                    <a:lstStyle/>
                    <a:p>
                      <a:pPr marL="0" marR="0" algn="ctr">
                        <a:lnSpc>
                          <a:spcPct val="107000"/>
                        </a:lnSpc>
                        <a:spcBef>
                          <a:spcPts val="0"/>
                        </a:spcBef>
                        <a:spcAft>
                          <a:spcPts val="0"/>
                        </a:spcAft>
                      </a:pPr>
                      <a:r>
                        <a:rPr lang="en-US" sz="2800" b="0" dirty="0">
                          <a:effectLst/>
                        </a:rPr>
                        <a:t>Model</a:t>
                      </a: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accent2">
                        <a:lumMod val="75000"/>
                      </a:schemeClr>
                    </a:solidFill>
                  </a:tcPr>
                </a:tc>
                <a:tc>
                  <a:txBody>
                    <a:bodyPr/>
                    <a:lstStyle/>
                    <a:p>
                      <a:pPr marL="0" marR="0">
                        <a:lnSpc>
                          <a:spcPct val="107000"/>
                        </a:lnSpc>
                        <a:spcBef>
                          <a:spcPts val="0"/>
                        </a:spcBef>
                        <a:spcAft>
                          <a:spcPts val="0"/>
                        </a:spcAft>
                      </a:pPr>
                      <a:r>
                        <a:rPr lang="en-US" sz="2800" b="0" dirty="0">
                          <a:effectLst/>
                        </a:rPr>
                        <a:t>Optimizer</a:t>
                      </a: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accent2">
                        <a:lumMod val="75000"/>
                      </a:schemeClr>
                    </a:solidFill>
                  </a:tcPr>
                </a:tc>
                <a:tc>
                  <a:txBody>
                    <a:bodyPr/>
                    <a:lstStyle/>
                    <a:p>
                      <a:pPr marL="0" marR="0">
                        <a:lnSpc>
                          <a:spcPct val="107000"/>
                        </a:lnSpc>
                        <a:spcBef>
                          <a:spcPts val="0"/>
                        </a:spcBef>
                        <a:spcAft>
                          <a:spcPts val="0"/>
                        </a:spcAft>
                      </a:pPr>
                      <a:r>
                        <a:rPr lang="en-US" sz="2800" b="0" dirty="0">
                          <a:effectLst/>
                        </a:rPr>
                        <a:t>Epochs</a:t>
                      </a: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accent2">
                        <a:lumMod val="75000"/>
                      </a:schemeClr>
                    </a:solidFill>
                  </a:tcPr>
                </a:tc>
                <a:tc>
                  <a:txBody>
                    <a:bodyPr/>
                    <a:lstStyle/>
                    <a:p>
                      <a:pPr marL="0" marR="0">
                        <a:lnSpc>
                          <a:spcPct val="107000"/>
                        </a:lnSpc>
                        <a:spcBef>
                          <a:spcPts val="0"/>
                        </a:spcBef>
                        <a:spcAft>
                          <a:spcPts val="0"/>
                        </a:spcAft>
                      </a:pPr>
                      <a:r>
                        <a:rPr lang="en-US" sz="2800" b="0" dirty="0">
                          <a:effectLst/>
                        </a:rPr>
                        <a:t>Loss</a:t>
                      </a: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accent2">
                        <a:lumMod val="75000"/>
                      </a:schemeClr>
                    </a:solidFill>
                  </a:tcPr>
                </a:tc>
                <a:tc>
                  <a:txBody>
                    <a:bodyPr/>
                    <a:lstStyle/>
                    <a:p>
                      <a:pPr marL="0" marR="0">
                        <a:lnSpc>
                          <a:spcPct val="107000"/>
                        </a:lnSpc>
                        <a:spcBef>
                          <a:spcPts val="0"/>
                        </a:spcBef>
                        <a:spcAft>
                          <a:spcPts val="0"/>
                        </a:spcAft>
                      </a:pPr>
                      <a:r>
                        <a:rPr lang="en-US" sz="2800" b="0" dirty="0">
                          <a:effectLst/>
                        </a:rPr>
                        <a:t>Accuracy</a:t>
                      </a: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accent2">
                        <a:lumMod val="75000"/>
                      </a:schemeClr>
                    </a:solidFill>
                  </a:tcPr>
                </a:tc>
                <a:extLst>
                  <a:ext uri="{0D108BD9-81ED-4DB2-BD59-A6C34878D82A}">
                    <a16:rowId xmlns:a16="http://schemas.microsoft.com/office/drawing/2014/main" val="1643172208"/>
                  </a:ext>
                </a:extLst>
              </a:tr>
              <a:tr h="0">
                <a:tc rowSpan="3">
                  <a:txBody>
                    <a:bodyPr/>
                    <a:lstStyle/>
                    <a:p>
                      <a:pPr marL="0" marR="0" algn="ctr">
                        <a:lnSpc>
                          <a:spcPct val="107000"/>
                        </a:lnSpc>
                        <a:spcBef>
                          <a:spcPts val="0"/>
                        </a:spcBef>
                        <a:spcAft>
                          <a:spcPts val="0"/>
                        </a:spcAft>
                      </a:pPr>
                      <a:r>
                        <a:rPr lang="en-US" sz="2800" b="0" dirty="0">
                          <a:effectLst/>
                        </a:rPr>
                        <a:t>A</a:t>
                      </a: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bg2">
                        <a:lumMod val="50000"/>
                      </a:schemeClr>
                    </a:solidFill>
                  </a:tcPr>
                </a:tc>
                <a:tc>
                  <a:txBody>
                    <a:bodyPr/>
                    <a:lstStyle/>
                    <a:p>
                      <a:pPr marL="0" marR="0">
                        <a:lnSpc>
                          <a:spcPct val="107000"/>
                        </a:lnSpc>
                        <a:spcBef>
                          <a:spcPts val="0"/>
                        </a:spcBef>
                        <a:spcAft>
                          <a:spcPts val="0"/>
                        </a:spcAft>
                      </a:pPr>
                      <a:r>
                        <a:rPr lang="en-US" sz="2800" dirty="0">
                          <a:effectLst/>
                        </a:rPr>
                        <a:t>Adam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a:effectLst/>
                        </a:rPr>
                        <a:t>10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a:effectLst/>
                        </a:rPr>
                        <a:t>0.116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a:effectLst/>
                        </a:rPr>
                        <a:t>0.979</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extLst>
                  <a:ext uri="{0D108BD9-81ED-4DB2-BD59-A6C34878D82A}">
                    <a16:rowId xmlns:a16="http://schemas.microsoft.com/office/drawing/2014/main" val="1019834904"/>
                  </a:ext>
                </a:extLst>
              </a:tr>
              <a:tr h="0">
                <a:tc vMerge="1">
                  <a:txBody>
                    <a:bodyPr/>
                    <a:lstStyle/>
                    <a:p>
                      <a:pPr marL="0" marR="0" algn="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dirty="0" err="1">
                          <a:effectLst/>
                        </a:rPr>
                        <a:t>RMSProp</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rPr>
                        <a:t>10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rPr>
                        <a:t>0.206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a:effectLst/>
                        </a:rPr>
                        <a:t>0.940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extLst>
                  <a:ext uri="{0D108BD9-81ED-4DB2-BD59-A6C34878D82A}">
                    <a16:rowId xmlns:a16="http://schemas.microsoft.com/office/drawing/2014/main" val="2445714991"/>
                  </a:ext>
                </a:extLst>
              </a:tr>
              <a:tr h="0">
                <a:tc vMerge="1">
                  <a:txBody>
                    <a:bodyPr/>
                    <a:lstStyle/>
                    <a:p>
                      <a:pPr marL="0" marR="0" algn="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dirty="0">
                          <a:effectLst/>
                        </a:rPr>
                        <a:t>SGD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rPr>
                        <a:t>10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rPr>
                        <a:t>0.123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rPr>
                        <a:t>0.962</a:t>
                      </a:r>
                    </a:p>
                  </a:txBody>
                  <a:tcPr marL="68580" marR="68580" marT="91440" marB="91440"/>
                </a:tc>
                <a:extLst>
                  <a:ext uri="{0D108BD9-81ED-4DB2-BD59-A6C34878D82A}">
                    <a16:rowId xmlns:a16="http://schemas.microsoft.com/office/drawing/2014/main" val="4175812787"/>
                  </a:ext>
                </a:extLst>
              </a:tr>
            </a:tbl>
          </a:graphicData>
        </a:graphic>
      </p:graphicFrame>
      <p:sp>
        <p:nvSpPr>
          <p:cNvPr id="39" name="Text Box 407">
            <a:extLst>
              <a:ext uri="{FF2B5EF4-FFF2-40B4-BE49-F238E27FC236}">
                <a16:creationId xmlns:a16="http://schemas.microsoft.com/office/drawing/2014/main" id="{B9629431-4903-4EAA-8F99-C10BD056DAC3}"/>
              </a:ext>
            </a:extLst>
          </p:cNvPr>
          <p:cNvSpPr txBox="1">
            <a:spLocks noChangeArrowheads="1"/>
          </p:cNvSpPr>
          <p:nvPr/>
        </p:nvSpPr>
        <p:spPr bwMode="auto">
          <a:xfrm>
            <a:off x="33662937" y="9199912"/>
            <a:ext cx="9686925" cy="70339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a:defRPr>
                <a:solidFill>
                  <a:schemeClr val="tx1"/>
                </a:solidFill>
                <a:latin typeface="Arial"/>
              </a:defRPr>
            </a:lvl1pPr>
            <a:lvl2pPr defTabSz="4703763">
              <a:defRPr>
                <a:solidFill>
                  <a:schemeClr val="tx1"/>
                </a:solidFill>
                <a:latin typeface="Arial"/>
              </a:defRPr>
            </a:lvl2pPr>
            <a:lvl3pPr defTabSz="4703763">
              <a:defRPr>
                <a:solidFill>
                  <a:schemeClr val="tx1"/>
                </a:solidFill>
                <a:latin typeface="Arial"/>
              </a:defRPr>
            </a:lvl3pPr>
            <a:lvl4pPr defTabSz="4703763">
              <a:defRPr>
                <a:solidFill>
                  <a:schemeClr val="tx1"/>
                </a:solidFill>
                <a:latin typeface="Arial"/>
              </a:defRPr>
            </a:lvl4pPr>
            <a:lvl5pPr defTabSz="4703763">
              <a:defRPr>
                <a:solidFill>
                  <a:schemeClr val="tx1"/>
                </a:solidFill>
                <a:latin typeface="Arial"/>
              </a:defRPr>
            </a:lvl5pPr>
            <a:lvl6pPr defTabSz="4703763" fontAlgn="base">
              <a:spcBef>
                <a:spcPct val="0"/>
              </a:spcBef>
              <a:spcAft>
                <a:spcPct val="0"/>
              </a:spcAft>
              <a:defRPr>
                <a:solidFill>
                  <a:schemeClr val="tx1"/>
                </a:solidFill>
                <a:latin typeface="Arial"/>
              </a:defRPr>
            </a:lvl6pPr>
            <a:lvl7pPr defTabSz="4703763" fontAlgn="base">
              <a:spcBef>
                <a:spcPct val="0"/>
              </a:spcBef>
              <a:spcAft>
                <a:spcPct val="0"/>
              </a:spcAft>
              <a:defRPr>
                <a:solidFill>
                  <a:schemeClr val="tx1"/>
                </a:solidFill>
                <a:latin typeface="Arial"/>
              </a:defRPr>
            </a:lvl7pPr>
            <a:lvl8pPr defTabSz="4703763" fontAlgn="base">
              <a:spcBef>
                <a:spcPct val="0"/>
              </a:spcBef>
              <a:spcAft>
                <a:spcPct val="0"/>
              </a:spcAft>
              <a:defRPr>
                <a:solidFill>
                  <a:schemeClr val="tx1"/>
                </a:solidFill>
                <a:latin typeface="Arial"/>
              </a:defRPr>
            </a:lvl8pPr>
            <a:lvl9pPr defTabSz="4703763" fontAlgn="base">
              <a:spcBef>
                <a:spcPct val="0"/>
              </a:spcBef>
              <a:spcAft>
                <a:spcPct val="0"/>
              </a:spcAft>
              <a:defRPr>
                <a:solidFill>
                  <a:schemeClr val="tx1"/>
                </a:solidFill>
                <a:latin typeface="Arial"/>
              </a:defRPr>
            </a:lvl9pPr>
          </a:lstStyle>
          <a:p>
            <a:pPr>
              <a:lnSpc>
                <a:spcPct val="110000"/>
              </a:lnSpc>
              <a:defRPr/>
            </a:pPr>
            <a:r>
              <a:rPr lang="en-US" sz="3800" dirty="0">
                <a:solidFill>
                  <a:srgbClr val="393939"/>
                </a:solidFill>
                <a:latin typeface="Gill Sans" pitchFamily="34" charset="0"/>
              </a:rPr>
              <a:t>Counting 0 to 5 Objects</a:t>
            </a:r>
          </a:p>
        </p:txBody>
      </p:sp>
      <p:graphicFrame>
        <p:nvGraphicFramePr>
          <p:cNvPr id="40" name="Table 39">
            <a:extLst>
              <a:ext uri="{FF2B5EF4-FFF2-40B4-BE49-F238E27FC236}">
                <a16:creationId xmlns:a16="http://schemas.microsoft.com/office/drawing/2014/main" id="{2F91C39D-53C7-40F9-9541-9DB8442D9FC8}"/>
              </a:ext>
            </a:extLst>
          </p:cNvPr>
          <p:cNvGraphicFramePr>
            <a:graphicFrameLocks noGrp="1"/>
          </p:cNvGraphicFramePr>
          <p:nvPr>
            <p:extLst>
              <p:ext uri="{D42A27DB-BD31-4B8C-83A1-F6EECF244321}">
                <p14:modId xmlns:p14="http://schemas.microsoft.com/office/powerpoint/2010/main" val="2241906558"/>
              </p:ext>
            </p:extLst>
          </p:nvPr>
        </p:nvGraphicFramePr>
        <p:xfrm>
          <a:off x="33837897" y="9958036"/>
          <a:ext cx="9511965" cy="3678428"/>
        </p:xfrm>
        <a:graphic>
          <a:graphicData uri="http://schemas.openxmlformats.org/drawingml/2006/table">
            <a:tbl>
              <a:tblPr firstRow="1" firstCol="1" bandRow="1">
                <a:tableStyleId>{5C22544A-7EE6-4342-B048-85BDC9FD1C3A}</a:tableStyleId>
              </a:tblPr>
              <a:tblGrid>
                <a:gridCol w="1519238">
                  <a:extLst>
                    <a:ext uri="{9D8B030D-6E8A-4147-A177-3AD203B41FA5}">
                      <a16:colId xmlns:a16="http://schemas.microsoft.com/office/drawing/2014/main" val="4130084291"/>
                    </a:ext>
                  </a:extLst>
                </a:gridCol>
                <a:gridCol w="2285548">
                  <a:extLst>
                    <a:ext uri="{9D8B030D-6E8A-4147-A177-3AD203B41FA5}">
                      <a16:colId xmlns:a16="http://schemas.microsoft.com/office/drawing/2014/main" val="4017553349"/>
                    </a:ext>
                  </a:extLst>
                </a:gridCol>
                <a:gridCol w="1902393">
                  <a:extLst>
                    <a:ext uri="{9D8B030D-6E8A-4147-A177-3AD203B41FA5}">
                      <a16:colId xmlns:a16="http://schemas.microsoft.com/office/drawing/2014/main" val="2603810934"/>
                    </a:ext>
                  </a:extLst>
                </a:gridCol>
                <a:gridCol w="1902393">
                  <a:extLst>
                    <a:ext uri="{9D8B030D-6E8A-4147-A177-3AD203B41FA5}">
                      <a16:colId xmlns:a16="http://schemas.microsoft.com/office/drawing/2014/main" val="1958642159"/>
                    </a:ext>
                  </a:extLst>
                </a:gridCol>
                <a:gridCol w="1902393">
                  <a:extLst>
                    <a:ext uri="{9D8B030D-6E8A-4147-A177-3AD203B41FA5}">
                      <a16:colId xmlns:a16="http://schemas.microsoft.com/office/drawing/2014/main" val="1569162886"/>
                    </a:ext>
                  </a:extLst>
                </a:gridCol>
              </a:tblGrid>
              <a:tr h="0">
                <a:tc>
                  <a:txBody>
                    <a:bodyPr/>
                    <a:lstStyle/>
                    <a:p>
                      <a:pPr marL="0" marR="0" algn="ctr">
                        <a:lnSpc>
                          <a:spcPct val="107000"/>
                        </a:lnSpc>
                        <a:spcBef>
                          <a:spcPts val="0"/>
                        </a:spcBef>
                        <a:spcAft>
                          <a:spcPts val="0"/>
                        </a:spcAft>
                      </a:pPr>
                      <a:r>
                        <a:rPr lang="en-US" sz="2800" b="0" dirty="0">
                          <a:effectLst/>
                        </a:rPr>
                        <a:t>Model</a:t>
                      </a: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accent2">
                        <a:lumMod val="75000"/>
                      </a:schemeClr>
                    </a:solidFill>
                  </a:tcPr>
                </a:tc>
                <a:tc>
                  <a:txBody>
                    <a:bodyPr/>
                    <a:lstStyle/>
                    <a:p>
                      <a:pPr marL="0" marR="0">
                        <a:lnSpc>
                          <a:spcPct val="107000"/>
                        </a:lnSpc>
                        <a:spcBef>
                          <a:spcPts val="0"/>
                        </a:spcBef>
                        <a:spcAft>
                          <a:spcPts val="0"/>
                        </a:spcAft>
                      </a:pPr>
                      <a:r>
                        <a:rPr lang="en-US" sz="2800" b="0" dirty="0">
                          <a:effectLst/>
                        </a:rPr>
                        <a:t>Optimizer</a:t>
                      </a: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accent2">
                        <a:lumMod val="75000"/>
                      </a:schemeClr>
                    </a:solidFill>
                  </a:tcPr>
                </a:tc>
                <a:tc>
                  <a:txBody>
                    <a:bodyPr/>
                    <a:lstStyle/>
                    <a:p>
                      <a:pPr marL="0" marR="0">
                        <a:lnSpc>
                          <a:spcPct val="107000"/>
                        </a:lnSpc>
                        <a:spcBef>
                          <a:spcPts val="0"/>
                        </a:spcBef>
                        <a:spcAft>
                          <a:spcPts val="0"/>
                        </a:spcAft>
                      </a:pPr>
                      <a:r>
                        <a:rPr lang="en-US" sz="2800" b="0" dirty="0">
                          <a:effectLst/>
                        </a:rPr>
                        <a:t>Epochs</a:t>
                      </a: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accent2">
                        <a:lumMod val="75000"/>
                      </a:schemeClr>
                    </a:solidFill>
                  </a:tcPr>
                </a:tc>
                <a:tc>
                  <a:txBody>
                    <a:bodyPr/>
                    <a:lstStyle/>
                    <a:p>
                      <a:pPr marL="0" marR="0">
                        <a:lnSpc>
                          <a:spcPct val="107000"/>
                        </a:lnSpc>
                        <a:spcBef>
                          <a:spcPts val="0"/>
                        </a:spcBef>
                        <a:spcAft>
                          <a:spcPts val="0"/>
                        </a:spcAft>
                      </a:pPr>
                      <a:r>
                        <a:rPr lang="en-US" sz="2800" b="0" dirty="0">
                          <a:effectLst/>
                        </a:rPr>
                        <a:t>Loss</a:t>
                      </a: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accent2">
                        <a:lumMod val="75000"/>
                      </a:schemeClr>
                    </a:solidFill>
                  </a:tcPr>
                </a:tc>
                <a:tc>
                  <a:txBody>
                    <a:bodyPr/>
                    <a:lstStyle/>
                    <a:p>
                      <a:pPr marL="0" marR="0">
                        <a:lnSpc>
                          <a:spcPct val="107000"/>
                        </a:lnSpc>
                        <a:spcBef>
                          <a:spcPts val="0"/>
                        </a:spcBef>
                        <a:spcAft>
                          <a:spcPts val="0"/>
                        </a:spcAft>
                      </a:pPr>
                      <a:r>
                        <a:rPr lang="en-US" sz="2800" b="0" dirty="0">
                          <a:effectLst/>
                        </a:rPr>
                        <a:t>Accuracy</a:t>
                      </a: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accent2">
                        <a:lumMod val="75000"/>
                      </a:schemeClr>
                    </a:solidFill>
                  </a:tcPr>
                </a:tc>
                <a:extLst>
                  <a:ext uri="{0D108BD9-81ED-4DB2-BD59-A6C34878D82A}">
                    <a16:rowId xmlns:a16="http://schemas.microsoft.com/office/drawing/2014/main" val="1643172208"/>
                  </a:ext>
                </a:extLst>
              </a:tr>
              <a:tr h="0">
                <a:tc rowSpan="3">
                  <a:txBody>
                    <a:bodyPr/>
                    <a:lstStyle/>
                    <a:p>
                      <a:pPr marL="0" marR="0" algn="ctr">
                        <a:lnSpc>
                          <a:spcPct val="107000"/>
                        </a:lnSpc>
                        <a:spcBef>
                          <a:spcPts val="0"/>
                        </a:spcBef>
                        <a:spcAft>
                          <a:spcPts val="0"/>
                        </a:spcAft>
                      </a:pPr>
                      <a:r>
                        <a:rPr lang="en-US" sz="2800" b="0" dirty="0">
                          <a:effectLst/>
                        </a:rPr>
                        <a:t>A</a:t>
                      </a: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bg2">
                        <a:lumMod val="50000"/>
                      </a:schemeClr>
                    </a:solidFill>
                  </a:tcPr>
                </a:tc>
                <a:tc>
                  <a:txBody>
                    <a:bodyPr/>
                    <a:lstStyle/>
                    <a:p>
                      <a:pPr marL="0" marR="0">
                        <a:lnSpc>
                          <a:spcPct val="107000"/>
                        </a:lnSpc>
                        <a:spcBef>
                          <a:spcPts val="0"/>
                        </a:spcBef>
                        <a:spcAft>
                          <a:spcPts val="0"/>
                        </a:spcAft>
                      </a:pPr>
                      <a:r>
                        <a:rPr lang="en-US" sz="2800" dirty="0">
                          <a:effectLst/>
                        </a:rPr>
                        <a:t>Adam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rPr>
                        <a:t>20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rPr>
                        <a:t>1.792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rPr>
                        <a:t>0.168</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extLst>
                  <a:ext uri="{0D108BD9-81ED-4DB2-BD59-A6C34878D82A}">
                    <a16:rowId xmlns:a16="http://schemas.microsoft.com/office/drawing/2014/main" val="1019834904"/>
                  </a:ext>
                </a:extLst>
              </a:tr>
              <a:tr h="0">
                <a:tc vMerge="1">
                  <a:txBody>
                    <a:bodyPr/>
                    <a:lstStyle/>
                    <a:p>
                      <a:pPr marL="0" marR="0" algn="ctr">
                        <a:lnSpc>
                          <a:spcPct val="107000"/>
                        </a:lnSpc>
                        <a:spcBef>
                          <a:spcPts val="0"/>
                        </a:spcBef>
                        <a:spcAft>
                          <a:spcPts val="0"/>
                        </a:spcAft>
                      </a:pP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bg2">
                        <a:lumMod val="50000"/>
                      </a:schemeClr>
                    </a:solidFill>
                  </a:tcPr>
                </a:tc>
                <a:tc>
                  <a:txBody>
                    <a:bodyPr/>
                    <a:lstStyle/>
                    <a:p>
                      <a:pPr marL="0" marR="0">
                        <a:lnSpc>
                          <a:spcPct val="107000"/>
                        </a:lnSpc>
                        <a:spcBef>
                          <a:spcPts val="0"/>
                        </a:spcBef>
                        <a:spcAft>
                          <a:spcPts val="0"/>
                        </a:spcAft>
                      </a:pPr>
                      <a:r>
                        <a:rPr lang="en-US" sz="2800" dirty="0" err="1">
                          <a:effectLst/>
                        </a:rPr>
                        <a:t>RMSProp</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rPr>
                        <a:t>20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rPr>
                        <a:t>1.612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rPr>
                        <a:t>0.280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extLst>
                  <a:ext uri="{0D108BD9-81ED-4DB2-BD59-A6C34878D82A}">
                    <a16:rowId xmlns:a16="http://schemas.microsoft.com/office/drawing/2014/main" val="2445714991"/>
                  </a:ext>
                </a:extLst>
              </a:tr>
              <a:tr h="319723">
                <a:tc vMerge="1">
                  <a:txBody>
                    <a:bodyPr/>
                    <a:lstStyle/>
                    <a:p>
                      <a:pPr marL="0" marR="0" algn="ctr">
                        <a:lnSpc>
                          <a:spcPct val="107000"/>
                        </a:lnSpc>
                        <a:spcBef>
                          <a:spcPts val="0"/>
                        </a:spcBef>
                        <a:spcAft>
                          <a:spcPts val="0"/>
                        </a:spcAft>
                      </a:pP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bg2">
                        <a:lumMod val="50000"/>
                      </a:schemeClr>
                    </a:solidFill>
                  </a:tcPr>
                </a:tc>
                <a:tc>
                  <a:txBody>
                    <a:bodyPr/>
                    <a:lstStyle/>
                    <a:p>
                      <a:pPr marL="0" marR="0">
                        <a:lnSpc>
                          <a:spcPct val="107000"/>
                        </a:lnSpc>
                        <a:spcBef>
                          <a:spcPts val="0"/>
                        </a:spcBef>
                        <a:spcAft>
                          <a:spcPts val="0"/>
                        </a:spcAft>
                      </a:pPr>
                      <a:r>
                        <a:rPr lang="en-US" sz="2800" dirty="0">
                          <a:effectLst/>
                        </a:rPr>
                        <a:t>SGD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rPr>
                        <a:t>20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rPr>
                        <a:t>1.232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rPr>
                        <a:t>0.455</a:t>
                      </a:r>
                    </a:p>
                  </a:txBody>
                  <a:tcPr marL="68580" marR="68580" marT="91440" marB="91440"/>
                </a:tc>
                <a:extLst>
                  <a:ext uri="{0D108BD9-81ED-4DB2-BD59-A6C34878D82A}">
                    <a16:rowId xmlns:a16="http://schemas.microsoft.com/office/drawing/2014/main" val="4175812787"/>
                  </a:ext>
                </a:extLst>
              </a:tr>
              <a:tr h="319723">
                <a:tc rowSpan="2">
                  <a:txBody>
                    <a:bodyPr/>
                    <a:lstStyle/>
                    <a:p>
                      <a:pPr marL="0" marR="0" algn="ctr">
                        <a:lnSpc>
                          <a:spcPct val="107000"/>
                        </a:lnSpc>
                        <a:spcBef>
                          <a:spcPts val="0"/>
                        </a:spcBef>
                        <a:spcAft>
                          <a:spcPts val="0"/>
                        </a:spcAft>
                      </a:pPr>
                      <a:r>
                        <a:rPr lang="en-US" sz="2800" b="0" dirty="0">
                          <a:effectLst/>
                          <a:latin typeface="+mn-lt"/>
                          <a:ea typeface="Calibri" panose="020F0502020204030204" pitchFamily="34" charset="0"/>
                          <a:cs typeface="Times New Roman" panose="02020603050405020304" pitchFamily="18" charset="0"/>
                        </a:rPr>
                        <a:t>VGG16</a:t>
                      </a:r>
                    </a:p>
                  </a:txBody>
                  <a:tcPr marL="68580" marR="68580" marT="91440" marB="91440">
                    <a:solidFill>
                      <a:schemeClr val="bg2">
                        <a:lumMod val="50000"/>
                      </a:schemeClr>
                    </a:solidFill>
                  </a:tcPr>
                </a:tc>
                <a:tc>
                  <a:txBody>
                    <a:bodyPr/>
                    <a:lstStyle/>
                    <a:p>
                      <a:pPr marL="0" marR="0">
                        <a:lnSpc>
                          <a:spcPct val="107000"/>
                        </a:lnSpc>
                        <a:spcBef>
                          <a:spcPts val="0"/>
                        </a:spcBef>
                        <a:spcAft>
                          <a:spcPts val="0"/>
                        </a:spcAft>
                      </a:pPr>
                      <a:r>
                        <a:rPr lang="en-US" sz="2800" dirty="0" err="1">
                          <a:effectLst/>
                          <a:latin typeface="+mn-lt"/>
                          <a:ea typeface="Calibri" panose="020F0502020204030204" pitchFamily="34" charset="0"/>
                          <a:cs typeface="Times New Roman" panose="02020603050405020304" pitchFamily="18" charset="0"/>
                        </a:rPr>
                        <a:t>RMSProp</a:t>
                      </a:r>
                      <a:endParaRPr lang="en-US" sz="2800" dirty="0">
                        <a:effectLst/>
                        <a:latin typeface="+mn-lt"/>
                        <a:ea typeface="Calibri" panose="020F0502020204030204" pitchFamily="34" charset="0"/>
                        <a:cs typeface="Times New Roman" panose="02020603050405020304" pitchFamily="18" charset="0"/>
                      </a:endParaRPr>
                    </a:p>
                  </a:txBody>
                  <a:tcPr marL="68580" marR="68580" marT="91440" marB="91440"/>
                </a:tc>
                <a:tc>
                  <a:txBody>
                    <a:bodyPr/>
                    <a:lstStyle/>
                    <a:p>
                      <a:pPr marL="0" marR="0">
                        <a:lnSpc>
                          <a:spcPct val="107000"/>
                        </a:lnSpc>
                        <a:spcBef>
                          <a:spcPts val="0"/>
                        </a:spcBef>
                        <a:spcAft>
                          <a:spcPts val="0"/>
                        </a:spcAft>
                      </a:pPr>
                      <a:r>
                        <a:rPr lang="en-US" sz="2800" dirty="0">
                          <a:effectLst/>
                          <a:latin typeface="+mn-lt"/>
                          <a:ea typeface="Calibri" panose="020F0502020204030204" pitchFamily="34" charset="0"/>
                          <a:cs typeface="Times New Roman" panose="02020603050405020304" pitchFamily="18" charset="0"/>
                        </a:rPr>
                        <a:t>20</a:t>
                      </a:r>
                    </a:p>
                  </a:txBody>
                  <a:tcPr marL="68580" marR="68580" marT="91440" marB="91440"/>
                </a:tc>
                <a:tc>
                  <a:txBody>
                    <a:bodyPr/>
                    <a:lstStyle/>
                    <a:p>
                      <a:pPr marL="0" marR="0">
                        <a:lnSpc>
                          <a:spcPct val="107000"/>
                        </a:lnSpc>
                        <a:spcBef>
                          <a:spcPts val="0"/>
                        </a:spcBef>
                        <a:spcAft>
                          <a:spcPts val="0"/>
                        </a:spcAft>
                      </a:pPr>
                      <a:r>
                        <a:rPr lang="en-US" sz="2800" dirty="0">
                          <a:effectLst/>
                          <a:latin typeface="+mn-lt"/>
                          <a:ea typeface="Calibri" panose="020F0502020204030204" pitchFamily="34" charset="0"/>
                          <a:cs typeface="Times New Roman" panose="02020603050405020304" pitchFamily="18" charset="0"/>
                        </a:rPr>
                        <a:t>1.807</a:t>
                      </a:r>
                    </a:p>
                  </a:txBody>
                  <a:tcPr marL="68580" marR="68580" marT="91440" marB="91440"/>
                </a:tc>
                <a:tc>
                  <a:txBody>
                    <a:bodyPr/>
                    <a:lstStyle/>
                    <a:p>
                      <a:pPr marL="0" marR="0">
                        <a:lnSpc>
                          <a:spcPct val="107000"/>
                        </a:lnSpc>
                        <a:spcBef>
                          <a:spcPts val="0"/>
                        </a:spcBef>
                        <a:spcAft>
                          <a:spcPts val="0"/>
                        </a:spcAft>
                      </a:pPr>
                      <a:r>
                        <a:rPr lang="en-US" sz="2800" dirty="0">
                          <a:effectLst/>
                          <a:latin typeface="+mn-lt"/>
                        </a:rPr>
                        <a:t>0.164</a:t>
                      </a:r>
                    </a:p>
                  </a:txBody>
                  <a:tcPr marL="68580" marR="68580" marT="91440" marB="91440"/>
                </a:tc>
                <a:extLst>
                  <a:ext uri="{0D108BD9-81ED-4DB2-BD59-A6C34878D82A}">
                    <a16:rowId xmlns:a16="http://schemas.microsoft.com/office/drawing/2014/main" val="4180702703"/>
                  </a:ext>
                </a:extLst>
              </a:tr>
              <a:tr h="319723">
                <a:tc vMerge="1">
                  <a:txBody>
                    <a:bodyPr/>
                    <a:lstStyle/>
                    <a:p>
                      <a:pPr marL="0" marR="0" algn="ctr">
                        <a:lnSpc>
                          <a:spcPct val="107000"/>
                        </a:lnSpc>
                        <a:spcBef>
                          <a:spcPts val="0"/>
                        </a:spcBef>
                        <a:spcAft>
                          <a:spcPts val="0"/>
                        </a:spcAft>
                      </a:pPr>
                      <a:endParaRPr lang="en-US"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1440" marB="91440">
                    <a:solidFill>
                      <a:schemeClr val="bg2">
                        <a:lumMod val="50000"/>
                      </a:schemeClr>
                    </a:solidFill>
                  </a:tcPr>
                </a:tc>
                <a:tc>
                  <a:txBody>
                    <a:bodyPr/>
                    <a:lstStyle/>
                    <a:p>
                      <a:pPr marL="0" marR="0">
                        <a:lnSpc>
                          <a:spcPct val="107000"/>
                        </a:lnSpc>
                        <a:spcBef>
                          <a:spcPts val="0"/>
                        </a:spcBef>
                        <a:spcAft>
                          <a:spcPts val="0"/>
                        </a:spcAft>
                      </a:pPr>
                      <a:r>
                        <a:rPr lang="en-US" sz="2800" dirty="0">
                          <a:effectLst/>
                          <a:latin typeface="+mn-lt"/>
                          <a:ea typeface="Calibri" panose="020F0502020204030204" pitchFamily="34" charset="0"/>
                          <a:cs typeface="Times New Roman" panose="02020603050405020304" pitchFamily="18" charset="0"/>
                        </a:rPr>
                        <a:t>SGD</a:t>
                      </a:r>
                    </a:p>
                  </a:txBody>
                  <a:tcPr marL="68580" marR="68580" marT="91440" marB="91440"/>
                </a:tc>
                <a:tc>
                  <a:txBody>
                    <a:bodyPr/>
                    <a:lstStyle/>
                    <a:p>
                      <a:pPr marL="0" marR="0">
                        <a:lnSpc>
                          <a:spcPct val="107000"/>
                        </a:lnSpc>
                        <a:spcBef>
                          <a:spcPts val="0"/>
                        </a:spcBef>
                        <a:spcAft>
                          <a:spcPts val="0"/>
                        </a:spcAft>
                      </a:pPr>
                      <a:r>
                        <a:rPr lang="en-US" sz="2800" dirty="0">
                          <a:effectLst/>
                          <a:latin typeface="+mn-lt"/>
                          <a:ea typeface="Calibri" panose="020F0502020204030204" pitchFamily="34" charset="0"/>
                          <a:cs typeface="Times New Roman" panose="02020603050405020304" pitchFamily="18" charset="0"/>
                        </a:rPr>
                        <a:t>40</a:t>
                      </a:r>
                    </a:p>
                  </a:txBody>
                  <a:tcPr marL="68580" marR="68580" marT="91440" marB="91440"/>
                </a:tc>
                <a:tc>
                  <a:txBody>
                    <a:bodyPr/>
                    <a:lstStyle/>
                    <a:p>
                      <a:pPr marL="0" marR="0">
                        <a:lnSpc>
                          <a:spcPct val="107000"/>
                        </a:lnSpc>
                        <a:spcBef>
                          <a:spcPts val="0"/>
                        </a:spcBef>
                        <a:spcAft>
                          <a:spcPts val="0"/>
                        </a:spcAft>
                      </a:pPr>
                      <a:r>
                        <a:rPr lang="en-US" sz="2800" dirty="0">
                          <a:effectLst/>
                          <a:latin typeface="+mn-lt"/>
                          <a:ea typeface="Calibri" panose="020F0502020204030204" pitchFamily="34" charset="0"/>
                          <a:cs typeface="Times New Roman" panose="02020603050405020304" pitchFamily="18" charset="0"/>
                        </a:rPr>
                        <a:t>1.214</a:t>
                      </a:r>
                    </a:p>
                  </a:txBody>
                  <a:tcPr marL="68580" marR="68580" marT="91440" marB="91440"/>
                </a:tc>
                <a:tc>
                  <a:txBody>
                    <a:bodyPr/>
                    <a:lstStyle/>
                    <a:p>
                      <a:pPr marL="0" marR="0">
                        <a:lnSpc>
                          <a:spcPct val="107000"/>
                        </a:lnSpc>
                        <a:spcBef>
                          <a:spcPts val="0"/>
                        </a:spcBef>
                        <a:spcAft>
                          <a:spcPts val="0"/>
                        </a:spcAft>
                      </a:pPr>
                      <a:r>
                        <a:rPr lang="en-US" sz="2800" dirty="0">
                          <a:effectLst/>
                          <a:latin typeface="+mn-lt"/>
                        </a:rPr>
                        <a:t>0.465</a:t>
                      </a:r>
                    </a:p>
                  </a:txBody>
                  <a:tcPr marL="68580" marR="68580" marT="91440" marB="91440"/>
                </a:tc>
                <a:extLst>
                  <a:ext uri="{0D108BD9-81ED-4DB2-BD59-A6C34878D82A}">
                    <a16:rowId xmlns:a16="http://schemas.microsoft.com/office/drawing/2014/main" val="275155278"/>
                  </a:ext>
                </a:extLst>
              </a:tr>
            </a:tbl>
          </a:graphicData>
        </a:graphic>
      </p:graphicFrame>
      <p:sp>
        <p:nvSpPr>
          <p:cNvPr id="41" name="Text Box 407">
            <a:extLst>
              <a:ext uri="{FF2B5EF4-FFF2-40B4-BE49-F238E27FC236}">
                <a16:creationId xmlns:a16="http://schemas.microsoft.com/office/drawing/2014/main" id="{71D1601C-172A-4B31-97BC-3DC543C80086}"/>
              </a:ext>
            </a:extLst>
          </p:cNvPr>
          <p:cNvSpPr txBox="1">
            <a:spLocks noChangeArrowheads="1"/>
          </p:cNvSpPr>
          <p:nvPr/>
        </p:nvSpPr>
        <p:spPr bwMode="auto">
          <a:xfrm>
            <a:off x="33882961" y="13861533"/>
            <a:ext cx="9686925" cy="395185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a:defRPr>
                <a:solidFill>
                  <a:schemeClr val="tx1"/>
                </a:solidFill>
                <a:latin typeface="Arial"/>
              </a:defRPr>
            </a:lvl1pPr>
            <a:lvl2pPr defTabSz="4703763">
              <a:defRPr>
                <a:solidFill>
                  <a:schemeClr val="tx1"/>
                </a:solidFill>
                <a:latin typeface="Arial"/>
              </a:defRPr>
            </a:lvl2pPr>
            <a:lvl3pPr defTabSz="4703763">
              <a:defRPr>
                <a:solidFill>
                  <a:schemeClr val="tx1"/>
                </a:solidFill>
                <a:latin typeface="Arial"/>
              </a:defRPr>
            </a:lvl3pPr>
            <a:lvl4pPr defTabSz="4703763">
              <a:defRPr>
                <a:solidFill>
                  <a:schemeClr val="tx1"/>
                </a:solidFill>
                <a:latin typeface="Arial"/>
              </a:defRPr>
            </a:lvl4pPr>
            <a:lvl5pPr defTabSz="4703763">
              <a:defRPr>
                <a:solidFill>
                  <a:schemeClr val="tx1"/>
                </a:solidFill>
                <a:latin typeface="Arial"/>
              </a:defRPr>
            </a:lvl5pPr>
            <a:lvl6pPr defTabSz="4703763" fontAlgn="base">
              <a:spcBef>
                <a:spcPct val="0"/>
              </a:spcBef>
              <a:spcAft>
                <a:spcPct val="0"/>
              </a:spcAft>
              <a:defRPr>
                <a:solidFill>
                  <a:schemeClr val="tx1"/>
                </a:solidFill>
                <a:latin typeface="Arial"/>
              </a:defRPr>
            </a:lvl6pPr>
            <a:lvl7pPr defTabSz="4703763" fontAlgn="base">
              <a:spcBef>
                <a:spcPct val="0"/>
              </a:spcBef>
              <a:spcAft>
                <a:spcPct val="0"/>
              </a:spcAft>
              <a:defRPr>
                <a:solidFill>
                  <a:schemeClr val="tx1"/>
                </a:solidFill>
                <a:latin typeface="Arial"/>
              </a:defRPr>
            </a:lvl7pPr>
            <a:lvl8pPr defTabSz="4703763" fontAlgn="base">
              <a:spcBef>
                <a:spcPct val="0"/>
              </a:spcBef>
              <a:spcAft>
                <a:spcPct val="0"/>
              </a:spcAft>
              <a:defRPr>
                <a:solidFill>
                  <a:schemeClr val="tx1"/>
                </a:solidFill>
                <a:latin typeface="Arial"/>
              </a:defRPr>
            </a:lvl8pPr>
            <a:lvl9pPr defTabSz="4703763" fontAlgn="base">
              <a:spcBef>
                <a:spcPct val="0"/>
              </a:spcBef>
              <a:spcAft>
                <a:spcPct val="0"/>
              </a:spcAft>
              <a:defRPr>
                <a:solidFill>
                  <a:schemeClr val="tx1"/>
                </a:solidFill>
                <a:latin typeface="Arial"/>
              </a:defRPr>
            </a:lvl9pPr>
          </a:lstStyle>
          <a:p>
            <a:pPr marL="571500" indent="-571500">
              <a:lnSpc>
                <a:spcPct val="110000"/>
              </a:lnSpc>
              <a:buFont typeface="Arial" panose="020B0604020202020204" pitchFamily="34" charset="0"/>
              <a:buChar char="•"/>
              <a:defRPr/>
            </a:pPr>
            <a:r>
              <a:rPr lang="en-US" sz="3800" dirty="0">
                <a:solidFill>
                  <a:srgbClr val="393939"/>
                </a:solidFill>
                <a:latin typeface="Gill Sans" pitchFamily="34" charset="0"/>
              </a:rPr>
              <a:t>P(0) = 0.027</a:t>
            </a:r>
          </a:p>
          <a:p>
            <a:pPr marL="571500" indent="-571500">
              <a:lnSpc>
                <a:spcPct val="110000"/>
              </a:lnSpc>
              <a:buFont typeface="Arial" panose="020B0604020202020204" pitchFamily="34" charset="0"/>
              <a:buChar char="•"/>
              <a:defRPr/>
            </a:pPr>
            <a:r>
              <a:rPr lang="en-US" sz="3800" dirty="0">
                <a:solidFill>
                  <a:srgbClr val="393939"/>
                </a:solidFill>
                <a:latin typeface="Gill Sans" pitchFamily="34" charset="0"/>
              </a:rPr>
              <a:t>P(1) = 0.110</a:t>
            </a:r>
          </a:p>
          <a:p>
            <a:pPr marL="571500" indent="-571500">
              <a:lnSpc>
                <a:spcPct val="110000"/>
              </a:lnSpc>
              <a:buFont typeface="Arial" panose="020B0604020202020204" pitchFamily="34" charset="0"/>
              <a:buChar char="•"/>
              <a:defRPr/>
            </a:pPr>
            <a:r>
              <a:rPr lang="en-US" sz="3800" dirty="0">
                <a:solidFill>
                  <a:srgbClr val="393939"/>
                </a:solidFill>
                <a:latin typeface="Gill Sans" pitchFamily="34" charset="0"/>
              </a:rPr>
              <a:t>P(2) = 0.205</a:t>
            </a:r>
          </a:p>
          <a:p>
            <a:pPr marL="571500" indent="-571500">
              <a:lnSpc>
                <a:spcPct val="110000"/>
              </a:lnSpc>
              <a:buFont typeface="Arial" panose="020B0604020202020204" pitchFamily="34" charset="0"/>
              <a:buChar char="•"/>
              <a:defRPr/>
            </a:pPr>
            <a:r>
              <a:rPr lang="en-US" sz="3800" dirty="0">
                <a:solidFill>
                  <a:srgbClr val="393939"/>
                </a:solidFill>
                <a:latin typeface="Gill Sans" pitchFamily="34" charset="0"/>
              </a:rPr>
              <a:t>P(3) = 0.260</a:t>
            </a:r>
          </a:p>
          <a:p>
            <a:pPr marL="571500" indent="-571500">
              <a:lnSpc>
                <a:spcPct val="110000"/>
              </a:lnSpc>
              <a:buFont typeface="Arial" panose="020B0604020202020204" pitchFamily="34" charset="0"/>
              <a:buChar char="•"/>
              <a:defRPr/>
            </a:pPr>
            <a:r>
              <a:rPr lang="en-US" sz="3800" dirty="0">
                <a:solidFill>
                  <a:srgbClr val="393939"/>
                </a:solidFill>
                <a:latin typeface="Gill Sans" pitchFamily="34" charset="0"/>
              </a:rPr>
              <a:t>P(4) = 0.219</a:t>
            </a:r>
          </a:p>
          <a:p>
            <a:pPr marL="571500" indent="-571500">
              <a:lnSpc>
                <a:spcPct val="110000"/>
              </a:lnSpc>
              <a:buFont typeface="Arial" panose="020B0604020202020204" pitchFamily="34" charset="0"/>
              <a:buChar char="•"/>
              <a:defRPr/>
            </a:pPr>
            <a:r>
              <a:rPr lang="en-US" sz="3800" dirty="0">
                <a:solidFill>
                  <a:srgbClr val="393939"/>
                </a:solidFill>
                <a:latin typeface="Gill Sans" pitchFamily="34" charset="0"/>
              </a:rPr>
              <a:t>P(5) = 0.172</a:t>
            </a:r>
          </a:p>
        </p:txBody>
      </p:sp>
      <p:sp>
        <p:nvSpPr>
          <p:cNvPr id="42" name="Text Box 764">
            <a:extLst>
              <a:ext uri="{FF2B5EF4-FFF2-40B4-BE49-F238E27FC236}">
                <a16:creationId xmlns:a16="http://schemas.microsoft.com/office/drawing/2014/main" id="{A2885FF9-7AB1-488D-9419-F57C2CFE21D1}"/>
              </a:ext>
            </a:extLst>
          </p:cNvPr>
          <p:cNvSpPr txBox="1">
            <a:spLocks noChangeArrowheads="1"/>
          </p:cNvSpPr>
          <p:nvPr/>
        </p:nvSpPr>
        <p:spPr bwMode="auto">
          <a:xfrm>
            <a:off x="33714803" y="30844866"/>
            <a:ext cx="9753600" cy="9117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marL="342900" indent="-342900"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marL="0" indent="0" eaLnBrk="1" hangingPunct="1">
              <a:spcBef>
                <a:spcPct val="50000"/>
              </a:spcBef>
            </a:pPr>
            <a:r>
              <a:rPr lang="en-US" sz="2400" dirty="0">
                <a:solidFill>
                  <a:schemeClr val="tx1">
                    <a:lumMod val="75000"/>
                    <a:lumOff val="25000"/>
                  </a:schemeClr>
                </a:solidFill>
              </a:rPr>
              <a:t>Zou, W., Wang, X ., Sun, M., Lin, Y. Generic Object Detection with Dense Neural Patterns and </a:t>
            </a:r>
            <a:r>
              <a:rPr lang="en-US" sz="2400" dirty="0" err="1">
                <a:solidFill>
                  <a:schemeClr val="tx1">
                    <a:lumMod val="75000"/>
                    <a:lumOff val="25000"/>
                  </a:schemeClr>
                </a:solidFill>
              </a:rPr>
              <a:t>Regionlets</a:t>
            </a:r>
            <a:r>
              <a:rPr lang="en-US" sz="2400" dirty="0">
                <a:solidFill>
                  <a:schemeClr val="tx1">
                    <a:lumMod val="75000"/>
                    <a:lumOff val="25000"/>
                  </a:schemeClr>
                </a:solidFill>
              </a:rPr>
              <a:t>. Stanford, 2014</a:t>
            </a:r>
            <a:endParaRPr lang="en-US" sz="2400" i="1" dirty="0">
              <a:solidFill>
                <a:schemeClr val="tx1">
                  <a:lumMod val="75000"/>
                  <a:lumOff val="25000"/>
                </a:schemeClr>
              </a:solidFill>
              <a:latin typeface="Gill Sans" pitchFamily="34" charset="0"/>
            </a:endParaRPr>
          </a:p>
        </p:txBody>
      </p:sp>
      <p:sp>
        <p:nvSpPr>
          <p:cNvPr id="32" name="Rectangle 18">
            <a:extLst>
              <a:ext uri="{FF2B5EF4-FFF2-40B4-BE49-F238E27FC236}">
                <a16:creationId xmlns:a16="http://schemas.microsoft.com/office/drawing/2014/main" id="{37B7C5F3-7527-4D98-88AF-4BBFF50A5E72}"/>
              </a:ext>
            </a:extLst>
          </p:cNvPr>
          <p:cNvSpPr>
            <a:spLocks noChangeArrowheads="1"/>
          </p:cNvSpPr>
          <p:nvPr/>
        </p:nvSpPr>
        <p:spPr bwMode="auto">
          <a:xfrm>
            <a:off x="33528156" y="18101659"/>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Future Goals</a:t>
            </a:r>
          </a:p>
        </p:txBody>
      </p:sp>
      <p:sp>
        <p:nvSpPr>
          <p:cNvPr id="33" name="Text Box 404">
            <a:extLst>
              <a:ext uri="{FF2B5EF4-FFF2-40B4-BE49-F238E27FC236}">
                <a16:creationId xmlns:a16="http://schemas.microsoft.com/office/drawing/2014/main" id="{3D4D04DF-D16B-4B66-A7EC-17CE882905F6}"/>
              </a:ext>
            </a:extLst>
          </p:cNvPr>
          <p:cNvSpPr txBox="1">
            <a:spLocks noChangeArrowheads="1"/>
          </p:cNvSpPr>
          <p:nvPr/>
        </p:nvSpPr>
        <p:spPr bwMode="auto">
          <a:xfrm>
            <a:off x="33122256" y="18495663"/>
            <a:ext cx="10365196" cy="43281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71450" tIns="85725" rIns="171450" bIns="85725">
            <a:spAutoFit/>
          </a:bodyPr>
          <a:lstStyle>
            <a:defPPr>
              <a:defRPr kern="1200" smtId="4294967295"/>
            </a:defPPr>
            <a:lvl1pPr defTabSz="4703763" eaLnBrk="0" hangingPunct="0">
              <a:defRPr sz="3000">
                <a:solidFill>
                  <a:schemeClr val="tx1"/>
                </a:solidFill>
                <a:latin typeface="Arial"/>
              </a:defRPr>
            </a:lvl1pPr>
            <a:lvl2pPr marL="1271588" indent="-414338"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endParaRPr lang="en-US" sz="4200" i="1" dirty="0">
              <a:solidFill>
                <a:srgbClr val="393939"/>
              </a:solidFill>
              <a:latin typeface="Gill Sans" pitchFamily="34" charset="0"/>
            </a:endParaRPr>
          </a:p>
          <a:p>
            <a:pPr lvl="1" eaLnBrk="1" hangingPunct="1">
              <a:spcBef>
                <a:spcPct val="50000"/>
              </a:spcBef>
              <a:buFontTx/>
              <a:buChar char="•"/>
            </a:pPr>
            <a:r>
              <a:rPr lang="en-US" sz="3800" i="1" dirty="0">
                <a:solidFill>
                  <a:srgbClr val="393939"/>
                </a:solidFill>
                <a:latin typeface="Gill Sans" pitchFamily="34" charset="0"/>
              </a:rPr>
              <a:t>Extend counting to 10 objects and explore larger number of filters</a:t>
            </a:r>
          </a:p>
          <a:p>
            <a:pPr lvl="1" eaLnBrk="1" hangingPunct="1">
              <a:spcBef>
                <a:spcPct val="50000"/>
              </a:spcBef>
              <a:buFontTx/>
              <a:buChar char="•"/>
            </a:pPr>
            <a:r>
              <a:rPr lang="en-US" sz="3800" i="1" dirty="0">
                <a:solidFill>
                  <a:srgbClr val="393939"/>
                </a:solidFill>
                <a:latin typeface="Gill Sans" pitchFamily="34" charset="0"/>
              </a:rPr>
              <a:t>NLP to develop small set of item classes and categorize items in bins according to these classes</a:t>
            </a:r>
          </a:p>
        </p:txBody>
      </p:sp>
      <p:sp>
        <p:nvSpPr>
          <p:cNvPr id="34" name="Rectangle 18">
            <a:extLst>
              <a:ext uri="{FF2B5EF4-FFF2-40B4-BE49-F238E27FC236}">
                <a16:creationId xmlns:a16="http://schemas.microsoft.com/office/drawing/2014/main" id="{41B9E015-E61C-4BC0-A45D-977F34BEF2C3}"/>
              </a:ext>
            </a:extLst>
          </p:cNvPr>
          <p:cNvSpPr>
            <a:spLocks noChangeArrowheads="1"/>
          </p:cNvSpPr>
          <p:nvPr/>
        </p:nvSpPr>
        <p:spPr bwMode="auto">
          <a:xfrm>
            <a:off x="33528159" y="23528219"/>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Contact</a:t>
            </a:r>
          </a:p>
        </p:txBody>
      </p:sp>
      <p:sp>
        <p:nvSpPr>
          <p:cNvPr id="35" name="Text Box 764">
            <a:extLst>
              <a:ext uri="{FF2B5EF4-FFF2-40B4-BE49-F238E27FC236}">
                <a16:creationId xmlns:a16="http://schemas.microsoft.com/office/drawing/2014/main" id="{34CE6A60-DE04-4AFE-8AF3-0A0221E1BA82}"/>
              </a:ext>
            </a:extLst>
          </p:cNvPr>
          <p:cNvSpPr txBox="1">
            <a:spLocks noChangeArrowheads="1"/>
          </p:cNvSpPr>
          <p:nvPr/>
        </p:nvSpPr>
        <p:spPr bwMode="auto">
          <a:xfrm>
            <a:off x="34963417" y="24920209"/>
            <a:ext cx="7982857" cy="15581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71450" tIns="85725" rIns="171450" bIns="85725">
            <a:spAutoFit/>
          </a:bodyPr>
          <a:lstStyle>
            <a:defPPr>
              <a:defRPr kern="1200" smtId="4294967295"/>
            </a:defPPr>
            <a:lvl1pPr marL="342900" indent="-342900"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marL="0" indent="0" eaLnBrk="1" hangingPunct="1">
              <a:spcBef>
                <a:spcPct val="50000"/>
              </a:spcBef>
            </a:pPr>
            <a:r>
              <a:rPr lang="en-US" sz="3600" dirty="0"/>
              <a:t>dandresky@gmail.com</a:t>
            </a:r>
          </a:p>
          <a:p>
            <a:pPr marL="0" indent="0" eaLnBrk="1" hangingPunct="1">
              <a:spcBef>
                <a:spcPct val="50000"/>
              </a:spcBef>
            </a:pPr>
            <a:endParaRPr lang="en-US" sz="3600" i="1" dirty="0">
              <a:solidFill>
                <a:srgbClr val="00B0F0"/>
              </a:solidFill>
              <a:latin typeface="Gill Sans" pitchFamily="34" charset="0"/>
            </a:endParaRPr>
          </a:p>
        </p:txBody>
      </p:sp>
      <p:pic>
        <p:nvPicPr>
          <p:cNvPr id="5" name="Picture 4">
            <a:extLst>
              <a:ext uri="{FF2B5EF4-FFF2-40B4-BE49-F238E27FC236}">
                <a16:creationId xmlns:a16="http://schemas.microsoft.com/office/drawing/2014/main" id="{909D5AA3-C8C6-4231-A2E6-1DEFB2C171D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3863911" y="24904471"/>
            <a:ext cx="827628" cy="827628"/>
          </a:xfrm>
          <a:prstGeom prst="rect">
            <a:avLst/>
          </a:prstGeom>
        </p:spPr>
      </p:pic>
      <p:pic>
        <p:nvPicPr>
          <p:cNvPr id="9" name="Picture 8">
            <a:extLst>
              <a:ext uri="{FF2B5EF4-FFF2-40B4-BE49-F238E27FC236}">
                <a16:creationId xmlns:a16="http://schemas.microsoft.com/office/drawing/2014/main" id="{24DE330D-6000-49ED-BED4-6410F26AD3B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3863911" y="25877245"/>
            <a:ext cx="827629" cy="827629"/>
          </a:xfrm>
          <a:prstGeom prst="rect">
            <a:avLst/>
          </a:prstGeom>
        </p:spPr>
      </p:pic>
      <p:pic>
        <p:nvPicPr>
          <p:cNvPr id="12" name="Picture 11">
            <a:extLst>
              <a:ext uri="{FF2B5EF4-FFF2-40B4-BE49-F238E27FC236}">
                <a16:creationId xmlns:a16="http://schemas.microsoft.com/office/drawing/2014/main" id="{1CB42403-7379-423E-BCC6-CB9FD007E9A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3528156" y="26704874"/>
            <a:ext cx="1541748" cy="1233398"/>
          </a:xfrm>
          <a:prstGeom prst="rect">
            <a:avLst/>
          </a:prstGeom>
        </p:spPr>
      </p:pic>
      <p:sp>
        <p:nvSpPr>
          <p:cNvPr id="43" name="Text Box 764">
            <a:extLst>
              <a:ext uri="{FF2B5EF4-FFF2-40B4-BE49-F238E27FC236}">
                <a16:creationId xmlns:a16="http://schemas.microsoft.com/office/drawing/2014/main" id="{F6ABB6F1-F883-4B46-9672-F0479E83E0D5}"/>
              </a:ext>
            </a:extLst>
          </p:cNvPr>
          <p:cNvSpPr txBox="1">
            <a:spLocks noChangeArrowheads="1"/>
          </p:cNvSpPr>
          <p:nvPr/>
        </p:nvSpPr>
        <p:spPr bwMode="auto">
          <a:xfrm>
            <a:off x="34982467" y="25905345"/>
            <a:ext cx="7982857" cy="72712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71450" tIns="85725" rIns="171450" bIns="85725">
            <a:spAutoFit/>
          </a:bodyPr>
          <a:lstStyle>
            <a:defPPr>
              <a:defRPr kern="1200" smtId="4294967295"/>
            </a:defPPr>
            <a:lvl1pPr marL="342900" indent="-342900"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marL="0" indent="0" eaLnBrk="1" hangingPunct="1">
              <a:spcBef>
                <a:spcPct val="50000"/>
              </a:spcBef>
            </a:pPr>
            <a:r>
              <a:rPr lang="en-US" sz="3600" dirty="0"/>
              <a:t>https://github.com/dandresky</a:t>
            </a:r>
            <a:endParaRPr lang="en-US" sz="3600" i="1" dirty="0">
              <a:latin typeface="Gill Sans" pitchFamily="34" charset="0"/>
            </a:endParaRPr>
          </a:p>
        </p:txBody>
      </p:sp>
      <p:sp>
        <p:nvSpPr>
          <p:cNvPr id="44" name="Text Box 764">
            <a:extLst>
              <a:ext uri="{FF2B5EF4-FFF2-40B4-BE49-F238E27FC236}">
                <a16:creationId xmlns:a16="http://schemas.microsoft.com/office/drawing/2014/main" id="{D72B7A41-F778-4C2C-BABD-EC4753299D75}"/>
              </a:ext>
            </a:extLst>
          </p:cNvPr>
          <p:cNvSpPr txBox="1">
            <a:spLocks noChangeArrowheads="1"/>
          </p:cNvSpPr>
          <p:nvPr/>
        </p:nvSpPr>
        <p:spPr bwMode="auto">
          <a:xfrm>
            <a:off x="34963417" y="27049824"/>
            <a:ext cx="8904126" cy="66556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71450" tIns="85725" rIns="171450" bIns="85725">
            <a:spAutoFit/>
          </a:bodyPr>
          <a:lstStyle>
            <a:defPPr>
              <a:defRPr kern="1200" smtId="4294967295"/>
            </a:defPPr>
            <a:lvl1pPr marL="342900" indent="-342900"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marL="0" indent="0" eaLnBrk="1" hangingPunct="1">
              <a:spcBef>
                <a:spcPct val="50000"/>
              </a:spcBef>
            </a:pPr>
            <a:r>
              <a:rPr lang="en-US" sz="3200" dirty="0"/>
              <a:t>https://www.linkedin.com/in/david-andresky/</a:t>
            </a:r>
            <a:endParaRPr lang="en-US" sz="3200" i="1" dirty="0">
              <a:latin typeface="Gill Sans" pitchFamily="34" charset="0"/>
            </a:endParaRPr>
          </a:p>
        </p:txBody>
      </p:sp>
      <p:pic>
        <p:nvPicPr>
          <p:cNvPr id="7" name="Picture 6">
            <a:extLst>
              <a:ext uri="{FF2B5EF4-FFF2-40B4-BE49-F238E27FC236}">
                <a16:creationId xmlns:a16="http://schemas.microsoft.com/office/drawing/2014/main" id="{FFA189FE-1EBE-48C4-AFBB-53ABF64FA90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8735948" y="1122277"/>
            <a:ext cx="4495800" cy="1274862"/>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1122</TotalTime>
  <Words>473</Words>
  <Application>Microsoft Office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vt:lpstr>
      <vt:lpstr>Times New Roman</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David Andresky</cp:lastModifiedBy>
  <cp:revision>79</cp:revision>
  <dcterms:modified xsi:type="dcterms:W3CDTF">2018-01-26T17:26:45Z</dcterms:modified>
  <cp:category>science research poster</cp:category>
</cp:coreProperties>
</file>