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00"/>
    <a:srgbClr val="B06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>
        <p:scale>
          <a:sx n="94" d="100"/>
          <a:sy n="94" d="100"/>
        </p:scale>
        <p:origin x="-1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A8AB-AED2-BC43-B182-71B263D78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E17F4-1B15-F44A-8CBD-462668902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D7916-2D47-0843-A644-BDBF4A2C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DBC5-93D4-C546-B49B-4C9555B21A36}" type="datetimeFigureOut">
              <a:rPr lang="en-RU" smtClean="0"/>
              <a:t>14.04.2024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69815-14F0-B540-82F1-35A93C89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7E377-DB01-9F43-81F0-8E317454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1C4B-077C-C44D-B232-5BFA1469FF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0255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DC74-8389-AA41-8A70-6635C78A4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70698-0997-2945-BD09-9656095FD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3CA13-B3E2-EB43-AB67-FDC3A261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DBC5-93D4-C546-B49B-4C9555B21A36}" type="datetimeFigureOut">
              <a:rPr lang="en-RU" smtClean="0"/>
              <a:t>14.04.2024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4D7C2-64DA-1E43-89DE-78EC11FB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94B9C-559C-2448-9D1D-D3680DC0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1C4B-077C-C44D-B232-5BFA1469FF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0598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43125-5C2F-BC4F-B7A1-03BC1B2A1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2650E-B529-F145-AB6C-E29E8823D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D5633-90F8-FC4E-B63A-35402402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DBC5-93D4-C546-B49B-4C9555B21A36}" type="datetimeFigureOut">
              <a:rPr lang="en-RU" smtClean="0"/>
              <a:t>14.04.2024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80C61-520D-DC4A-A101-1369781F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55386-628D-C840-9D5B-70BEE2A3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1C4B-077C-C44D-B232-5BFA1469FF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7328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74BA-63C5-8D40-A72C-693FFD25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9D39E-2874-8B43-998B-4D2D30E40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9A0B6-4F3A-124A-AF1F-D7198F92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DBC5-93D4-C546-B49B-4C9555B21A36}" type="datetimeFigureOut">
              <a:rPr lang="en-RU" smtClean="0"/>
              <a:t>14.04.2024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2930E-B646-624B-8F39-36C96AED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1500B-B44B-374C-9B1F-10E7637D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1C4B-077C-C44D-B232-5BFA1469FF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0523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D6BD-C3B0-C349-BE89-0B4DD3845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78447-9E48-3B43-AF0E-B67B4F38B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52A73-707D-B341-A636-46D46F29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DBC5-93D4-C546-B49B-4C9555B21A36}" type="datetimeFigureOut">
              <a:rPr lang="en-RU" smtClean="0"/>
              <a:t>14.04.2024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D52B-54D1-8C42-80F6-3C92813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1B26D-FC35-754A-B50D-EF5C570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1C4B-077C-C44D-B232-5BFA1469FF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4355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26CA-EAEF-A240-8EBF-B0D7183D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8BDD3-DA5B-6B42-9D24-F8B8F77D3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D88B-13E5-FC42-A980-991456C68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C99D7-8FDB-704F-B306-1A91C721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DBC5-93D4-C546-B49B-4C9555B21A36}" type="datetimeFigureOut">
              <a:rPr lang="en-RU" smtClean="0"/>
              <a:t>14.04.2024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A79ED-BB31-C44F-A2A2-31A40BB6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9E50B-898A-B44C-98E2-3160CA23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1C4B-077C-C44D-B232-5BFA1469FF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2611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D0FC-C392-9D4D-9629-06351693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3265A-A5AA-B24A-B596-38A4883BC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0F3BF-4729-8948-8086-838C495BB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E7DF9-D3E3-4044-A4D6-812CE47FF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F7EF6-112A-C74D-9DE2-B0ED4E474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53E05-F47A-1141-9B93-0385046B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DBC5-93D4-C546-B49B-4C9555B21A36}" type="datetimeFigureOut">
              <a:rPr lang="en-RU" smtClean="0"/>
              <a:t>14.04.2024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5321F-A19F-4A4E-925A-9322A3A0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EA8CD-D673-744D-BC02-D3503041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1C4B-077C-C44D-B232-5BFA1469FF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7901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4C67-ED9A-CF44-89FB-00B230BB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32CD6-2C2C-8940-937D-6FBB3772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DBC5-93D4-C546-B49B-4C9555B21A36}" type="datetimeFigureOut">
              <a:rPr lang="en-RU" smtClean="0"/>
              <a:t>14.04.2024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43EAE-F9F7-FB4F-ACBD-86857CD6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2C8A8-A59E-9C4D-B6AC-297F3DE6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1C4B-077C-C44D-B232-5BFA1469FF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8688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4D008-91B6-654D-8A0A-D0A21EC1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DBC5-93D4-C546-B49B-4C9555B21A36}" type="datetimeFigureOut">
              <a:rPr lang="en-RU" smtClean="0"/>
              <a:t>14.04.2024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2DEB4-9052-E245-B746-F9486C38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74D22-C800-2C4F-A68D-BA269B97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1C4B-077C-C44D-B232-5BFA1469FF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2287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6D6B-56C6-F14A-A569-5E55BB65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A50B6-BCF6-ED4E-A971-09A6D16C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9850E-2F15-DB40-8B61-2177D0D9F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D64AC-FA2A-374A-AAA3-2F4BFCA9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DBC5-93D4-C546-B49B-4C9555B21A36}" type="datetimeFigureOut">
              <a:rPr lang="en-RU" smtClean="0"/>
              <a:t>14.04.2024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5BD5C-61CD-234C-BF38-AE8623A0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03606-CEC1-DF42-AEF9-6ED5AAA0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1C4B-077C-C44D-B232-5BFA1469FF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8559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852F-4943-2D45-927B-4B454435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3A166-E49E-014A-8A12-473871B42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DA827-9B06-0349-B968-41F0CF35F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228F0-5788-EF4B-AD27-5D82391B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DBC5-93D4-C546-B49B-4C9555B21A36}" type="datetimeFigureOut">
              <a:rPr lang="en-RU" smtClean="0"/>
              <a:t>14.04.2024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8A41B-CA4E-414A-842F-A77C61B9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1AE0A-A280-8347-A9A1-C0F8B50A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1C4B-077C-C44D-B232-5BFA1469FF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314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73B68-863C-4E49-A4EC-6BEDA68C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BDC1-1B56-6145-A655-7CD5BCCFD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95141-88CD-D44D-9E29-9FB47BBD0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EDBC5-93D4-C546-B49B-4C9555B21A36}" type="datetimeFigureOut">
              <a:rPr lang="en-RU" smtClean="0"/>
              <a:t>14.04.2024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89A32-7DBD-9541-97AE-6196553D3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155C1-0A57-E84B-AEB8-5EB6E95FC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81C4B-077C-C44D-B232-5BFA1469FF2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8318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788C-80D9-5D43-99BA-0C53BC180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343" y="868362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solidFill>
                  <a:srgbClr val="000000"/>
                </a:solidFill>
                <a:latin typeface="Helvetica Neue" panose="02000503000000020004" pitchFamily="2" charset="0"/>
              </a:rPr>
              <a:t>Открытие кофейни в Москве</a:t>
            </a:r>
            <a:br>
              <a:rPr lang="ru-R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RU" dirty="0"/>
          </a:p>
        </p:txBody>
      </p:sp>
      <p:pic>
        <p:nvPicPr>
          <p:cNvPr id="5" name="Graphic 4" descr="Fork and knife">
            <a:extLst>
              <a:ext uri="{FF2B5EF4-FFF2-40B4-BE49-F238E27FC236}">
                <a16:creationId xmlns:a16="http://schemas.microsoft.com/office/drawing/2014/main" id="{3415B0AE-2930-7142-B442-2520744C1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3637" y="5214938"/>
            <a:ext cx="914400" cy="914400"/>
          </a:xfrm>
          <a:prstGeom prst="rect">
            <a:avLst/>
          </a:prstGeom>
        </p:spPr>
      </p:pic>
      <p:pic>
        <p:nvPicPr>
          <p:cNvPr id="7" name="Graphic 6" descr="Burger and drink">
            <a:extLst>
              <a:ext uri="{FF2B5EF4-FFF2-40B4-BE49-F238E27FC236}">
                <a16:creationId xmlns:a16="http://schemas.microsoft.com/office/drawing/2014/main" id="{ABBD3407-742B-7E48-B5FA-2E32525A3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3494" y="5214938"/>
            <a:ext cx="914400" cy="914400"/>
          </a:xfrm>
          <a:prstGeom prst="rect">
            <a:avLst/>
          </a:prstGeom>
        </p:spPr>
      </p:pic>
      <p:pic>
        <p:nvPicPr>
          <p:cNvPr id="11" name="Graphic 10" descr="Coffee">
            <a:extLst>
              <a:ext uri="{FF2B5EF4-FFF2-40B4-BE49-F238E27FC236}">
                <a16:creationId xmlns:a16="http://schemas.microsoft.com/office/drawing/2014/main" id="{D050F220-54AE-A64A-9537-781ED22ACE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53350" y="52149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5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858E-E373-E647-BDE0-98DB265E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86" y="498055"/>
            <a:ext cx="10748748" cy="1325563"/>
          </a:xfrm>
        </p:spPr>
        <p:txBody>
          <a:bodyPr>
            <a:normAutofit fontScale="90000"/>
          </a:bodyPr>
          <a:lstStyle/>
          <a:p>
            <a:r>
              <a:rPr lang="ru-RU" sz="5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Общие выводы по исследованию</a:t>
            </a:r>
            <a:endParaRPr lang="en-RU" sz="54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586F2-B6D5-5745-8EB0-79272CB6B087}"/>
              </a:ext>
            </a:extLst>
          </p:cNvPr>
          <p:cNvSpPr txBox="1"/>
          <p:nvPr/>
        </p:nvSpPr>
        <p:spPr>
          <a:xfrm>
            <a:off x="158086" y="2029199"/>
            <a:ext cx="116631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Helvetica Neue" panose="02000503000000020004" pitchFamily="2" charset="0"/>
                <a:ea typeface="+mj-ea"/>
                <a:cs typeface="+mj-cs"/>
              </a:rPr>
              <a:t>В Москве 1413 кофеен.</a:t>
            </a:r>
          </a:p>
          <a:p>
            <a:endParaRPr lang="ru-RU" sz="2400" b="1" dirty="0">
              <a:solidFill>
                <a:srgbClr val="000000"/>
              </a:solidFill>
              <a:latin typeface="Helvetica Neue" panose="02000503000000020004" pitchFamily="2" charset="0"/>
              <a:ea typeface="+mj-ea"/>
              <a:cs typeface="+mj-cs"/>
            </a:endParaRPr>
          </a:p>
          <a:p>
            <a:r>
              <a:rPr lang="ru-RU" sz="2400" b="1" dirty="0">
                <a:solidFill>
                  <a:srgbClr val="000000"/>
                </a:solidFill>
                <a:latin typeface="Helvetica Neue" panose="02000503000000020004" pitchFamily="2" charset="0"/>
                <a:ea typeface="+mj-ea"/>
                <a:cs typeface="+mj-cs"/>
              </a:rPr>
              <a:t>Топ 3 округа по количеству кофеен:</a:t>
            </a:r>
          </a:p>
          <a:p>
            <a:endParaRPr lang="ru-RU" sz="2400" b="1" dirty="0">
              <a:solidFill>
                <a:srgbClr val="000000"/>
              </a:solidFill>
              <a:latin typeface="Helvetica Neue" panose="02000503000000020004" pitchFamily="2" charset="0"/>
              <a:ea typeface="+mj-ea"/>
              <a:cs typeface="+mj-cs"/>
            </a:endParaRPr>
          </a:p>
          <a:p>
            <a:r>
              <a:rPr lang="ru-RU" sz="2400" b="1" dirty="0">
                <a:solidFill>
                  <a:srgbClr val="000000"/>
                </a:solidFill>
                <a:latin typeface="Helvetica Neue" panose="02000503000000020004" pitchFamily="2" charset="0"/>
                <a:ea typeface="+mj-ea"/>
                <a:cs typeface="+mj-cs"/>
              </a:rPr>
              <a:t>    - ЦАО</a:t>
            </a:r>
          </a:p>
          <a:p>
            <a:r>
              <a:rPr lang="ru-RU" sz="2400" b="1" dirty="0">
                <a:solidFill>
                  <a:srgbClr val="000000"/>
                </a:solidFill>
                <a:latin typeface="Helvetica Neue" panose="02000503000000020004" pitchFamily="2" charset="0"/>
                <a:ea typeface="+mj-ea"/>
                <a:cs typeface="+mj-cs"/>
              </a:rPr>
              <a:t>    - САО</a:t>
            </a:r>
          </a:p>
          <a:p>
            <a:r>
              <a:rPr lang="ru-RU" sz="2400" b="1" dirty="0">
                <a:solidFill>
                  <a:srgbClr val="000000"/>
                </a:solidFill>
                <a:latin typeface="Helvetica Neue" panose="02000503000000020004" pitchFamily="2" charset="0"/>
                <a:ea typeface="+mj-ea"/>
                <a:cs typeface="+mj-cs"/>
              </a:rPr>
              <a:t>    - СВАО.</a:t>
            </a:r>
          </a:p>
          <a:p>
            <a:endParaRPr lang="ru-RU" sz="2400" b="1" dirty="0">
              <a:solidFill>
                <a:srgbClr val="000000"/>
              </a:solidFill>
              <a:latin typeface="Helvetica Neue" panose="02000503000000020004" pitchFamily="2" charset="0"/>
              <a:ea typeface="+mj-ea"/>
              <a:cs typeface="+mj-cs"/>
            </a:endParaRPr>
          </a:p>
          <a:p>
            <a:r>
              <a:rPr lang="ru-RU" sz="2400" b="1" dirty="0">
                <a:solidFill>
                  <a:srgbClr val="000000"/>
                </a:solidFill>
                <a:latin typeface="Helvetica Neue" panose="02000503000000020004" pitchFamily="2" charset="0"/>
                <a:ea typeface="+mj-ea"/>
                <a:cs typeface="+mj-cs"/>
              </a:rPr>
              <a:t>Средняя стоимость чашки кофе в Москве: 171</a:t>
            </a:r>
            <a:r>
              <a:rPr lang="en-US" sz="2400" b="1" dirty="0">
                <a:solidFill>
                  <a:srgbClr val="000000"/>
                </a:solidFill>
                <a:latin typeface="Helvetica Neue" panose="02000503000000020004" pitchFamily="2" charset="0"/>
                <a:ea typeface="+mj-ea"/>
                <a:cs typeface="+mj-cs"/>
              </a:rPr>
              <a:t>. </a:t>
            </a:r>
            <a:r>
              <a:rPr lang="ru-RU" sz="2400" b="1" dirty="0">
                <a:solidFill>
                  <a:srgbClr val="000000"/>
                </a:solidFill>
                <a:latin typeface="Helvetica Neue" panose="02000503000000020004" pitchFamily="2" charset="0"/>
                <a:ea typeface="+mj-ea"/>
                <a:cs typeface="+mj-cs"/>
              </a:rPr>
              <a:t>Наиболее дорогой кофе в ЗАО</a:t>
            </a:r>
            <a:r>
              <a:rPr lang="en-US" sz="2400" b="1" dirty="0">
                <a:solidFill>
                  <a:srgbClr val="000000"/>
                </a:solidFill>
                <a:latin typeface="Helvetica Neue" panose="02000503000000020004" pitchFamily="2" charset="0"/>
                <a:ea typeface="+mj-ea"/>
                <a:cs typeface="+mj-cs"/>
              </a:rPr>
              <a:t> – 190 </a:t>
            </a:r>
            <a:r>
              <a:rPr lang="ru-RU" sz="2400" b="1" dirty="0">
                <a:solidFill>
                  <a:srgbClr val="000000"/>
                </a:solidFill>
                <a:latin typeface="Helvetica Neue" panose="02000503000000020004" pitchFamily="2" charset="0"/>
                <a:ea typeface="+mj-ea"/>
                <a:cs typeface="+mj-cs"/>
              </a:rPr>
              <a:t>рублей</a:t>
            </a:r>
          </a:p>
          <a:p>
            <a:pPr algn="just"/>
            <a:endParaRPr lang="en-US" sz="2400" b="1" dirty="0">
              <a:solidFill>
                <a:srgbClr val="000000"/>
              </a:solidFill>
              <a:latin typeface="Helvetica Neue" panose="02000503000000020004" pitchFamily="2" charset="0"/>
              <a:ea typeface="+mj-ea"/>
              <a:cs typeface="+mj-cs"/>
            </a:endParaRPr>
          </a:p>
          <a:p>
            <a:r>
              <a:rPr lang="ru-RU" sz="2400" b="1" dirty="0">
                <a:solidFill>
                  <a:srgbClr val="000000"/>
                </a:solidFill>
                <a:latin typeface="Helvetica Neue" panose="02000503000000020004" pitchFamily="2" charset="0"/>
                <a:ea typeface="+mj-ea"/>
                <a:cs typeface="+mj-cs"/>
              </a:rPr>
              <a:t>Рекомендуется открывать кофейню в ЦАО, ЗАО или САО.</a:t>
            </a:r>
          </a:p>
        </p:txBody>
      </p:sp>
      <p:pic>
        <p:nvPicPr>
          <p:cNvPr id="9" name="Graphic 8" descr="Presentation with bar chart">
            <a:extLst>
              <a:ext uri="{FF2B5EF4-FFF2-40B4-BE49-F238E27FC236}">
                <a16:creationId xmlns:a16="http://schemas.microsoft.com/office/drawing/2014/main" id="{6F260C27-BC6E-3B4D-B6E9-841A124C2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6834" y="7036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5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EE42-CBBC-694D-87B6-0E259533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900" b="1" dirty="0">
                <a:solidFill>
                  <a:srgbClr val="000000"/>
                </a:solidFill>
                <a:latin typeface="Helvetica Neue" panose="02000503000000020004" pitchFamily="2" charset="0"/>
              </a:rPr>
              <a:t>Количество кофеен в Москве</a:t>
            </a:r>
            <a:endParaRPr lang="en-RU" sz="49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BAD07A-5494-4E4D-BEFB-EBB091E4B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5800" y="1977231"/>
            <a:ext cx="4782924" cy="45156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FBAA56-ADCA-5B4F-A6AF-D05B90E361C1}"/>
              </a:ext>
            </a:extLst>
          </p:cNvPr>
          <p:cNvSpPr txBox="1"/>
          <p:nvPr/>
        </p:nvSpPr>
        <p:spPr>
          <a:xfrm>
            <a:off x="838200" y="1977232"/>
            <a:ext cx="5958385" cy="4524315"/>
          </a:xfrm>
          <a:prstGeom prst="rect">
            <a:avLst/>
          </a:prstGeom>
          <a:noFill/>
          <a:ln>
            <a:solidFill>
              <a:srgbClr val="B06988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Helvetica Neue" panose="02000503000000020004" pitchFamily="2" charset="0"/>
                <a:ea typeface="+mj-ea"/>
                <a:cs typeface="+mj-cs"/>
              </a:rPr>
              <a:t>В Москве 1413 кофеен.</a:t>
            </a:r>
          </a:p>
          <a:p>
            <a:endParaRPr lang="ru-RU" sz="2400" b="1" dirty="0">
              <a:solidFill>
                <a:srgbClr val="000000"/>
              </a:solidFill>
              <a:latin typeface="Helvetica Neue" panose="02000503000000020004" pitchFamily="2" charset="0"/>
              <a:ea typeface="+mj-ea"/>
              <a:cs typeface="+mj-cs"/>
            </a:endParaRPr>
          </a:p>
          <a:p>
            <a:r>
              <a:rPr lang="ru-RU" sz="2400" b="1" dirty="0">
                <a:solidFill>
                  <a:srgbClr val="000000"/>
                </a:solidFill>
                <a:latin typeface="Helvetica Neue" panose="02000503000000020004" pitchFamily="2" charset="0"/>
                <a:ea typeface="+mj-ea"/>
                <a:cs typeface="+mj-cs"/>
              </a:rPr>
              <a:t>Наибольшее количество кофеен в:</a:t>
            </a:r>
          </a:p>
          <a:p>
            <a:endParaRPr lang="ru-RU" sz="2400" b="1" dirty="0">
              <a:solidFill>
                <a:srgbClr val="000000"/>
              </a:solidFill>
              <a:latin typeface="Helvetica Neue" panose="02000503000000020004" pitchFamily="2" charset="0"/>
              <a:ea typeface="+mj-ea"/>
              <a:cs typeface="+mj-cs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b="1" dirty="0">
                <a:solidFill>
                  <a:srgbClr val="B06988"/>
                </a:solidFill>
                <a:latin typeface="Helvetica Neue" panose="02000503000000020004" pitchFamily="2" charset="0"/>
                <a:ea typeface="+mj-ea"/>
                <a:cs typeface="+mj-cs"/>
              </a:rPr>
              <a:t>Центральный административный округ</a:t>
            </a:r>
          </a:p>
          <a:p>
            <a:pPr marL="457200" indent="-457200">
              <a:buFont typeface="+mj-lt"/>
              <a:buAutoNum type="arabicPeriod"/>
            </a:pPr>
            <a:endParaRPr lang="ru-RU" sz="2400" b="1" dirty="0">
              <a:solidFill>
                <a:srgbClr val="B06988"/>
              </a:solidFill>
              <a:latin typeface="Helvetica Neue" panose="02000503000000020004" pitchFamily="2" charset="0"/>
              <a:ea typeface="+mj-ea"/>
              <a:cs typeface="+mj-cs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b="1" dirty="0">
                <a:solidFill>
                  <a:srgbClr val="B06988"/>
                </a:solidFill>
                <a:latin typeface="Helvetica Neue" panose="02000503000000020004" pitchFamily="2" charset="0"/>
                <a:ea typeface="+mj-ea"/>
                <a:cs typeface="+mj-cs"/>
              </a:rPr>
              <a:t>Северный административный округ</a:t>
            </a:r>
          </a:p>
          <a:p>
            <a:pPr marL="457200" indent="-457200">
              <a:buFont typeface="+mj-lt"/>
              <a:buAutoNum type="arabicPeriod"/>
            </a:pPr>
            <a:endParaRPr lang="ru-RU" sz="2400" b="1" dirty="0">
              <a:solidFill>
                <a:srgbClr val="B06988"/>
              </a:solidFill>
              <a:latin typeface="Helvetica Neue" panose="02000503000000020004" pitchFamily="2" charset="0"/>
              <a:ea typeface="+mj-ea"/>
              <a:cs typeface="+mj-cs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b="1" dirty="0">
                <a:solidFill>
                  <a:srgbClr val="B06988"/>
                </a:solidFill>
                <a:latin typeface="Helvetica Neue" panose="02000503000000020004" pitchFamily="2" charset="0"/>
                <a:ea typeface="+mj-ea"/>
                <a:cs typeface="+mj-cs"/>
              </a:rPr>
              <a:t>Северо-Восточный административный округ</a:t>
            </a:r>
            <a:endParaRPr lang="en-RU" sz="4900" b="1" dirty="0">
              <a:solidFill>
                <a:srgbClr val="B06988"/>
              </a:solidFill>
              <a:latin typeface="Helvetica Neue" panose="02000503000000020004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3681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C51E-CD2C-8B45-B45F-B7D26C56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68" y="-90441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Helvetica Neue" panose="02000503000000020004" pitchFamily="2" charset="0"/>
              </a:rPr>
              <a:t>Цена за чашку кофе по округам</a:t>
            </a:r>
            <a:endParaRPr lang="en-RU" sz="32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B63FF-076B-3847-88BE-EC61F97D466F}"/>
              </a:ext>
            </a:extLst>
          </p:cNvPr>
          <p:cNvSpPr txBox="1"/>
          <p:nvPr/>
        </p:nvSpPr>
        <p:spPr>
          <a:xfrm>
            <a:off x="8386411" y="962166"/>
            <a:ext cx="3529012" cy="1200329"/>
          </a:xfrm>
          <a:prstGeom prst="rect">
            <a:avLst/>
          </a:prstGeom>
          <a:noFill/>
          <a:ln>
            <a:solidFill>
              <a:srgbClr val="0064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Helvetica Neue" panose="02000503000000020004" pitchFamily="2" charset="0"/>
                <a:ea typeface="+mj-ea"/>
                <a:cs typeface="+mj-cs"/>
              </a:rPr>
              <a:t>Средняя стоимость чашки кофе в Москве: 171 рубль</a:t>
            </a:r>
            <a:endParaRPr lang="en-RU" sz="2400" b="1" dirty="0">
              <a:solidFill>
                <a:srgbClr val="000000"/>
              </a:solidFill>
              <a:latin typeface="Helvetica Neue" panose="02000503000000020004" pitchFamily="2" charset="0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15C112-2B37-EE4D-A5AF-4750E1EC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59" y="818866"/>
            <a:ext cx="7957643" cy="603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2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EBDB10-B60E-3A46-A170-0389DFDEA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82"/>
          <a:stretch/>
        </p:blipFill>
        <p:spPr>
          <a:xfrm>
            <a:off x="3840707" y="274841"/>
            <a:ext cx="8149836" cy="63083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799F2F-325C-C844-9E40-21ECB80958F0}"/>
              </a:ext>
            </a:extLst>
          </p:cNvPr>
          <p:cNvSpPr txBox="1"/>
          <p:nvPr/>
        </p:nvSpPr>
        <p:spPr>
          <a:xfrm>
            <a:off x="450377" y="532262"/>
            <a:ext cx="3390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Helvetica Neue" panose="02000503000000020004" pitchFamily="2" charset="0"/>
                <a:ea typeface="+mj-ea"/>
                <a:cs typeface="+mj-cs"/>
              </a:rPr>
              <a:t>Количество круглосуточных кофеен по районам</a:t>
            </a:r>
            <a:endParaRPr lang="en-RU" sz="2000" b="1" dirty="0">
              <a:solidFill>
                <a:srgbClr val="000000"/>
              </a:solidFill>
              <a:latin typeface="Helvetica Neue" panose="02000503000000020004" pitchFamily="2" charset="0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A22B3-5F9E-B340-A3C1-3B7AC62A157C}"/>
              </a:ext>
            </a:extLst>
          </p:cNvPr>
          <p:cNvSpPr txBox="1"/>
          <p:nvPr/>
        </p:nvSpPr>
        <p:spPr>
          <a:xfrm>
            <a:off x="450378" y="2688608"/>
            <a:ext cx="320722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Helvetica Neue" panose="02000503000000020004" pitchFamily="2" charset="0"/>
                <a:ea typeface="+mj-ea"/>
                <a:cs typeface="+mj-cs"/>
              </a:rPr>
              <a:t>Больше всего круглосуточных кофеен в </a:t>
            </a:r>
            <a:r>
              <a:rPr lang="ru-RU" b="1" u="sng" dirty="0">
                <a:solidFill>
                  <a:srgbClr val="0070C0"/>
                </a:solidFill>
                <a:latin typeface="Helvetica Neue" panose="02000503000000020004" pitchFamily="2" charset="0"/>
                <a:ea typeface="+mj-ea"/>
                <a:cs typeface="+mj-cs"/>
              </a:rPr>
              <a:t>ЦАО</a:t>
            </a:r>
            <a:r>
              <a:rPr lang="en-US" b="1" dirty="0">
                <a:solidFill>
                  <a:srgbClr val="000000"/>
                </a:solidFill>
                <a:latin typeface="Helvetica Neue" panose="02000503000000020004" pitchFamily="2" charset="0"/>
                <a:ea typeface="+mj-ea"/>
                <a:cs typeface="+mj-cs"/>
              </a:rPr>
              <a:t>. </a:t>
            </a:r>
            <a:r>
              <a:rPr lang="ru-RU" b="1" dirty="0">
                <a:solidFill>
                  <a:srgbClr val="000000"/>
                </a:solidFill>
                <a:latin typeface="Helvetica Neue" panose="02000503000000020004" pitchFamily="2" charset="0"/>
                <a:ea typeface="+mj-ea"/>
                <a:cs typeface="+mj-cs"/>
              </a:rPr>
              <a:t>Данная корреляция обусловлена наличием большого количества офисных работников, которым необходим кофе даже ночью.</a:t>
            </a:r>
            <a:endParaRPr lang="en-RU" b="1" dirty="0">
              <a:solidFill>
                <a:srgbClr val="000000"/>
              </a:solidFill>
              <a:latin typeface="Helvetica Neue" panose="02000503000000020004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830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123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Office Theme</vt:lpstr>
      <vt:lpstr>Открытие кофейни в Москве </vt:lpstr>
      <vt:lpstr>Общие выводы по исследованию</vt:lpstr>
      <vt:lpstr>Количество кофеен в Москве</vt:lpstr>
      <vt:lpstr>Цена за чашку кофе по округам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Открытие кофейни в Москве </dc:title>
  <dc:creator>Макиевский Даниил Олегович</dc:creator>
  <cp:lastModifiedBy>Макиевский Даниил Олегович</cp:lastModifiedBy>
  <cp:revision>1</cp:revision>
  <dcterms:created xsi:type="dcterms:W3CDTF">2024-04-14T20:07:02Z</dcterms:created>
  <dcterms:modified xsi:type="dcterms:W3CDTF">2024-04-14T22:55:20Z</dcterms:modified>
</cp:coreProperties>
</file>