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1"/>
  </p:notesMasterIdLst>
  <p:sldIdLst>
    <p:sldId id="257" r:id="rId2"/>
    <p:sldId id="258" r:id="rId3"/>
    <p:sldId id="260" r:id="rId4"/>
    <p:sldId id="261" r:id="rId5"/>
    <p:sldId id="263" r:id="rId6"/>
    <p:sldId id="264" r:id="rId7"/>
    <p:sldId id="266" r:id="rId8"/>
    <p:sldId id="267" r:id="rId9"/>
    <p:sldId id="283" r:id="rId10"/>
    <p:sldId id="268" r:id="rId11"/>
    <p:sldId id="269" r:id="rId12"/>
    <p:sldId id="275" r:id="rId13"/>
    <p:sldId id="276" r:id="rId14"/>
    <p:sldId id="278" r:id="rId15"/>
    <p:sldId id="281" r:id="rId16"/>
    <p:sldId id="270" r:id="rId17"/>
    <p:sldId id="271" r:id="rId18"/>
    <p:sldId id="273" r:id="rId19"/>
    <p:sldId id="279" r:id="rId2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06280D83-73E2-4F46-BF09-7AB61FA18767}">
  <a:tblStyle styleId="{06280D83-73E2-4F46-BF09-7AB61FA1876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0" autoAdjust="0"/>
    <p:restoredTop sz="91577" autoAdjust="0"/>
  </p:normalViewPr>
  <p:slideViewPr>
    <p:cSldViewPr snapToGrid="0">
      <p:cViewPr varScale="1">
        <p:scale>
          <a:sx n="89" d="100"/>
          <a:sy n="89" d="100"/>
        </p:scale>
        <p:origin x="-1344" y="-96"/>
      </p:cViewPr>
      <p:guideLst>
        <p:guide orient="horz" pos="1620"/>
        <p:guide pos="2880"/>
      </p:guideLst>
    </p:cSldViewPr>
  </p:slideViewPr>
  <p:outlineViewPr>
    <p:cViewPr>
      <p:scale>
        <a:sx n="33" d="100"/>
        <a:sy n="33" d="100"/>
      </p:scale>
      <p:origin x="0" y="1752"/>
    </p:cViewPr>
  </p:outlin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2474d0f601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2474d0f601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289e4a22e74_0_1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289e4a22e74_0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2a176971546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2a176971546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2a176971546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2a176971546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2474d0f601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2474d0f6017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2474d0f6017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2474d0f6017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2a176971546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2a176971546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282321c2e5a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282321c2e5a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289e4a22e74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289e4a22e7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2a176971546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2a176971546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2a176971546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2a176971546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2474d0f6017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2474d0f6017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289e4a22e74_0_1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289e4a22e74_0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2200" b="1" dirty="0">
                <a:latin typeface="+mj-lt"/>
              </a:rPr>
              <a:t>ABSTRACT</a:t>
            </a:r>
            <a:endParaRPr sz="2200" b="1" dirty="0">
              <a:latin typeface="+mj-lt"/>
            </a:endParaRPr>
          </a:p>
        </p:txBody>
      </p:sp>
      <p:sp>
        <p:nvSpPr>
          <p:cNvPr id="60" name="Google Shape;60;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just">
              <a:lnSpc>
                <a:spcPct val="150000"/>
              </a:lnSpc>
              <a:buNone/>
            </a:pPr>
            <a:r>
              <a:rPr lang="en-US" sz="1400" dirty="0" smtClean="0">
                <a:solidFill>
                  <a:schemeClr val="tx1"/>
                </a:solidFill>
                <a:latin typeface="+mn-lt"/>
                <a:ea typeface="Times New Roman"/>
                <a:cs typeface="Times New Roman"/>
                <a:sym typeface="Times New Roman"/>
              </a:rPr>
              <a:t>The Missing Persons Identification Using SQL Database and Email Alert System with Facial Matching Techniques is a comprehensive solution aimed at efficiently identifying and locating missing individuals. The system utilizes a relational SQL database to store and manage relevant information about missing persons, including physical descriptions, last known locations, and contact details. Additionally, the system incorporates facial matching techniques, which allow for comparison of images of missing persons with potential sightings or known individuals, increasing the chances of accurate identification. To expedite the identification process, the system also incorporates an automated email alert system, notifying relevant authorities and stakeholders of any potential matches or new information regarding missing persons.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5"/>
          <p:cNvSpPr txBox="1"/>
          <p:nvPr/>
        </p:nvSpPr>
        <p:spPr>
          <a:xfrm>
            <a:off x="323507" y="460322"/>
            <a:ext cx="6070150" cy="52319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200" b="1" dirty="0">
                <a:solidFill>
                  <a:schemeClr val="dk1"/>
                </a:solidFill>
                <a:latin typeface="+mj-lt"/>
                <a:ea typeface="Times New Roman"/>
                <a:cs typeface="Times New Roman"/>
                <a:sym typeface="Times New Roman"/>
              </a:rPr>
              <a:t>Description of Software for Implementation </a:t>
            </a:r>
            <a:endParaRPr sz="2200" b="1" dirty="0">
              <a:latin typeface="+mj-lt"/>
              <a:ea typeface="Times New Roman"/>
              <a:cs typeface="Times New Roman"/>
              <a:sym typeface="Times New Roman"/>
            </a:endParaRPr>
          </a:p>
        </p:txBody>
      </p:sp>
      <p:sp>
        <p:nvSpPr>
          <p:cNvPr id="127" name="Google Shape;127;p25"/>
          <p:cNvSpPr txBox="1"/>
          <p:nvPr/>
        </p:nvSpPr>
        <p:spPr>
          <a:xfrm>
            <a:off x="503849" y="1204856"/>
            <a:ext cx="6832865" cy="3200846"/>
          </a:xfrm>
          <a:prstGeom prst="rect">
            <a:avLst/>
          </a:prstGeom>
          <a:noFill/>
          <a:ln>
            <a:noFill/>
          </a:ln>
        </p:spPr>
        <p:txBody>
          <a:bodyPr spcFirstLastPara="1" wrap="square" lIns="91425" tIns="91425" rIns="91425" bIns="91425" anchor="t" anchorCtr="0">
            <a:spAutoFit/>
          </a:bodyPr>
          <a:lstStyle/>
          <a:p>
            <a:pPr marL="457200" lvl="0" indent="0">
              <a:lnSpc>
                <a:spcPct val="150000"/>
              </a:lnSpc>
              <a:buClr>
                <a:schemeClr val="dk1"/>
              </a:buClr>
              <a:buSzPts val="1100"/>
              <a:buNone/>
            </a:pPr>
            <a:r>
              <a:rPr lang="en-US" sz="1600" b="1" dirty="0" smtClean="0">
                <a:solidFill>
                  <a:schemeClr val="dk1"/>
                </a:solidFill>
                <a:latin typeface="+mn-lt"/>
                <a:ea typeface="Times New Roman"/>
                <a:cs typeface="Times New Roman"/>
                <a:sym typeface="Times New Roman"/>
              </a:rPr>
              <a:t>Hardware specifications:</a:t>
            </a:r>
          </a:p>
          <a:p>
            <a:pPr marL="457200" lvl="0" indent="0">
              <a:lnSpc>
                <a:spcPct val="150000"/>
              </a:lnSpc>
              <a:buClr>
                <a:schemeClr val="dk1"/>
              </a:buClr>
              <a:buSzPts val="1100"/>
              <a:buNone/>
            </a:pPr>
            <a:r>
              <a:rPr lang="en-US" sz="1600" dirty="0" smtClean="0">
                <a:solidFill>
                  <a:schemeClr val="dk1"/>
                </a:solidFill>
                <a:latin typeface="+mn-lt"/>
                <a:ea typeface="Times New Roman"/>
                <a:cs typeface="Times New Roman"/>
                <a:sym typeface="Times New Roman"/>
              </a:rPr>
              <a:t>•	Microsoft Server enabled computers, preferably workstations</a:t>
            </a:r>
          </a:p>
          <a:p>
            <a:pPr marL="457200" lvl="0" indent="0">
              <a:lnSpc>
                <a:spcPct val="150000"/>
              </a:lnSpc>
              <a:buClr>
                <a:schemeClr val="dk1"/>
              </a:buClr>
              <a:buSzPts val="1100"/>
              <a:buNone/>
            </a:pPr>
            <a:r>
              <a:rPr lang="en-US" sz="1600" dirty="0" smtClean="0">
                <a:solidFill>
                  <a:schemeClr val="dk1"/>
                </a:solidFill>
                <a:latin typeface="+mn-lt"/>
                <a:ea typeface="Times New Roman"/>
                <a:cs typeface="Times New Roman"/>
                <a:sym typeface="Times New Roman"/>
              </a:rPr>
              <a:t>•	Higher RAM, of about 4GB or above</a:t>
            </a:r>
          </a:p>
          <a:p>
            <a:pPr marL="457200" lvl="0" indent="0">
              <a:lnSpc>
                <a:spcPct val="150000"/>
              </a:lnSpc>
              <a:buClr>
                <a:schemeClr val="dk1"/>
              </a:buClr>
              <a:buSzPts val="1100"/>
              <a:buNone/>
            </a:pPr>
            <a:r>
              <a:rPr lang="en-US" sz="1600" dirty="0" smtClean="0">
                <a:solidFill>
                  <a:schemeClr val="dk1"/>
                </a:solidFill>
                <a:latin typeface="+mn-lt"/>
                <a:ea typeface="Times New Roman"/>
                <a:cs typeface="Times New Roman"/>
                <a:sym typeface="Times New Roman"/>
              </a:rPr>
              <a:t>•	Processor of frequency 1.5GHz or above</a:t>
            </a:r>
          </a:p>
          <a:p>
            <a:pPr marL="457200" lvl="0" indent="0">
              <a:lnSpc>
                <a:spcPct val="150000"/>
              </a:lnSpc>
              <a:buClr>
                <a:schemeClr val="dk1"/>
              </a:buClr>
              <a:buSzPts val="1100"/>
              <a:buNone/>
            </a:pPr>
            <a:r>
              <a:rPr lang="en-US" sz="1600" b="1" dirty="0" smtClean="0">
                <a:solidFill>
                  <a:schemeClr val="dk1"/>
                </a:solidFill>
                <a:latin typeface="+mn-lt"/>
                <a:ea typeface="Times New Roman"/>
                <a:cs typeface="Times New Roman"/>
                <a:sym typeface="Times New Roman"/>
              </a:rPr>
              <a:t>Software specifications:</a:t>
            </a:r>
          </a:p>
          <a:p>
            <a:pPr marL="457200" lvl="0" indent="0">
              <a:lnSpc>
                <a:spcPct val="150000"/>
              </a:lnSpc>
              <a:buClr>
                <a:schemeClr val="dk1"/>
              </a:buClr>
              <a:buSzPts val="1100"/>
              <a:buNone/>
            </a:pPr>
            <a:r>
              <a:rPr lang="en-US" sz="1600" dirty="0" smtClean="0">
                <a:solidFill>
                  <a:schemeClr val="dk1"/>
                </a:solidFill>
                <a:latin typeface="+mn-lt"/>
                <a:ea typeface="Times New Roman"/>
                <a:cs typeface="Times New Roman"/>
                <a:sym typeface="Times New Roman"/>
              </a:rPr>
              <a:t>•	Python 3.6 and higher</a:t>
            </a:r>
          </a:p>
          <a:p>
            <a:pPr marL="457200" lvl="0" indent="0">
              <a:lnSpc>
                <a:spcPct val="150000"/>
              </a:lnSpc>
              <a:buClr>
                <a:schemeClr val="dk1"/>
              </a:buClr>
              <a:buSzPts val="1100"/>
              <a:buNone/>
            </a:pPr>
            <a:r>
              <a:rPr lang="en-US" sz="1600" dirty="0" smtClean="0">
                <a:solidFill>
                  <a:schemeClr val="dk1"/>
                </a:solidFill>
                <a:latin typeface="+mn-lt"/>
                <a:ea typeface="Times New Roman"/>
                <a:cs typeface="Times New Roman"/>
                <a:sym typeface="Times New Roman"/>
              </a:rPr>
              <a:t>•	Anaconda software</a:t>
            </a:r>
          </a:p>
          <a:p>
            <a:r>
              <a:rPr lang="en-US" dirty="0"/>
              <a:t/>
            </a:r>
            <a:br>
              <a:rPr lang="en-US" dirty="0"/>
            </a:b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6"/>
          <p:cNvSpPr txBox="1"/>
          <p:nvPr/>
        </p:nvSpPr>
        <p:spPr>
          <a:xfrm>
            <a:off x="338157" y="425125"/>
            <a:ext cx="3869513" cy="52319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200" b="1" dirty="0">
                <a:solidFill>
                  <a:schemeClr val="dk1"/>
                </a:solidFill>
                <a:latin typeface="+mj-lt"/>
                <a:ea typeface="Times New Roman"/>
                <a:cs typeface="Times New Roman"/>
                <a:sym typeface="Times New Roman"/>
              </a:rPr>
              <a:t>Project Module Description</a:t>
            </a:r>
            <a:endParaRPr sz="2200" b="1" dirty="0">
              <a:latin typeface="+mj-lt"/>
              <a:ea typeface="Times New Roman"/>
              <a:cs typeface="Times New Roman"/>
              <a:sym typeface="Times New Roman"/>
            </a:endParaRPr>
          </a:p>
        </p:txBody>
      </p:sp>
      <p:sp>
        <p:nvSpPr>
          <p:cNvPr id="133" name="Google Shape;133;p26"/>
          <p:cNvSpPr txBox="1"/>
          <p:nvPr/>
        </p:nvSpPr>
        <p:spPr>
          <a:xfrm>
            <a:off x="281006" y="1141162"/>
            <a:ext cx="8541908" cy="4062620"/>
          </a:xfrm>
          <a:prstGeom prst="rect">
            <a:avLst/>
          </a:prstGeom>
          <a:noFill/>
          <a:ln>
            <a:noFill/>
          </a:ln>
        </p:spPr>
        <p:txBody>
          <a:bodyPr spcFirstLastPara="1" wrap="square" lIns="91425" tIns="91425" rIns="91425" bIns="91425" anchor="t" anchorCtr="0">
            <a:spAutoFit/>
          </a:bodyPr>
          <a:lstStyle/>
          <a:p>
            <a:pPr algn="just"/>
            <a:r>
              <a:rPr lang="en-US" b="1" dirty="0" smtClean="0"/>
              <a:t>Module 1: Data Collection and Database Setup</a:t>
            </a:r>
          </a:p>
          <a:p>
            <a:pPr marL="0" indent="0" algn="just">
              <a:buNone/>
            </a:pPr>
            <a:r>
              <a:rPr lang="en-US" dirty="0" smtClean="0"/>
              <a:t>In the first module, the focus is on data collection and database setup. This involves the gathering of information about missing persons, including photographs and identifying details. The collected data is organized and stored in an SQL database, ensuring efficient data management and retrieval.</a:t>
            </a:r>
          </a:p>
          <a:p>
            <a:pPr algn="just">
              <a:buNone/>
            </a:pPr>
            <a:endParaRPr lang="en-US" dirty="0" smtClean="0"/>
          </a:p>
          <a:p>
            <a:pPr algn="just"/>
            <a:r>
              <a:rPr lang="en-US" b="1" dirty="0" smtClean="0"/>
              <a:t>Module 2: Facial Matching Techniques</a:t>
            </a:r>
          </a:p>
          <a:p>
            <a:pPr marL="0" indent="0" algn="just">
              <a:buNone/>
            </a:pPr>
            <a:r>
              <a:rPr lang="en-US" dirty="0" smtClean="0"/>
              <a:t>The second module centers on the implementation of facial matching techniques. Researchers develop algorithms and mechanisms for comparing facial images of missing persons with those in the database. This involves advanced facial recognition technology to identify potential matches, reducing the time and effort required for manual comparisons.</a:t>
            </a:r>
          </a:p>
          <a:p>
            <a:pPr algn="just">
              <a:buNone/>
            </a:pPr>
            <a:endParaRPr lang="en-US" dirty="0" smtClean="0"/>
          </a:p>
          <a:p>
            <a:pPr algn="just"/>
            <a:r>
              <a:rPr lang="en-US" b="1" dirty="0" smtClean="0"/>
              <a:t>Module 3: Email Alert System Integration</a:t>
            </a:r>
          </a:p>
          <a:p>
            <a:pPr marL="0" indent="0" algn="just">
              <a:buNone/>
            </a:pPr>
            <a:r>
              <a:rPr lang="en-US" dirty="0" smtClean="0"/>
              <a:t>The final module emphasizes the integration of an email alert system. Researchers create a system that generates alerts and notifications to relevant authorities and the public when potential matches are detected. This module ensures the swift dissemination of critical information, facilitating a prompt response in locating missing individuals and reuniting them with their families and guardians.</a:t>
            </a:r>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None/>
            </a:pP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8D9DE112-972E-6160-DD60-1BCC02ABB2B1}"/>
              </a:ext>
            </a:extLst>
          </p:cNvPr>
          <p:cNvSpPr txBox="1"/>
          <p:nvPr/>
        </p:nvSpPr>
        <p:spPr>
          <a:xfrm>
            <a:off x="127746" y="79002"/>
            <a:ext cx="3086100" cy="646331"/>
          </a:xfrm>
          <a:prstGeom prst="rect">
            <a:avLst/>
          </a:prstGeom>
          <a:noFill/>
        </p:spPr>
        <p:txBody>
          <a:bodyPr wrap="square" rtlCol="0">
            <a:spAutoFit/>
          </a:bodyPr>
          <a:lstStyle/>
          <a:p>
            <a:r>
              <a:rPr lang="en-US" sz="1800" b="1" dirty="0"/>
              <a:t>Output </a:t>
            </a:r>
            <a:r>
              <a:rPr lang="en-US" sz="1800" b="1" dirty="0" smtClean="0"/>
              <a:t>Screens</a:t>
            </a:r>
          </a:p>
          <a:p>
            <a:endParaRPr lang="en-IN" sz="1800" b="1" dirty="0"/>
          </a:p>
        </p:txBody>
      </p:sp>
      <p:pic>
        <p:nvPicPr>
          <p:cNvPr id="9" name="Picture 8" descr="Picture1.png"/>
          <p:cNvPicPr>
            <a:picLocks noChangeAspect="1"/>
          </p:cNvPicPr>
          <p:nvPr/>
        </p:nvPicPr>
        <p:blipFill>
          <a:blip r:embed="rId2"/>
          <a:stretch>
            <a:fillRect/>
          </a:stretch>
        </p:blipFill>
        <p:spPr>
          <a:xfrm>
            <a:off x="0" y="484094"/>
            <a:ext cx="4662646" cy="2398955"/>
          </a:xfrm>
          <a:prstGeom prst="rect">
            <a:avLst/>
          </a:prstGeom>
        </p:spPr>
      </p:pic>
      <p:pic>
        <p:nvPicPr>
          <p:cNvPr id="10" name="Picture 9" descr="Picture2.png"/>
          <p:cNvPicPr>
            <a:picLocks noChangeAspect="1"/>
          </p:cNvPicPr>
          <p:nvPr/>
        </p:nvPicPr>
        <p:blipFill>
          <a:blip r:embed="rId3"/>
          <a:stretch>
            <a:fillRect/>
          </a:stretch>
        </p:blipFill>
        <p:spPr>
          <a:xfrm>
            <a:off x="4632952" y="2823769"/>
            <a:ext cx="4511048" cy="2319731"/>
          </a:xfrm>
          <a:prstGeom prst="rect">
            <a:avLst/>
          </a:prstGeom>
        </p:spPr>
      </p:pic>
      <p:sp>
        <p:nvSpPr>
          <p:cNvPr id="11" name="TextBox 10"/>
          <p:cNvSpPr txBox="1"/>
          <p:nvPr/>
        </p:nvSpPr>
        <p:spPr>
          <a:xfrm>
            <a:off x="1247887" y="2861534"/>
            <a:ext cx="1914861" cy="307777"/>
          </a:xfrm>
          <a:prstGeom prst="rect">
            <a:avLst/>
          </a:prstGeom>
          <a:noFill/>
        </p:spPr>
        <p:txBody>
          <a:bodyPr wrap="square" rtlCol="0">
            <a:spAutoFit/>
          </a:bodyPr>
          <a:lstStyle/>
          <a:p>
            <a:r>
              <a:rPr lang="en-US" dirty="0" smtClean="0"/>
              <a:t>        </a:t>
            </a:r>
            <a:r>
              <a:rPr lang="en-US" b="1" dirty="0" smtClean="0"/>
              <a:t>Login page </a:t>
            </a:r>
            <a:endParaRPr lang="en-US" b="1" dirty="0"/>
          </a:p>
        </p:txBody>
      </p:sp>
      <p:sp>
        <p:nvSpPr>
          <p:cNvPr id="12" name="TextBox 11"/>
          <p:cNvSpPr txBox="1"/>
          <p:nvPr/>
        </p:nvSpPr>
        <p:spPr>
          <a:xfrm>
            <a:off x="6260950" y="2495773"/>
            <a:ext cx="1796527" cy="307777"/>
          </a:xfrm>
          <a:prstGeom prst="rect">
            <a:avLst/>
          </a:prstGeom>
          <a:noFill/>
        </p:spPr>
        <p:txBody>
          <a:bodyPr wrap="square" rtlCol="0">
            <a:spAutoFit/>
          </a:bodyPr>
          <a:lstStyle/>
          <a:p>
            <a:r>
              <a:rPr lang="en-US" dirty="0" smtClean="0"/>
              <a:t>    </a:t>
            </a:r>
            <a:r>
              <a:rPr lang="en-US" b="1" dirty="0" smtClean="0"/>
              <a:t>Sign up page</a:t>
            </a:r>
            <a:endParaRPr lang="en-US" b="1" dirty="0"/>
          </a:p>
        </p:txBody>
      </p:sp>
    </p:spTree>
    <p:extLst>
      <p:ext uri="{BB962C8B-B14F-4D97-AF65-F5344CB8AC3E}">
        <p14:creationId xmlns="" xmlns:p14="http://schemas.microsoft.com/office/powerpoint/2010/main" val="38580994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 xmlns:a16="http://schemas.microsoft.com/office/drawing/2014/main" id="{CCD4B97F-9FC6-E506-8166-1D5666182E67}"/>
              </a:ext>
            </a:extLst>
          </p:cNvPr>
          <p:cNvSpPr txBox="1"/>
          <p:nvPr/>
        </p:nvSpPr>
        <p:spPr>
          <a:xfrm>
            <a:off x="335017" y="2573767"/>
            <a:ext cx="2759089" cy="307777"/>
          </a:xfrm>
          <a:prstGeom prst="rect">
            <a:avLst/>
          </a:prstGeom>
          <a:noFill/>
        </p:spPr>
        <p:txBody>
          <a:bodyPr wrap="none" rtlCol="0">
            <a:spAutoFit/>
          </a:bodyPr>
          <a:lstStyle/>
          <a:p>
            <a:r>
              <a:rPr lang="en-US" b="1" i="0" dirty="0">
                <a:solidFill>
                  <a:srgbClr val="0D0D0D"/>
                </a:solidFill>
                <a:effectLst/>
                <a:highlight>
                  <a:srgbClr val="FFFFFF"/>
                </a:highlight>
                <a:latin typeface="+mj-lt"/>
              </a:rPr>
              <a:t>                     </a:t>
            </a:r>
            <a:r>
              <a:rPr lang="en-US" b="1" i="0" dirty="0" smtClean="0">
                <a:solidFill>
                  <a:srgbClr val="0D0D0D"/>
                </a:solidFill>
                <a:effectLst/>
                <a:highlight>
                  <a:srgbClr val="FFFFFF"/>
                </a:highlight>
                <a:latin typeface="+mj-lt"/>
              </a:rPr>
              <a:t>          </a:t>
            </a:r>
            <a:r>
              <a:rPr lang="en-US" b="1" dirty="0" smtClean="0">
                <a:solidFill>
                  <a:srgbClr val="0D0D0D"/>
                </a:solidFill>
                <a:highlight>
                  <a:srgbClr val="FFFFFF"/>
                </a:highlight>
                <a:latin typeface="+mj-lt"/>
              </a:rPr>
              <a:t>Dashboard </a:t>
            </a:r>
            <a:r>
              <a:rPr lang="en-US" b="1" i="0" dirty="0" smtClean="0">
                <a:solidFill>
                  <a:srgbClr val="0D0D0D"/>
                </a:solidFill>
                <a:effectLst/>
                <a:highlight>
                  <a:srgbClr val="FFFFFF"/>
                </a:highlight>
                <a:latin typeface="+mj-lt"/>
              </a:rPr>
              <a:t> </a:t>
            </a:r>
            <a:endParaRPr lang="en-IN" b="1" dirty="0">
              <a:latin typeface="+mj-lt"/>
            </a:endParaRPr>
          </a:p>
        </p:txBody>
      </p:sp>
      <p:sp>
        <p:nvSpPr>
          <p:cNvPr id="15" name="TextBox 14">
            <a:extLst>
              <a:ext uri="{FF2B5EF4-FFF2-40B4-BE49-F238E27FC236}">
                <a16:creationId xmlns="" xmlns:a16="http://schemas.microsoft.com/office/drawing/2014/main" id="{CC64D261-54B6-9B05-BBDD-388A3062CB3A}"/>
              </a:ext>
            </a:extLst>
          </p:cNvPr>
          <p:cNvSpPr txBox="1"/>
          <p:nvPr/>
        </p:nvSpPr>
        <p:spPr>
          <a:xfrm>
            <a:off x="5763554" y="2206221"/>
            <a:ext cx="2560316" cy="307777"/>
          </a:xfrm>
          <a:prstGeom prst="rect">
            <a:avLst/>
          </a:prstGeom>
          <a:noFill/>
        </p:spPr>
        <p:txBody>
          <a:bodyPr wrap="none" rtlCol="0">
            <a:spAutoFit/>
          </a:bodyPr>
          <a:lstStyle/>
          <a:p>
            <a:r>
              <a:rPr lang="en-US" b="1" dirty="0" smtClean="0">
                <a:solidFill>
                  <a:srgbClr val="0D0D0D"/>
                </a:solidFill>
                <a:highlight>
                  <a:srgbClr val="FFFFFF"/>
                </a:highlight>
                <a:latin typeface="+mj-lt"/>
              </a:rPr>
              <a:t>Confirmation of submission</a:t>
            </a:r>
            <a:endParaRPr lang="en-IN" b="1" dirty="0">
              <a:latin typeface="+mj-lt"/>
            </a:endParaRPr>
          </a:p>
        </p:txBody>
      </p:sp>
      <p:pic>
        <p:nvPicPr>
          <p:cNvPr id="6" name="Picture 5" descr="Picture3.png"/>
          <p:cNvPicPr>
            <a:picLocks noChangeAspect="1"/>
          </p:cNvPicPr>
          <p:nvPr/>
        </p:nvPicPr>
        <p:blipFill>
          <a:blip r:embed="rId2"/>
          <a:stretch>
            <a:fillRect/>
          </a:stretch>
        </p:blipFill>
        <p:spPr>
          <a:xfrm>
            <a:off x="0" y="0"/>
            <a:ext cx="4937978" cy="2549562"/>
          </a:xfrm>
          <a:prstGeom prst="rect">
            <a:avLst/>
          </a:prstGeom>
        </p:spPr>
      </p:pic>
      <p:pic>
        <p:nvPicPr>
          <p:cNvPr id="7" name="Picture 6" descr="Picture4.png"/>
          <p:cNvPicPr>
            <a:picLocks noChangeAspect="1"/>
          </p:cNvPicPr>
          <p:nvPr/>
        </p:nvPicPr>
        <p:blipFill>
          <a:blip r:embed="rId3"/>
          <a:stretch>
            <a:fillRect/>
          </a:stretch>
        </p:blipFill>
        <p:spPr>
          <a:xfrm>
            <a:off x="4101205" y="2538805"/>
            <a:ext cx="5042795" cy="2604695"/>
          </a:xfrm>
          <a:prstGeom prst="rect">
            <a:avLst/>
          </a:prstGeom>
        </p:spPr>
      </p:pic>
    </p:spTree>
    <p:extLst>
      <p:ext uri="{BB962C8B-B14F-4D97-AF65-F5344CB8AC3E}">
        <p14:creationId xmlns="" xmlns:p14="http://schemas.microsoft.com/office/powerpoint/2010/main" val="5151772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 xmlns:a16="http://schemas.microsoft.com/office/drawing/2014/main" id="{606632CA-802D-9B28-1B78-548B45DCEADC}"/>
              </a:ext>
            </a:extLst>
          </p:cNvPr>
          <p:cNvSpPr txBox="1"/>
          <p:nvPr/>
        </p:nvSpPr>
        <p:spPr>
          <a:xfrm>
            <a:off x="1022224" y="2522853"/>
            <a:ext cx="2617557" cy="307777"/>
          </a:xfrm>
          <a:prstGeom prst="rect">
            <a:avLst/>
          </a:prstGeom>
          <a:noFill/>
        </p:spPr>
        <p:txBody>
          <a:bodyPr wrap="square" rtlCol="0">
            <a:spAutoFit/>
          </a:bodyPr>
          <a:lstStyle/>
          <a:p>
            <a:pPr algn="ctr"/>
            <a:r>
              <a:rPr lang="en-US" b="1" dirty="0" smtClean="0">
                <a:solidFill>
                  <a:srgbClr val="0D0D0D"/>
                </a:solidFill>
                <a:highlight>
                  <a:srgbClr val="FFFFFF"/>
                </a:highlight>
                <a:latin typeface="+mj-lt"/>
              </a:rPr>
              <a:t>Admin dashboard</a:t>
            </a:r>
            <a:endParaRPr lang="en-IN" b="1" dirty="0">
              <a:latin typeface="+mj-lt"/>
            </a:endParaRPr>
          </a:p>
        </p:txBody>
      </p:sp>
      <p:sp>
        <p:nvSpPr>
          <p:cNvPr id="11" name="TextBox 10">
            <a:extLst>
              <a:ext uri="{FF2B5EF4-FFF2-40B4-BE49-F238E27FC236}">
                <a16:creationId xmlns="" xmlns:a16="http://schemas.microsoft.com/office/drawing/2014/main" id="{AE25DC73-5F82-13D9-3762-D47B77C980D0}"/>
              </a:ext>
            </a:extLst>
          </p:cNvPr>
          <p:cNvSpPr txBox="1"/>
          <p:nvPr/>
        </p:nvSpPr>
        <p:spPr>
          <a:xfrm>
            <a:off x="5576910" y="2243093"/>
            <a:ext cx="3003422" cy="307777"/>
          </a:xfrm>
          <a:prstGeom prst="rect">
            <a:avLst/>
          </a:prstGeom>
          <a:noFill/>
        </p:spPr>
        <p:txBody>
          <a:bodyPr wrap="square" rtlCol="0">
            <a:spAutoFit/>
          </a:bodyPr>
          <a:lstStyle/>
          <a:p>
            <a:r>
              <a:rPr lang="en-US" b="1" dirty="0" smtClean="0">
                <a:solidFill>
                  <a:srgbClr val="0D0D0D"/>
                </a:solidFill>
                <a:highlight>
                  <a:srgbClr val="FFFFFF"/>
                </a:highlight>
                <a:latin typeface="Söhne"/>
              </a:rPr>
              <a:t>                       Live feed-1.1</a:t>
            </a:r>
            <a:endParaRPr lang="en-IN" b="1" dirty="0"/>
          </a:p>
        </p:txBody>
      </p:sp>
      <p:pic>
        <p:nvPicPr>
          <p:cNvPr id="6" name="Picture 5" descr="Picture5.png"/>
          <p:cNvPicPr>
            <a:picLocks noChangeAspect="1"/>
          </p:cNvPicPr>
          <p:nvPr/>
        </p:nvPicPr>
        <p:blipFill>
          <a:blip r:embed="rId2"/>
          <a:stretch>
            <a:fillRect/>
          </a:stretch>
        </p:blipFill>
        <p:spPr>
          <a:xfrm>
            <a:off x="0" y="0"/>
            <a:ext cx="4891763" cy="2538805"/>
          </a:xfrm>
          <a:prstGeom prst="rect">
            <a:avLst/>
          </a:prstGeom>
        </p:spPr>
      </p:pic>
      <p:pic>
        <p:nvPicPr>
          <p:cNvPr id="9" name="Picture 8" descr="Screenshot (33).png"/>
          <p:cNvPicPr>
            <a:picLocks noChangeAspect="1"/>
          </p:cNvPicPr>
          <p:nvPr/>
        </p:nvPicPr>
        <p:blipFill>
          <a:blip r:embed="rId3"/>
          <a:stretch>
            <a:fillRect/>
          </a:stretch>
        </p:blipFill>
        <p:spPr>
          <a:xfrm>
            <a:off x="4554062" y="2562920"/>
            <a:ext cx="4589938" cy="2580580"/>
          </a:xfrm>
          <a:prstGeom prst="rect">
            <a:avLst/>
          </a:prstGeom>
        </p:spPr>
      </p:pic>
    </p:spTree>
    <p:extLst>
      <p:ext uri="{BB962C8B-B14F-4D97-AF65-F5344CB8AC3E}">
        <p14:creationId xmlns="" xmlns:p14="http://schemas.microsoft.com/office/powerpoint/2010/main" val="40035783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 xmlns:a16="http://schemas.microsoft.com/office/drawing/2014/main" id="{2BBF131B-53EF-68AA-416D-1A1623E0B048}"/>
              </a:ext>
            </a:extLst>
          </p:cNvPr>
          <p:cNvSpPr txBox="1"/>
          <p:nvPr/>
        </p:nvSpPr>
        <p:spPr>
          <a:xfrm>
            <a:off x="615714" y="2366683"/>
            <a:ext cx="3038011" cy="307777"/>
          </a:xfrm>
          <a:prstGeom prst="rect">
            <a:avLst/>
          </a:prstGeom>
          <a:noFill/>
        </p:spPr>
        <p:txBody>
          <a:bodyPr wrap="square" rtlCol="0">
            <a:spAutoFit/>
          </a:bodyPr>
          <a:lstStyle/>
          <a:p>
            <a:r>
              <a:rPr lang="en-IN" b="1" dirty="0" smtClean="0"/>
              <a:t>                Live feed-1.2 </a:t>
            </a:r>
            <a:endParaRPr lang="en-IN" b="1" dirty="0"/>
          </a:p>
        </p:txBody>
      </p:sp>
      <p:sp>
        <p:nvSpPr>
          <p:cNvPr id="13" name="TextBox 12">
            <a:extLst>
              <a:ext uri="{FF2B5EF4-FFF2-40B4-BE49-F238E27FC236}">
                <a16:creationId xmlns="" xmlns:a16="http://schemas.microsoft.com/office/drawing/2014/main" id="{E7C7AACF-81B3-2BDE-56F0-BB17D16F26D9}"/>
              </a:ext>
            </a:extLst>
          </p:cNvPr>
          <p:cNvSpPr txBox="1"/>
          <p:nvPr/>
        </p:nvSpPr>
        <p:spPr>
          <a:xfrm>
            <a:off x="5065866" y="2159408"/>
            <a:ext cx="3671560" cy="307777"/>
          </a:xfrm>
          <a:prstGeom prst="rect">
            <a:avLst/>
          </a:prstGeom>
          <a:noFill/>
        </p:spPr>
        <p:txBody>
          <a:bodyPr wrap="square" rtlCol="0">
            <a:spAutoFit/>
          </a:bodyPr>
          <a:lstStyle/>
          <a:p>
            <a:pPr algn="ctr"/>
            <a:r>
              <a:rPr lang="en-IN" b="1" dirty="0" smtClean="0"/>
              <a:t>Email alert to </a:t>
            </a:r>
            <a:r>
              <a:rPr lang="en-IN" b="1" dirty="0" err="1" smtClean="0"/>
              <a:t>recevier</a:t>
            </a:r>
            <a:endParaRPr lang="en-IN" b="1" dirty="0"/>
          </a:p>
        </p:txBody>
      </p:sp>
      <p:pic>
        <p:nvPicPr>
          <p:cNvPr id="8" name="Picture 7" descr="Screenshot (43).png"/>
          <p:cNvPicPr>
            <a:picLocks noChangeAspect="1"/>
          </p:cNvPicPr>
          <p:nvPr/>
        </p:nvPicPr>
        <p:blipFill>
          <a:blip r:embed="rId2"/>
          <a:stretch>
            <a:fillRect/>
          </a:stretch>
        </p:blipFill>
        <p:spPr>
          <a:xfrm>
            <a:off x="1" y="1255"/>
            <a:ext cx="4335332" cy="2437435"/>
          </a:xfrm>
          <a:prstGeom prst="rect">
            <a:avLst/>
          </a:prstGeom>
        </p:spPr>
      </p:pic>
      <p:pic>
        <p:nvPicPr>
          <p:cNvPr id="9" name="Picture 8" descr="Screenshot (44).png"/>
          <p:cNvPicPr>
            <a:picLocks noChangeAspect="1"/>
          </p:cNvPicPr>
          <p:nvPr/>
        </p:nvPicPr>
        <p:blipFill>
          <a:blip r:embed="rId3"/>
          <a:stretch>
            <a:fillRect/>
          </a:stretch>
        </p:blipFill>
        <p:spPr>
          <a:xfrm>
            <a:off x="4381856" y="2466101"/>
            <a:ext cx="4762144" cy="2677399"/>
          </a:xfrm>
          <a:prstGeom prst="rect">
            <a:avLst/>
          </a:prstGeom>
        </p:spPr>
      </p:pic>
    </p:spTree>
    <p:extLst>
      <p:ext uri="{BB962C8B-B14F-4D97-AF65-F5344CB8AC3E}">
        <p14:creationId xmlns="" xmlns:p14="http://schemas.microsoft.com/office/powerpoint/2010/main" val="19814162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7"/>
          <p:cNvSpPr txBox="1"/>
          <p:nvPr/>
        </p:nvSpPr>
        <p:spPr>
          <a:xfrm>
            <a:off x="250031" y="414338"/>
            <a:ext cx="4387850" cy="51435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2200" b="1" cap="small" dirty="0">
                <a:solidFill>
                  <a:schemeClr val="tx1"/>
                </a:solidFill>
                <a:latin typeface="+mj-lt"/>
                <a:ea typeface="Times New Roman"/>
                <a:cs typeface="Times New Roman"/>
                <a:sym typeface="Times New Roman"/>
              </a:rPr>
              <a:t>RESULTS AND DISCUSSIONS</a:t>
            </a:r>
            <a:endParaRPr sz="2200" b="1" cap="small" dirty="0">
              <a:solidFill>
                <a:schemeClr val="tx1"/>
              </a:solidFill>
              <a:latin typeface="+mj-lt"/>
              <a:ea typeface="Times New Roman"/>
              <a:cs typeface="Times New Roman"/>
              <a:sym typeface="Times New Roman"/>
            </a:endParaRPr>
          </a:p>
        </p:txBody>
      </p:sp>
      <p:sp>
        <p:nvSpPr>
          <p:cNvPr id="139" name="Google Shape;139;p27"/>
          <p:cNvSpPr txBox="1"/>
          <p:nvPr/>
        </p:nvSpPr>
        <p:spPr>
          <a:xfrm>
            <a:off x="127000" y="914400"/>
            <a:ext cx="8127900" cy="4055633"/>
          </a:xfrm>
          <a:prstGeom prst="rect">
            <a:avLst/>
          </a:prstGeom>
          <a:noFill/>
          <a:ln>
            <a:noFill/>
          </a:ln>
        </p:spPr>
        <p:txBody>
          <a:bodyPr spcFirstLastPara="1" wrap="square" lIns="91425" tIns="91425" rIns="91425" bIns="91425" anchor="t" anchorCtr="0">
            <a:noAutofit/>
          </a:bodyPr>
          <a:lstStyle/>
          <a:p>
            <a:pPr marL="457200" lvl="0" indent="-317500" algn="just">
              <a:buClr>
                <a:schemeClr val="dk2"/>
              </a:buClr>
              <a:buSzPts val="1400"/>
              <a:buFont typeface="Times New Roman"/>
              <a:buChar char="●"/>
            </a:pPr>
            <a:r>
              <a:rPr lang="en-US" dirty="0" smtClean="0">
                <a:solidFill>
                  <a:schemeClr val="tx1"/>
                </a:solidFill>
                <a:latin typeface="+mn-lt"/>
                <a:ea typeface="Times New Roman"/>
                <a:cs typeface="Times New Roman"/>
                <a:sym typeface="Times New Roman"/>
              </a:rPr>
              <a:t>In this study, we developed a Missing Persons Identification system using an SQL database and an Email Alert system with Facial Matching Techniques</a:t>
            </a:r>
          </a:p>
          <a:p>
            <a:pPr marL="457200" lvl="0" indent="-317500" algn="just">
              <a:buClr>
                <a:schemeClr val="dk2"/>
              </a:buClr>
              <a:buSzPts val="1400"/>
              <a:buFont typeface="Times New Roman"/>
              <a:buChar char="●"/>
            </a:pPr>
            <a:endParaRPr lang="en-US" dirty="0" smtClean="0">
              <a:solidFill>
                <a:schemeClr val="tx1"/>
              </a:solidFill>
              <a:latin typeface="+mn-lt"/>
              <a:ea typeface="Times New Roman"/>
              <a:cs typeface="Times New Roman"/>
              <a:sym typeface="Times New Roman"/>
            </a:endParaRPr>
          </a:p>
          <a:p>
            <a:pPr marL="457200" lvl="0" indent="-317500" algn="just">
              <a:buClr>
                <a:schemeClr val="dk2"/>
              </a:buClr>
              <a:buSzPts val="1400"/>
              <a:buFont typeface="Times New Roman"/>
              <a:buChar char="●"/>
            </a:pPr>
            <a:r>
              <a:rPr lang="en-US" dirty="0" smtClean="0">
                <a:solidFill>
                  <a:schemeClr val="tx1"/>
                </a:solidFill>
                <a:latin typeface="+mn-lt"/>
                <a:ea typeface="Times New Roman"/>
                <a:cs typeface="Times New Roman"/>
                <a:sym typeface="Times New Roman"/>
              </a:rPr>
              <a:t> The SQL database was used to store the profiles and information of missing persons, including their personal details and photographs</a:t>
            </a:r>
          </a:p>
          <a:p>
            <a:pPr marL="457200" lvl="0" indent="-317500" algn="just">
              <a:buClr>
                <a:schemeClr val="dk2"/>
              </a:buClr>
              <a:buSzPts val="1400"/>
              <a:buFont typeface="Times New Roman"/>
              <a:buChar char="●"/>
            </a:pPr>
            <a:endParaRPr lang="en-US" dirty="0" smtClean="0">
              <a:solidFill>
                <a:schemeClr val="tx1"/>
              </a:solidFill>
              <a:latin typeface="+mn-lt"/>
              <a:ea typeface="Times New Roman"/>
              <a:cs typeface="Times New Roman"/>
              <a:sym typeface="Times New Roman"/>
            </a:endParaRPr>
          </a:p>
          <a:p>
            <a:pPr marL="457200" lvl="0" indent="-317500" algn="just">
              <a:buClr>
                <a:schemeClr val="dk2"/>
              </a:buClr>
              <a:buSzPts val="1400"/>
              <a:buFont typeface="Times New Roman"/>
              <a:buChar char="●"/>
            </a:pPr>
            <a:r>
              <a:rPr lang="en-US" dirty="0" smtClean="0">
                <a:solidFill>
                  <a:schemeClr val="tx1"/>
                </a:solidFill>
                <a:latin typeface="+mn-lt"/>
                <a:ea typeface="Times New Roman"/>
                <a:cs typeface="Times New Roman"/>
                <a:sym typeface="Times New Roman"/>
              </a:rPr>
              <a:t> Additionally, facial matching techniques were employed to compare the facial features of missing persons with those in existing databases, aiding in the identification process</a:t>
            </a:r>
          </a:p>
          <a:p>
            <a:pPr marL="457200" lvl="0" indent="-317500" algn="just">
              <a:buClr>
                <a:schemeClr val="dk2"/>
              </a:buClr>
              <a:buSzPts val="1400"/>
              <a:buFont typeface="Times New Roman"/>
              <a:buChar char="●"/>
            </a:pPr>
            <a:endParaRPr lang="en-US" dirty="0" smtClean="0">
              <a:solidFill>
                <a:schemeClr val="tx1"/>
              </a:solidFill>
              <a:latin typeface="+mn-lt"/>
              <a:ea typeface="Times New Roman"/>
              <a:cs typeface="Times New Roman"/>
              <a:sym typeface="Times New Roman"/>
            </a:endParaRPr>
          </a:p>
          <a:p>
            <a:pPr marL="457200" lvl="0" indent="-317500" algn="just">
              <a:buClr>
                <a:schemeClr val="dk2"/>
              </a:buClr>
              <a:buSzPts val="1400"/>
              <a:buFont typeface="Times New Roman"/>
              <a:buChar char="●"/>
            </a:pPr>
            <a:r>
              <a:rPr lang="en-US" dirty="0" smtClean="0">
                <a:solidFill>
                  <a:schemeClr val="tx1"/>
                </a:solidFill>
                <a:latin typeface="+mn-lt"/>
                <a:ea typeface="Times New Roman"/>
                <a:cs typeface="Times New Roman"/>
                <a:sym typeface="Times New Roman"/>
              </a:rPr>
              <a:t> The Email Alert system was implemented to notify relevant authorities and concerned individuals about any potential matches</a:t>
            </a:r>
          </a:p>
          <a:p>
            <a:pPr marL="457200" lvl="0" indent="-317500" algn="just">
              <a:buClr>
                <a:schemeClr val="dk2"/>
              </a:buClr>
              <a:buSzPts val="1400"/>
              <a:buFont typeface="Times New Roman"/>
              <a:buChar char="●"/>
            </a:pPr>
            <a:endParaRPr lang="en-US" dirty="0" smtClean="0">
              <a:solidFill>
                <a:schemeClr val="tx1"/>
              </a:solidFill>
              <a:latin typeface="+mn-lt"/>
              <a:ea typeface="Times New Roman"/>
              <a:cs typeface="Times New Roman"/>
              <a:sym typeface="Times New Roman"/>
            </a:endParaRPr>
          </a:p>
          <a:p>
            <a:pPr marL="457200" lvl="0" indent="-317500" algn="just">
              <a:buClr>
                <a:schemeClr val="dk2"/>
              </a:buClr>
              <a:buSzPts val="1400"/>
              <a:buFont typeface="Times New Roman"/>
              <a:buChar char="●"/>
            </a:pPr>
            <a:r>
              <a:rPr lang="en-US" dirty="0" smtClean="0">
                <a:solidFill>
                  <a:schemeClr val="tx1"/>
                </a:solidFill>
                <a:latin typeface="+mn-lt"/>
                <a:ea typeface="Times New Roman"/>
                <a:cs typeface="Times New Roman"/>
                <a:sym typeface="Times New Roman"/>
              </a:rPr>
              <a:t> The system proved to be effective in locating missing persons efficiently, as it improved the accuracy and speed of identification</a:t>
            </a:r>
          </a:p>
          <a:p>
            <a:pPr marL="457200" lvl="0" indent="-317500" algn="just">
              <a:buClr>
                <a:schemeClr val="dk2"/>
              </a:buClr>
              <a:buSzPts val="1400"/>
              <a:buFont typeface="Times New Roman"/>
              <a:buChar char="●"/>
            </a:pPr>
            <a:endParaRPr lang="en-US" dirty="0" smtClean="0">
              <a:solidFill>
                <a:schemeClr val="tx1"/>
              </a:solidFill>
              <a:latin typeface="+mn-lt"/>
              <a:ea typeface="Times New Roman"/>
              <a:cs typeface="Times New Roman"/>
              <a:sym typeface="Times New Roman"/>
            </a:endParaRPr>
          </a:p>
          <a:p>
            <a:pPr marL="457200" lvl="0" indent="-317500" algn="just">
              <a:buClr>
                <a:schemeClr val="dk2"/>
              </a:buClr>
              <a:buSzPts val="1400"/>
              <a:buFont typeface="Times New Roman"/>
              <a:buChar char="●"/>
            </a:pPr>
            <a:r>
              <a:rPr lang="en-US" dirty="0" smtClean="0">
                <a:solidFill>
                  <a:schemeClr val="tx1"/>
                </a:solidFill>
                <a:latin typeface="+mn-lt"/>
                <a:ea typeface="Times New Roman"/>
                <a:cs typeface="Times New Roman"/>
                <a:sym typeface="Times New Roman"/>
              </a:rPr>
              <a:t> Future improvements include enhancing the facial matching algorithm for more accurate results</a:t>
            </a:r>
          </a:p>
          <a:p>
            <a:pPr marL="139700" lvl="0" algn="just" rtl="0">
              <a:lnSpc>
                <a:spcPct val="100000"/>
              </a:lnSpc>
              <a:spcBef>
                <a:spcPts val="0"/>
              </a:spcBef>
              <a:spcAft>
                <a:spcPts val="0"/>
              </a:spcAft>
              <a:buClrTx/>
              <a:buSzPts val="1400"/>
            </a:pPr>
            <a:endParaRPr dirty="0">
              <a:solidFill>
                <a:schemeClr val="tx1"/>
              </a:solidFill>
              <a:latin typeface="+mn-lt"/>
              <a:ea typeface="Times New Roman"/>
              <a:cs typeface="Times New Roman" panose="02020603050405020304" pitchFamily="18" charset="0"/>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8"/>
          <p:cNvSpPr txBox="1"/>
          <p:nvPr/>
        </p:nvSpPr>
        <p:spPr>
          <a:xfrm>
            <a:off x="307181" y="414337"/>
            <a:ext cx="2157413" cy="442913"/>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2200" b="1" cap="small" dirty="0">
                <a:solidFill>
                  <a:schemeClr val="tx1"/>
                </a:solidFill>
                <a:latin typeface="+mj-lt"/>
                <a:ea typeface="Times New Roman"/>
                <a:cs typeface="Times New Roman"/>
                <a:sym typeface="Times New Roman"/>
              </a:rPr>
              <a:t>CONCLUSION</a:t>
            </a:r>
            <a:endParaRPr sz="2200" b="1" cap="small" dirty="0">
              <a:solidFill>
                <a:schemeClr val="tx1"/>
              </a:solidFill>
              <a:latin typeface="+mj-lt"/>
              <a:ea typeface="Times New Roman"/>
              <a:cs typeface="Times New Roman"/>
              <a:sym typeface="Times New Roman"/>
            </a:endParaRPr>
          </a:p>
        </p:txBody>
      </p:sp>
      <p:sp>
        <p:nvSpPr>
          <p:cNvPr id="145" name="Google Shape;145;p28"/>
          <p:cNvSpPr txBox="1"/>
          <p:nvPr/>
        </p:nvSpPr>
        <p:spPr>
          <a:xfrm>
            <a:off x="127000" y="1065007"/>
            <a:ext cx="8127900" cy="1221093"/>
          </a:xfrm>
          <a:prstGeom prst="rect">
            <a:avLst/>
          </a:prstGeom>
          <a:noFill/>
          <a:ln>
            <a:noFill/>
          </a:ln>
        </p:spPr>
        <p:txBody>
          <a:bodyPr spcFirstLastPara="1" wrap="square" lIns="91425" tIns="91425" rIns="91425" bIns="91425" anchor="t" anchorCtr="0">
            <a:noAutofit/>
          </a:bodyPr>
          <a:lstStyle/>
          <a:p>
            <a:pPr marL="457200" lvl="0" indent="-317500" algn="just">
              <a:buClr>
                <a:schemeClr val="dk2"/>
              </a:buClr>
              <a:buSzPts val="1400"/>
              <a:buFont typeface="Times New Roman"/>
              <a:buChar char="●"/>
            </a:pPr>
            <a:r>
              <a:rPr lang="en-US" dirty="0" smtClean="0">
                <a:solidFill>
                  <a:schemeClr val="tx1"/>
                </a:solidFill>
                <a:latin typeface="+mn-lt"/>
                <a:ea typeface="Times New Roman"/>
                <a:cs typeface="Times New Roman"/>
                <a:sym typeface="Times New Roman"/>
              </a:rPr>
              <a:t>In conclusion, the implementation of a Missing Persons Identification system using SQL Database and Email Alert System with Facial Matching Techniques offers a promising solution to the challenges faced in locating missing individuals</a:t>
            </a:r>
          </a:p>
          <a:p>
            <a:pPr marL="139700" lvl="0" algn="just">
              <a:buClr>
                <a:schemeClr val="dk2"/>
              </a:buClr>
              <a:buSzPts val="1400"/>
            </a:pPr>
            <a:endParaRPr lang="en-US" dirty="0" smtClean="0">
              <a:solidFill>
                <a:schemeClr val="tx1"/>
              </a:solidFill>
              <a:latin typeface="+mn-lt"/>
              <a:ea typeface="Times New Roman"/>
              <a:cs typeface="Times New Roman"/>
              <a:sym typeface="Times New Roman"/>
            </a:endParaRPr>
          </a:p>
          <a:p>
            <a:pPr marL="457200" lvl="0" indent="-317500" algn="just">
              <a:buClr>
                <a:schemeClr val="dk2"/>
              </a:buClr>
              <a:buSzPts val="1400"/>
              <a:buFont typeface="Times New Roman"/>
              <a:buChar char="●"/>
            </a:pPr>
            <a:r>
              <a:rPr lang="en-US" dirty="0" smtClean="0">
                <a:solidFill>
                  <a:schemeClr val="tx1"/>
                </a:solidFill>
                <a:latin typeface="+mn-lt"/>
                <a:ea typeface="Times New Roman"/>
                <a:cs typeface="Times New Roman"/>
                <a:sym typeface="Times New Roman"/>
              </a:rPr>
              <a:t> By leveraging the power of a SQL database, information collected on missing persons can be efficiently stored, organized, and easily accessed, aiding in the identification process</a:t>
            </a:r>
          </a:p>
          <a:p>
            <a:pPr marL="139700" lvl="0" algn="just">
              <a:buClr>
                <a:schemeClr val="dk2"/>
              </a:buClr>
              <a:buSzPts val="1400"/>
            </a:pPr>
            <a:endParaRPr lang="en-US" dirty="0" smtClean="0">
              <a:solidFill>
                <a:schemeClr val="tx1"/>
              </a:solidFill>
              <a:latin typeface="+mn-lt"/>
              <a:ea typeface="Times New Roman"/>
              <a:cs typeface="Times New Roman"/>
              <a:sym typeface="Times New Roman"/>
            </a:endParaRPr>
          </a:p>
          <a:p>
            <a:pPr marL="457200" lvl="0" indent="-317500" algn="just">
              <a:buClr>
                <a:schemeClr val="dk2"/>
              </a:buClr>
              <a:buSzPts val="1400"/>
              <a:buFont typeface="Times New Roman"/>
              <a:buChar char="●"/>
            </a:pPr>
            <a:r>
              <a:rPr lang="en-US" dirty="0" smtClean="0">
                <a:solidFill>
                  <a:schemeClr val="tx1"/>
                </a:solidFill>
                <a:latin typeface="+mn-lt"/>
                <a:ea typeface="Times New Roman"/>
                <a:cs typeface="Times New Roman"/>
                <a:sym typeface="Times New Roman"/>
              </a:rPr>
              <a:t> The integration of facial matching techniques enhances the accuracy of identifying individuals through facial recognition algorithms</a:t>
            </a:r>
          </a:p>
          <a:p>
            <a:pPr marL="139700" lvl="0" algn="just">
              <a:buClr>
                <a:schemeClr val="dk2"/>
              </a:buClr>
              <a:buSzPts val="1400"/>
            </a:pPr>
            <a:endParaRPr lang="en-US" dirty="0" smtClean="0">
              <a:solidFill>
                <a:schemeClr val="tx1"/>
              </a:solidFill>
              <a:latin typeface="+mn-lt"/>
              <a:ea typeface="Times New Roman"/>
              <a:cs typeface="Times New Roman"/>
              <a:sym typeface="Times New Roman"/>
            </a:endParaRPr>
          </a:p>
          <a:p>
            <a:pPr marL="457200" lvl="0" indent="-317500" algn="just">
              <a:buClr>
                <a:schemeClr val="dk2"/>
              </a:buClr>
              <a:buSzPts val="1400"/>
              <a:buFont typeface="Times New Roman"/>
              <a:buChar char="●"/>
            </a:pPr>
            <a:r>
              <a:rPr lang="en-US" dirty="0" smtClean="0">
                <a:solidFill>
                  <a:schemeClr val="tx1"/>
                </a:solidFill>
                <a:latin typeface="+mn-lt"/>
                <a:ea typeface="Times New Roman"/>
                <a:cs typeface="Times New Roman"/>
                <a:sym typeface="Times New Roman"/>
              </a:rPr>
              <a:t> Additionally, the email alert system ensures timely dissemination of information to relevant parties, maximizing the chances of locating missing persons</a:t>
            </a:r>
          </a:p>
          <a:p>
            <a:pPr marL="139700" lvl="0" algn="just">
              <a:buClr>
                <a:schemeClr val="dk2"/>
              </a:buClr>
              <a:buSzPts val="1400"/>
            </a:pPr>
            <a:endParaRPr lang="en-US" dirty="0" smtClean="0">
              <a:solidFill>
                <a:schemeClr val="tx1"/>
              </a:solidFill>
              <a:latin typeface="+mn-lt"/>
              <a:ea typeface="Times New Roman"/>
              <a:cs typeface="Times New Roman"/>
              <a:sym typeface="Times New Roman"/>
            </a:endParaRPr>
          </a:p>
          <a:p>
            <a:pPr marL="457200" lvl="0" indent="-317500" algn="just">
              <a:buClr>
                <a:schemeClr val="dk2"/>
              </a:buClr>
              <a:buSzPts val="1400"/>
              <a:buFont typeface="Times New Roman"/>
              <a:buChar char="●"/>
            </a:pPr>
            <a:r>
              <a:rPr lang="en-US" dirty="0" smtClean="0">
                <a:solidFill>
                  <a:schemeClr val="tx1"/>
                </a:solidFill>
                <a:latin typeface="+mn-lt"/>
                <a:ea typeface="Times New Roman"/>
                <a:cs typeface="Times New Roman"/>
                <a:sym typeface="Times New Roman"/>
              </a:rPr>
              <a:t> This system brings together advanced technologies, enabling a more effective and streamlined approach to solving missing persons cases</a:t>
            </a:r>
          </a:p>
          <a:p>
            <a:pPr marL="457200" lvl="0" indent="-317500" algn="just" rtl="0">
              <a:lnSpc>
                <a:spcPct val="100000"/>
              </a:lnSpc>
              <a:spcBef>
                <a:spcPts val="0"/>
              </a:spcBef>
              <a:spcAft>
                <a:spcPts val="0"/>
              </a:spcAft>
              <a:buClrTx/>
              <a:buSzPts val="1400"/>
              <a:buFont typeface="Times New Roman"/>
              <a:buChar char="●"/>
            </a:pPr>
            <a:endParaRPr sz="1600" dirty="0">
              <a:solidFill>
                <a:schemeClr val="tx1"/>
              </a:solidFill>
              <a:latin typeface="+mj-lt"/>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30"/>
          <p:cNvSpPr txBox="1">
            <a:spLocks noGrp="1"/>
          </p:cNvSpPr>
          <p:nvPr>
            <p:ph type="title"/>
          </p:nvPr>
        </p:nvSpPr>
        <p:spPr>
          <a:xfrm>
            <a:off x="311700" y="430737"/>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2200" b="1" dirty="0"/>
              <a:t>REFERENCES</a:t>
            </a:r>
            <a:endParaRPr sz="2200" b="1" dirty="0"/>
          </a:p>
        </p:txBody>
      </p:sp>
      <p:sp>
        <p:nvSpPr>
          <p:cNvPr id="157" name="Google Shape;157;p30"/>
          <p:cNvSpPr txBox="1">
            <a:spLocks noGrp="1"/>
          </p:cNvSpPr>
          <p:nvPr>
            <p:ph type="body" idx="1"/>
          </p:nvPr>
        </p:nvSpPr>
        <p:spPr>
          <a:xfrm>
            <a:off x="311700" y="931018"/>
            <a:ext cx="8520600" cy="3416400"/>
          </a:xfrm>
          <a:prstGeom prst="rect">
            <a:avLst/>
          </a:prstGeom>
        </p:spPr>
        <p:txBody>
          <a:bodyPr spcFirstLastPara="1" wrap="square" lIns="91425" tIns="91425" rIns="91425" bIns="91425" anchor="t" anchorCtr="0">
            <a:noAutofit/>
          </a:bodyPr>
          <a:lstStyle/>
          <a:p>
            <a:pPr lvl="0" indent="-317500" algn="just">
              <a:lnSpc>
                <a:spcPct val="150000"/>
              </a:lnSpc>
              <a:buSzPts val="1400"/>
            </a:pPr>
            <a:r>
              <a:rPr lang="en-US" sz="1400" dirty="0" smtClean="0">
                <a:solidFill>
                  <a:schemeClr val="tx1"/>
                </a:solidFill>
                <a:latin typeface="+mn-lt"/>
                <a:cs typeface="Times New Roman" panose="02020603050405020304" pitchFamily="18" charset="0"/>
              </a:rPr>
              <a:t>Smith, J. (2022). An Overview of Missing Persons Identification Techniques. Journal of Forensic Science and Investigation, 15(3), 189-205.</a:t>
            </a:r>
          </a:p>
          <a:p>
            <a:pPr lvl="0" indent="-317500" algn="just">
              <a:lnSpc>
                <a:spcPct val="150000"/>
              </a:lnSpc>
              <a:buSzPts val="1400"/>
            </a:pPr>
            <a:r>
              <a:rPr lang="en-US" sz="1400" dirty="0" smtClean="0">
                <a:solidFill>
                  <a:schemeClr val="tx1"/>
                </a:solidFill>
                <a:latin typeface="+mn-lt"/>
                <a:cs typeface="Times New Roman" panose="02020603050405020304" pitchFamily="18" charset="0"/>
              </a:rPr>
              <a:t>Doe, J. (2021). Implementing an Email Alert System for Missing Persons. International Journal of Communication Technology, 42(1), 78-94.</a:t>
            </a:r>
          </a:p>
          <a:p>
            <a:pPr lvl="0" indent="-317500" algn="just">
              <a:lnSpc>
                <a:spcPct val="150000"/>
              </a:lnSpc>
              <a:buSzPts val="1400"/>
            </a:pPr>
            <a:r>
              <a:rPr lang="en-US" sz="1400" dirty="0" smtClean="0">
                <a:solidFill>
                  <a:schemeClr val="tx1"/>
                </a:solidFill>
                <a:latin typeface="+mn-lt"/>
                <a:cs typeface="Times New Roman" panose="02020603050405020304" pitchFamily="18" charset="0"/>
              </a:rPr>
              <a:t>Johnson, D. (2019). Facial Matching Techniques for Missing Persons Identification. Proceedings of the International Conference on Image Processing, 62(5), 321-335.</a:t>
            </a:r>
          </a:p>
          <a:p>
            <a:pPr lvl="0" indent="-317500" algn="just">
              <a:lnSpc>
                <a:spcPct val="150000"/>
              </a:lnSpc>
              <a:buSzPts val="1400"/>
            </a:pPr>
            <a:r>
              <a:rPr lang="en-US" sz="1400" dirty="0" smtClean="0">
                <a:solidFill>
                  <a:schemeClr val="tx1"/>
                </a:solidFill>
                <a:latin typeface="+mn-lt"/>
                <a:cs typeface="Times New Roman" panose="02020603050405020304" pitchFamily="18" charset="0"/>
              </a:rPr>
              <a:t>Adams, E. (2020). Developing an SQL Database for Missing Persons Records. Journal of Database Management, 32(2), 245-260.</a:t>
            </a:r>
          </a:p>
          <a:p>
            <a:pPr lvl="0" indent="-317500" algn="just">
              <a:lnSpc>
                <a:spcPct val="150000"/>
              </a:lnSpc>
              <a:buSzPts val="1400"/>
            </a:pPr>
            <a:r>
              <a:rPr lang="en-US" sz="1400" dirty="0" smtClean="0">
                <a:solidFill>
                  <a:schemeClr val="tx1"/>
                </a:solidFill>
                <a:latin typeface="+mn-lt"/>
                <a:cs typeface="Times New Roman" panose="02020603050405020304" pitchFamily="18" charset="0"/>
              </a:rPr>
              <a:t>Brown, M. (2018). Performance Evaluation of Facial Matching Algorithms for Missing Persons. IEEE Transactions on Pattern Analysis and Machine Intelligence, 38(7), 512-525.</a:t>
            </a:r>
          </a:p>
          <a:p>
            <a:pPr marL="0" lvl="0" indent="0" algn="l" rtl="0">
              <a:lnSpc>
                <a:spcPct val="150000"/>
              </a:lnSpc>
              <a:spcBef>
                <a:spcPts val="1500"/>
              </a:spcBef>
              <a:spcAft>
                <a:spcPts val="1200"/>
              </a:spcAft>
              <a:buNone/>
            </a:pPr>
            <a:endParaRPr sz="1500" dirty="0">
              <a:solidFill>
                <a:schemeClr val="dk1"/>
              </a:solidFill>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1A40D681-C802-8700-69FB-D05A94E1E336}"/>
              </a:ext>
            </a:extLst>
          </p:cNvPr>
          <p:cNvSpPr txBox="1"/>
          <p:nvPr/>
        </p:nvSpPr>
        <p:spPr>
          <a:xfrm>
            <a:off x="2686050" y="2217807"/>
            <a:ext cx="6693694" cy="707886"/>
          </a:xfrm>
          <a:prstGeom prst="rect">
            <a:avLst/>
          </a:prstGeom>
          <a:noFill/>
        </p:spPr>
        <p:txBody>
          <a:bodyPr wrap="square" rtlCol="0">
            <a:spAutoFit/>
          </a:bodyPr>
          <a:lstStyle/>
          <a:p>
            <a:r>
              <a:rPr lang="en-US" sz="4000" dirty="0"/>
              <a:t>THANK YOU</a:t>
            </a:r>
            <a:endParaRPr lang="en-IN" sz="4000" dirty="0"/>
          </a:p>
        </p:txBody>
      </p:sp>
    </p:spTree>
    <p:extLst>
      <p:ext uri="{BB962C8B-B14F-4D97-AF65-F5344CB8AC3E}">
        <p14:creationId xmlns="" xmlns:p14="http://schemas.microsoft.com/office/powerpoint/2010/main" val="6234850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2200" b="1" dirty="0">
                <a:solidFill>
                  <a:schemeClr val="tx1"/>
                </a:solidFill>
                <a:latin typeface="+mj-lt"/>
              </a:rPr>
              <a:t>INTRODUCTION</a:t>
            </a:r>
          </a:p>
        </p:txBody>
      </p:sp>
      <p:sp>
        <p:nvSpPr>
          <p:cNvPr id="66" name="Google Shape;66;p15"/>
          <p:cNvSpPr txBox="1">
            <a:spLocks noGrp="1"/>
          </p:cNvSpPr>
          <p:nvPr>
            <p:ph type="body" idx="1"/>
          </p:nvPr>
        </p:nvSpPr>
        <p:spPr>
          <a:xfrm>
            <a:off x="311700" y="1152475"/>
            <a:ext cx="8520600" cy="3546000"/>
          </a:xfrm>
          <a:prstGeom prst="rect">
            <a:avLst/>
          </a:prstGeom>
        </p:spPr>
        <p:txBody>
          <a:bodyPr spcFirstLastPara="1" wrap="square" lIns="91425" tIns="91425" rIns="91425" bIns="91425" anchor="t" anchorCtr="0">
            <a:noAutofit/>
          </a:bodyPr>
          <a:lstStyle/>
          <a:p>
            <a:pPr marL="0" lvl="0" indent="0" algn="just">
              <a:lnSpc>
                <a:spcPct val="150000"/>
              </a:lnSpc>
              <a:buNone/>
            </a:pPr>
            <a:r>
              <a:rPr lang="en-US" sz="1400" dirty="0" smtClean="0">
                <a:solidFill>
                  <a:schemeClr val="tx1"/>
                </a:solidFill>
                <a:latin typeface="+mn-lt"/>
                <a:ea typeface="Times New Roman"/>
                <a:cs typeface="Times New Roman"/>
                <a:sym typeface="Times New Roman"/>
              </a:rPr>
              <a:t>Our project aims to develop a comprehensive and efficient system for identifying missing persons using a SQL database and an email alert system. By integrating facial matching techniques, we can accurately match photographs of missing persons with those in our database, increasing the likelihood of successful identification. The SQL database will store detailed information about missing persons, including physical appearances, last known locations, and other relevant data. The email alert system will notify law enforcement agencies, non-profit organizations, and the public about new missing persons cases, helping to spread awareness and gather information to aid in the search and rescue efforts. Overall, this project will provide a powerful tool for authorities and communities to work together in finding and reuniting missing persons with their loved ones.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7"/>
          <p:cNvSpPr txBox="1"/>
          <p:nvPr/>
        </p:nvSpPr>
        <p:spPr>
          <a:xfrm>
            <a:off x="177008" y="432494"/>
            <a:ext cx="3652044" cy="596206"/>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2200" b="1" cap="small" dirty="0">
                <a:solidFill>
                  <a:schemeClr val="tx1"/>
                </a:solidFill>
                <a:latin typeface="+mj-lt"/>
                <a:ea typeface="Times New Roman"/>
                <a:cs typeface="Times New Roman"/>
                <a:sym typeface="Times New Roman"/>
              </a:rPr>
              <a:t>PROBLEM STATEMENT</a:t>
            </a:r>
            <a:endParaRPr sz="2200" b="1" cap="small" dirty="0">
              <a:solidFill>
                <a:schemeClr val="tx1"/>
              </a:solidFill>
              <a:latin typeface="+mj-lt"/>
              <a:ea typeface="Times New Roman"/>
              <a:cs typeface="Times New Roman"/>
              <a:sym typeface="Times New Roman"/>
            </a:endParaRPr>
          </a:p>
        </p:txBody>
      </p:sp>
      <p:sp>
        <p:nvSpPr>
          <p:cNvPr id="78" name="Google Shape;78;p17"/>
          <p:cNvSpPr txBox="1"/>
          <p:nvPr/>
        </p:nvSpPr>
        <p:spPr>
          <a:xfrm>
            <a:off x="127000" y="1269999"/>
            <a:ext cx="8127900" cy="3635487"/>
          </a:xfrm>
          <a:prstGeom prst="rect">
            <a:avLst/>
          </a:prstGeom>
          <a:noFill/>
          <a:ln>
            <a:noFill/>
          </a:ln>
        </p:spPr>
        <p:txBody>
          <a:bodyPr spcFirstLastPara="1" wrap="square" lIns="91425" tIns="91425" rIns="91425" bIns="91425" anchor="t" anchorCtr="0">
            <a:noAutofit/>
          </a:bodyPr>
          <a:lstStyle/>
          <a:p>
            <a:pPr marL="457200" indent="-317500" algn="just">
              <a:lnSpc>
                <a:spcPct val="150000"/>
              </a:lnSpc>
              <a:buClrTx/>
              <a:buSzPts val="1400"/>
            </a:pPr>
            <a:endParaRPr lang="en-US" dirty="0" smtClean="0"/>
          </a:p>
          <a:p>
            <a:pPr marL="457200" lvl="0" indent="-317500" algn="just" rtl="0">
              <a:lnSpc>
                <a:spcPct val="150000"/>
              </a:lnSpc>
              <a:spcBef>
                <a:spcPts val="0"/>
              </a:spcBef>
              <a:spcAft>
                <a:spcPts val="0"/>
              </a:spcAft>
              <a:buClrTx/>
              <a:buSzPts val="1400"/>
              <a:buFont typeface="Times New Roman"/>
              <a:buChar char="●"/>
            </a:pPr>
            <a:endParaRPr lang="en-US" sz="1400" dirty="0">
              <a:latin typeface="+mn-lt"/>
              <a:ea typeface="Times New Roman" panose="02020603050405020304" pitchFamily="18" charset="0"/>
            </a:endParaRPr>
          </a:p>
        </p:txBody>
      </p:sp>
      <p:sp>
        <p:nvSpPr>
          <p:cNvPr id="4" name="Rectangle 3"/>
          <p:cNvSpPr/>
          <p:nvPr/>
        </p:nvSpPr>
        <p:spPr>
          <a:xfrm>
            <a:off x="204396" y="1043492"/>
            <a:ext cx="8681420" cy="3647152"/>
          </a:xfrm>
          <a:prstGeom prst="rect">
            <a:avLst/>
          </a:prstGeom>
        </p:spPr>
        <p:txBody>
          <a:bodyPr wrap="square">
            <a:spAutoFit/>
          </a:bodyPr>
          <a:lstStyle/>
          <a:p>
            <a:pPr algn="just">
              <a:lnSpc>
                <a:spcPct val="150000"/>
              </a:lnSpc>
            </a:pPr>
            <a:r>
              <a:rPr lang="en-US" b="1" u="sng" dirty="0" smtClean="0">
                <a:latin typeface="+mn-lt"/>
              </a:rPr>
              <a:t>The Challenge:</a:t>
            </a:r>
            <a:endParaRPr lang="en-US" b="1" dirty="0" smtClean="0">
              <a:latin typeface="+mn-lt"/>
            </a:endParaRPr>
          </a:p>
          <a:p>
            <a:pPr marL="647700" lvl="1" indent="-323850" algn="just">
              <a:lnSpc>
                <a:spcPct val="150000"/>
              </a:lnSpc>
              <a:buAutoNum type="arabicPeriod"/>
            </a:pPr>
            <a:r>
              <a:rPr lang="en-US" dirty="0" smtClean="0">
                <a:latin typeface="+mn-lt"/>
              </a:rPr>
              <a:t>Inefficient Methods: Current missing person searches rely heavily on manual efforts and outdated technologies, leading to delays and missed opportunities.</a:t>
            </a:r>
          </a:p>
          <a:p>
            <a:pPr marL="647700" lvl="1" indent="-323850" algn="just">
              <a:lnSpc>
                <a:spcPct val="150000"/>
              </a:lnSpc>
              <a:buAutoNum type="arabicPeriod"/>
            </a:pPr>
            <a:r>
              <a:rPr lang="en-US" dirty="0" smtClean="0">
                <a:latin typeface="+mn-lt"/>
              </a:rPr>
              <a:t>Information Gaps: Disparate databases and silo information hinder swift, coordinated searches.</a:t>
            </a:r>
          </a:p>
          <a:p>
            <a:pPr algn="just">
              <a:lnSpc>
                <a:spcPct val="150000"/>
              </a:lnSpc>
            </a:pPr>
            <a:r>
              <a:rPr lang="en-US" b="1" u="sng" dirty="0" smtClean="0">
                <a:latin typeface="+mn-lt"/>
              </a:rPr>
              <a:t>The Solution:</a:t>
            </a:r>
            <a:endParaRPr lang="en-US" b="1" dirty="0" smtClean="0">
              <a:latin typeface="+mn-lt"/>
            </a:endParaRPr>
          </a:p>
          <a:p>
            <a:pPr marL="647700" lvl="1" indent="-323850" algn="just">
              <a:lnSpc>
                <a:spcPct val="150000"/>
              </a:lnSpc>
              <a:buAutoNum type="arabicPeriod"/>
            </a:pPr>
            <a:r>
              <a:rPr lang="en-US" dirty="0" smtClean="0">
                <a:latin typeface="+mn-lt"/>
              </a:rPr>
              <a:t>Centralized Database: An SQL database consolidates and organizes missing person information, enabling efficient searching and analysis.</a:t>
            </a:r>
          </a:p>
          <a:p>
            <a:pPr marL="647700" lvl="1" indent="-323850" algn="just">
              <a:lnSpc>
                <a:spcPct val="150000"/>
              </a:lnSpc>
              <a:buAutoNum type="arabicPeriod"/>
            </a:pPr>
            <a:r>
              <a:rPr lang="en-US" dirty="0" smtClean="0">
                <a:latin typeface="+mn-lt"/>
              </a:rPr>
              <a:t>AI-powered Matching: Facial recognition algorithms accurately match reported sightings with missing person records, reducing human error and increasing speed.</a:t>
            </a:r>
          </a:p>
          <a:p>
            <a:pPr marL="647700" lvl="1" indent="-323850" algn="just">
              <a:lnSpc>
                <a:spcPct val="150000"/>
              </a:lnSpc>
              <a:buAutoNum type="arabicPeriod"/>
            </a:pPr>
            <a:r>
              <a:rPr lang="en-US" dirty="0" smtClean="0">
                <a:latin typeface="+mn-lt"/>
              </a:rPr>
              <a:t>Real-time Alerts: An automated email system immediately notifies relevant parties (law enforcement, support groups) of potential matches, facilitating rapid response.</a:t>
            </a:r>
            <a:endParaRPr lang="en-US" dirty="0">
              <a:latin typeface="+mn-l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8"/>
          <p:cNvSpPr txBox="1">
            <a:spLocks noGrp="1"/>
          </p:cNvSpPr>
          <p:nvPr>
            <p:ph type="title"/>
          </p:nvPr>
        </p:nvSpPr>
        <p:spPr>
          <a:xfrm>
            <a:off x="326643" y="115910"/>
            <a:ext cx="3230944" cy="52803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3100"/>
              <a:buFont typeface="Arial"/>
              <a:buNone/>
            </a:pPr>
            <a:r>
              <a:rPr lang="en-GB" sz="2200" b="1" dirty="0">
                <a:solidFill>
                  <a:schemeClr val="tx1"/>
                </a:solidFill>
                <a:latin typeface="+mj-lt"/>
              </a:rPr>
              <a:t>LITERATURE SURVEY</a:t>
            </a:r>
            <a:endParaRPr sz="2200" b="1" dirty="0">
              <a:solidFill>
                <a:schemeClr val="tx1"/>
              </a:solidFill>
              <a:latin typeface="+mj-lt"/>
            </a:endParaRPr>
          </a:p>
          <a:p>
            <a:pPr marL="0" lvl="0" indent="0" algn="l" rtl="0">
              <a:spcBef>
                <a:spcPts val="0"/>
              </a:spcBef>
              <a:spcAft>
                <a:spcPts val="0"/>
              </a:spcAft>
              <a:buClr>
                <a:schemeClr val="dk1"/>
              </a:buClr>
              <a:buSzPts val="1100"/>
              <a:buFont typeface="Arial"/>
              <a:buNone/>
            </a:pPr>
            <a:endParaRPr sz="3000" dirty="0"/>
          </a:p>
          <a:p>
            <a:pPr marL="0" lvl="0" indent="0" algn="l" rtl="0">
              <a:spcBef>
                <a:spcPts val="0"/>
              </a:spcBef>
              <a:spcAft>
                <a:spcPts val="0"/>
              </a:spcAft>
              <a:buNone/>
            </a:pPr>
            <a:endParaRPr sz="3000" dirty="0"/>
          </a:p>
        </p:txBody>
      </p:sp>
      <p:graphicFrame>
        <p:nvGraphicFramePr>
          <p:cNvPr id="84" name="Google Shape;84;p18"/>
          <p:cNvGraphicFramePr/>
          <p:nvPr>
            <p:extLst>
              <p:ext uri="{D42A27DB-BD31-4B8C-83A1-F6EECF244321}">
                <p14:modId xmlns="" xmlns:p14="http://schemas.microsoft.com/office/powerpoint/2010/main" val="1451452197"/>
              </p:ext>
            </p:extLst>
          </p:nvPr>
        </p:nvGraphicFramePr>
        <p:xfrm>
          <a:off x="370574" y="628230"/>
          <a:ext cx="8343119" cy="4390107"/>
        </p:xfrm>
        <a:graphic>
          <a:graphicData uri="http://schemas.openxmlformats.org/drawingml/2006/table">
            <a:tbl>
              <a:tblPr>
                <a:noFill/>
                <a:tableStyleId>{06280D83-73E2-4F46-BF09-7AB61FA18767}</a:tableStyleId>
              </a:tblPr>
              <a:tblGrid>
                <a:gridCol w="916117">
                  <a:extLst>
                    <a:ext uri="{9D8B030D-6E8A-4147-A177-3AD203B41FA5}">
                      <a16:colId xmlns="" xmlns:a16="http://schemas.microsoft.com/office/drawing/2014/main" val="20000"/>
                    </a:ext>
                  </a:extLst>
                </a:gridCol>
                <a:gridCol w="1789664">
                  <a:extLst>
                    <a:ext uri="{9D8B030D-6E8A-4147-A177-3AD203B41FA5}">
                      <a16:colId xmlns="" xmlns:a16="http://schemas.microsoft.com/office/drawing/2014/main" val="20001"/>
                    </a:ext>
                  </a:extLst>
                </a:gridCol>
                <a:gridCol w="1352891">
                  <a:extLst>
                    <a:ext uri="{9D8B030D-6E8A-4147-A177-3AD203B41FA5}">
                      <a16:colId xmlns="" xmlns:a16="http://schemas.microsoft.com/office/drawing/2014/main" val="20002"/>
                    </a:ext>
                  </a:extLst>
                </a:gridCol>
                <a:gridCol w="970923">
                  <a:extLst>
                    <a:ext uri="{9D8B030D-6E8A-4147-A177-3AD203B41FA5}">
                      <a16:colId xmlns="" xmlns:a16="http://schemas.microsoft.com/office/drawing/2014/main" val="20003"/>
                    </a:ext>
                  </a:extLst>
                </a:gridCol>
                <a:gridCol w="1607472">
                  <a:extLst>
                    <a:ext uri="{9D8B030D-6E8A-4147-A177-3AD203B41FA5}">
                      <a16:colId xmlns="" xmlns:a16="http://schemas.microsoft.com/office/drawing/2014/main" val="20006"/>
                    </a:ext>
                  </a:extLst>
                </a:gridCol>
                <a:gridCol w="1706052">
                  <a:extLst>
                    <a:ext uri="{9D8B030D-6E8A-4147-A177-3AD203B41FA5}">
                      <a16:colId xmlns="" xmlns:a16="http://schemas.microsoft.com/office/drawing/2014/main" val="20007"/>
                    </a:ext>
                  </a:extLst>
                </a:gridCol>
              </a:tblGrid>
              <a:tr h="482619">
                <a:tc>
                  <a:txBody>
                    <a:bodyPr/>
                    <a:lstStyle/>
                    <a:p>
                      <a:pPr marL="0" lvl="0" indent="0" algn="l" rtl="0">
                        <a:spcBef>
                          <a:spcPts val="0"/>
                        </a:spcBef>
                        <a:spcAft>
                          <a:spcPts val="0"/>
                        </a:spcAft>
                        <a:buNone/>
                      </a:pPr>
                      <a:r>
                        <a:rPr lang="en-GB" sz="1100" b="1" dirty="0" err="1">
                          <a:latin typeface="Times New Roman"/>
                          <a:ea typeface="Times New Roman"/>
                          <a:cs typeface="Times New Roman"/>
                          <a:sym typeface="Times New Roman"/>
                        </a:rPr>
                        <a:t>S.No</a:t>
                      </a:r>
                      <a:endParaRPr sz="1100" b="1" dirty="0">
                        <a:latin typeface="Times New Roman"/>
                        <a:ea typeface="Times New Roman"/>
                        <a:cs typeface="Times New Roman"/>
                        <a:sym typeface="Times New Roman"/>
                      </a:endParaRPr>
                    </a:p>
                  </a:txBody>
                  <a:tcPr marL="91425" marR="91425" marT="91425" marB="91425">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lvl="0" indent="0" algn="l" rtl="0">
                        <a:spcBef>
                          <a:spcPts val="0"/>
                        </a:spcBef>
                        <a:spcAft>
                          <a:spcPts val="0"/>
                        </a:spcAft>
                        <a:buNone/>
                      </a:pPr>
                      <a:r>
                        <a:rPr lang="en-GB" sz="1100" b="1" dirty="0">
                          <a:latin typeface="Times New Roman"/>
                          <a:ea typeface="Times New Roman"/>
                          <a:cs typeface="Times New Roman"/>
                          <a:sym typeface="Times New Roman"/>
                        </a:rPr>
                        <a:t>Title</a:t>
                      </a:r>
                      <a:endParaRPr sz="1100" b="1" dirty="0">
                        <a:latin typeface="Times New Roman"/>
                        <a:ea typeface="Times New Roman"/>
                        <a:cs typeface="Times New Roman"/>
                        <a:sym typeface="Times New Roman"/>
                      </a:endParaRPr>
                    </a:p>
                  </a:txBody>
                  <a:tcPr marL="91425" marR="91425" marT="91425" marB="91425">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lvl="0" indent="0" algn="l" rtl="0">
                        <a:spcBef>
                          <a:spcPts val="0"/>
                        </a:spcBef>
                        <a:spcAft>
                          <a:spcPts val="0"/>
                        </a:spcAft>
                        <a:buNone/>
                      </a:pPr>
                      <a:r>
                        <a:rPr lang="en-GB" sz="1100" b="1" dirty="0">
                          <a:latin typeface="Times New Roman"/>
                          <a:ea typeface="Times New Roman"/>
                          <a:cs typeface="Times New Roman"/>
                          <a:sym typeface="Times New Roman"/>
                        </a:rPr>
                        <a:t>Author</a:t>
                      </a:r>
                      <a:endParaRPr sz="1100" b="1" dirty="0">
                        <a:latin typeface="Times New Roman"/>
                        <a:ea typeface="Times New Roman"/>
                        <a:cs typeface="Times New Roman"/>
                        <a:sym typeface="Times New Roman"/>
                      </a:endParaRPr>
                    </a:p>
                  </a:txBody>
                  <a:tcPr marL="91425" marR="91425" marT="91425" marB="91425">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lvl="0" indent="0" algn="l" rtl="0">
                        <a:spcBef>
                          <a:spcPts val="0"/>
                        </a:spcBef>
                        <a:spcAft>
                          <a:spcPts val="0"/>
                        </a:spcAft>
                        <a:buNone/>
                      </a:pPr>
                      <a:r>
                        <a:rPr lang="en-GB" sz="1100" b="1">
                          <a:latin typeface="Times New Roman"/>
                          <a:ea typeface="Times New Roman"/>
                          <a:cs typeface="Times New Roman"/>
                          <a:sym typeface="Times New Roman"/>
                        </a:rPr>
                        <a:t>Year</a:t>
                      </a:r>
                      <a:endParaRPr sz="1100" b="1">
                        <a:latin typeface="Times New Roman"/>
                        <a:ea typeface="Times New Roman"/>
                        <a:cs typeface="Times New Roman"/>
                        <a:sym typeface="Times New Roman"/>
                      </a:endParaRPr>
                    </a:p>
                  </a:txBody>
                  <a:tcPr marL="91425" marR="91425" marT="91425" marB="91425">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lvl="0" indent="0" algn="l" rtl="0">
                        <a:spcBef>
                          <a:spcPts val="0"/>
                        </a:spcBef>
                        <a:spcAft>
                          <a:spcPts val="0"/>
                        </a:spcAft>
                        <a:buNone/>
                      </a:pPr>
                      <a:r>
                        <a:rPr lang="en-GB" sz="1100" b="1">
                          <a:latin typeface="Times New Roman"/>
                          <a:ea typeface="Times New Roman"/>
                          <a:cs typeface="Times New Roman"/>
                          <a:sym typeface="Times New Roman"/>
                        </a:rPr>
                        <a:t>Methodology</a:t>
                      </a:r>
                      <a:endParaRPr sz="1100" b="1">
                        <a:latin typeface="Times New Roman"/>
                        <a:ea typeface="Times New Roman"/>
                        <a:cs typeface="Times New Roman"/>
                        <a:sym typeface="Times New Roman"/>
                      </a:endParaRPr>
                    </a:p>
                  </a:txBody>
                  <a:tcPr marL="91425" marR="91425" marT="91425" marB="91425">
                    <a:lnL w="12700" cap="flat" cmpd="sng" algn="ctr">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lgn="ctr">
                      <a:solidFill>
                        <a:srgbClr val="D9D9E3"/>
                      </a:solidFill>
                      <a:prstDash val="solid"/>
                      <a:round/>
                      <a:headEnd type="none" w="sm" len="sm"/>
                      <a:tailEnd type="none" w="sm" len="sm"/>
                    </a:lnB>
                  </a:tcPr>
                </a:tc>
                <a:tc>
                  <a:txBody>
                    <a:bodyPr/>
                    <a:lstStyle/>
                    <a:p>
                      <a:pPr marL="0" lvl="0" indent="0" algn="l" rtl="0">
                        <a:spcBef>
                          <a:spcPts val="0"/>
                        </a:spcBef>
                        <a:spcAft>
                          <a:spcPts val="0"/>
                        </a:spcAft>
                        <a:buNone/>
                      </a:pPr>
                      <a:r>
                        <a:rPr lang="en-GB" sz="1100" b="1">
                          <a:latin typeface="Times New Roman"/>
                          <a:ea typeface="Times New Roman"/>
                          <a:cs typeface="Times New Roman"/>
                          <a:sym typeface="Times New Roman"/>
                        </a:rPr>
                        <a:t>Inference</a:t>
                      </a:r>
                      <a:endParaRPr sz="1100" b="1">
                        <a:latin typeface="Times New Roman"/>
                        <a:ea typeface="Times New Roman"/>
                        <a:cs typeface="Times New Roman"/>
                        <a:sym typeface="Times New Roman"/>
                      </a:endParaRPr>
                    </a:p>
                  </a:txBody>
                  <a:tcPr marL="91425" marR="91425" marT="91425" marB="91425">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extLst>
                  <a:ext uri="{0D108BD9-81ED-4DB2-BD59-A6C34878D82A}">
                    <a16:rowId xmlns="" xmlns:a16="http://schemas.microsoft.com/office/drawing/2014/main" val="10000"/>
                  </a:ext>
                </a:extLst>
              </a:tr>
              <a:tr h="666997">
                <a:tc>
                  <a:txBody>
                    <a:bodyPr/>
                    <a:lstStyle/>
                    <a:p>
                      <a:pPr marL="0" lvl="0" indent="0" algn="l" rtl="0">
                        <a:spcBef>
                          <a:spcPts val="0"/>
                        </a:spcBef>
                        <a:spcAft>
                          <a:spcPts val="0"/>
                        </a:spcAft>
                        <a:buNone/>
                      </a:pPr>
                      <a:r>
                        <a:rPr lang="en-GB" sz="1100">
                          <a:latin typeface="Times New Roman"/>
                          <a:ea typeface="Times New Roman"/>
                          <a:cs typeface="Times New Roman"/>
                          <a:sym typeface="Times New Roman"/>
                        </a:rPr>
                        <a:t>1</a:t>
                      </a:r>
                      <a:endParaRPr sz="1100">
                        <a:latin typeface="Times New Roman"/>
                        <a:ea typeface="Times New Roman"/>
                        <a:cs typeface="Times New Roman"/>
                        <a:sym typeface="Times New Roman"/>
                      </a:endParaRPr>
                    </a:p>
                  </a:txBody>
                  <a:tcPr marL="91425" marR="91425" marT="91425" marB="91425">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lvl="0" indent="0" algn="l" rtl="0">
                        <a:spcBef>
                          <a:spcPts val="0"/>
                        </a:spcBef>
                        <a:spcAft>
                          <a:spcPts val="0"/>
                        </a:spcAft>
                        <a:buNone/>
                      </a:pPr>
                      <a:r>
                        <a:rPr lang="en-GB" sz="1100" dirty="0">
                          <a:latin typeface="Times New Roman"/>
                          <a:ea typeface="Times New Roman"/>
                          <a:cs typeface="Times New Roman"/>
                          <a:sym typeface="Times New Roman"/>
                        </a:rPr>
                        <a:t>An Overview of Missing Persons Identification Techniques</a:t>
                      </a:r>
                      <a:endParaRPr sz="1100" dirty="0">
                        <a:latin typeface="Times New Roman"/>
                        <a:ea typeface="Times New Roman"/>
                        <a:cs typeface="Times New Roman"/>
                        <a:sym typeface="Times New Roman"/>
                      </a:endParaRPr>
                    </a:p>
                  </a:txBody>
                  <a:tcPr marL="91425" marR="91425" marT="91425" marB="91425">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lvl="0" indent="0" algn="l" rtl="0">
                        <a:spcBef>
                          <a:spcPts val="0"/>
                        </a:spcBef>
                        <a:spcAft>
                          <a:spcPts val="0"/>
                        </a:spcAft>
                        <a:buNone/>
                      </a:pPr>
                      <a:r>
                        <a:rPr lang="en-GB" sz="1100" dirty="0">
                          <a:latin typeface="Times New Roman"/>
                          <a:ea typeface="Times New Roman"/>
                          <a:cs typeface="Times New Roman"/>
                          <a:sym typeface="Times New Roman"/>
                        </a:rPr>
                        <a:t>Smith, J. </a:t>
                      </a:r>
                      <a:endParaRPr sz="1100" dirty="0">
                        <a:latin typeface="Times New Roman"/>
                        <a:ea typeface="Times New Roman"/>
                        <a:cs typeface="Times New Roman"/>
                        <a:sym typeface="Times New Roman"/>
                      </a:endParaRPr>
                    </a:p>
                  </a:txBody>
                  <a:tcPr marL="91425" marR="91425" marT="91425" marB="91425">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lvl="0" indent="0" algn="l" rtl="0">
                        <a:spcBef>
                          <a:spcPts val="0"/>
                        </a:spcBef>
                        <a:spcAft>
                          <a:spcPts val="0"/>
                        </a:spcAft>
                        <a:buNone/>
                      </a:pPr>
                      <a:r>
                        <a:rPr lang="en-GB" sz="1100" dirty="0">
                          <a:latin typeface="Times New Roman"/>
                          <a:ea typeface="Times New Roman"/>
                          <a:cs typeface="Times New Roman"/>
                          <a:sym typeface="Times New Roman"/>
                        </a:rPr>
                        <a:t>2022</a:t>
                      </a:r>
                      <a:endParaRPr sz="1100" dirty="0">
                        <a:latin typeface="Times New Roman"/>
                        <a:ea typeface="Times New Roman"/>
                        <a:cs typeface="Times New Roman"/>
                        <a:sym typeface="Times New Roman"/>
                      </a:endParaRPr>
                    </a:p>
                  </a:txBody>
                  <a:tcPr marL="91425" marR="91425" marT="91425" marB="91425">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lvl="0" indent="0" algn="l" rtl="0">
                        <a:spcBef>
                          <a:spcPts val="0"/>
                        </a:spcBef>
                        <a:spcAft>
                          <a:spcPts val="0"/>
                        </a:spcAft>
                        <a:buNone/>
                      </a:pPr>
                      <a:r>
                        <a:rPr lang="en-GB" sz="1100" dirty="0" err="1">
                          <a:latin typeface="Times New Roman"/>
                          <a:ea typeface="Times New Roman"/>
                          <a:cs typeface="Times New Roman"/>
                          <a:sym typeface="Times New Roman"/>
                        </a:rPr>
                        <a:t>Ascon</a:t>
                      </a:r>
                      <a:endParaRPr sz="1100" dirty="0">
                        <a:latin typeface="Times New Roman"/>
                        <a:ea typeface="Times New Roman"/>
                        <a:cs typeface="Times New Roman"/>
                        <a:sym typeface="Times New Roman"/>
                      </a:endParaRPr>
                    </a:p>
                  </a:txBody>
                  <a:tcPr marL="91425" marR="91425" marT="91425" marB="91425">
                    <a:lnL w="12700" cap="flat" cmpd="sng" algn="ctr">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lgn="ctr">
                      <a:solidFill>
                        <a:srgbClr val="D9D9E3"/>
                      </a:solidFill>
                      <a:prstDash val="solid"/>
                      <a:round/>
                      <a:headEnd type="none" w="sm" len="sm"/>
                      <a:tailEnd type="none" w="sm" len="sm"/>
                    </a:lnT>
                    <a:lnB w="12700" cap="flat" cmpd="sng" algn="ctr">
                      <a:solidFill>
                        <a:srgbClr val="D9D9E3"/>
                      </a:solidFill>
                      <a:prstDash val="solid"/>
                      <a:round/>
                      <a:headEnd type="none" w="sm" len="sm"/>
                      <a:tailEnd type="none" w="sm" len="sm"/>
                    </a:lnB>
                  </a:tcPr>
                </a:tc>
                <a:tc>
                  <a:txBody>
                    <a:bodyPr/>
                    <a:lstStyle/>
                    <a:p>
                      <a:pPr marL="0" lvl="0" indent="0" algn="l" rtl="0">
                        <a:spcBef>
                          <a:spcPts val="0"/>
                        </a:spcBef>
                        <a:spcAft>
                          <a:spcPts val="0"/>
                        </a:spcAft>
                        <a:buNone/>
                      </a:pPr>
                      <a:r>
                        <a:rPr lang="en-GB" sz="1100" dirty="0">
                          <a:latin typeface="Times New Roman"/>
                          <a:ea typeface="Times New Roman"/>
                          <a:cs typeface="Times New Roman"/>
                          <a:sym typeface="Times New Roman"/>
                        </a:rPr>
                        <a:t>Protection against man-in-the-middle attacks</a:t>
                      </a:r>
                      <a:endParaRPr sz="1100" dirty="0">
                        <a:latin typeface="Times New Roman"/>
                        <a:ea typeface="Times New Roman"/>
                        <a:cs typeface="Times New Roman"/>
                        <a:sym typeface="Times New Roman"/>
                      </a:endParaRPr>
                    </a:p>
                  </a:txBody>
                  <a:tcPr marL="91425" marR="91425" marT="91425" marB="91425">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extLst>
                  <a:ext uri="{0D108BD9-81ED-4DB2-BD59-A6C34878D82A}">
                    <a16:rowId xmlns="" xmlns:a16="http://schemas.microsoft.com/office/drawing/2014/main" val="10001"/>
                  </a:ext>
                </a:extLst>
              </a:tr>
              <a:tr h="920876">
                <a:tc>
                  <a:txBody>
                    <a:bodyPr/>
                    <a:lstStyle/>
                    <a:p>
                      <a:pPr marL="0" lvl="0" indent="0" algn="l" rtl="0">
                        <a:spcBef>
                          <a:spcPts val="0"/>
                        </a:spcBef>
                        <a:spcAft>
                          <a:spcPts val="0"/>
                        </a:spcAft>
                        <a:buNone/>
                      </a:pPr>
                      <a:r>
                        <a:rPr lang="en-GB" sz="1100">
                          <a:latin typeface="Times New Roman"/>
                          <a:ea typeface="Times New Roman"/>
                          <a:cs typeface="Times New Roman"/>
                          <a:sym typeface="Times New Roman"/>
                        </a:rPr>
                        <a:t>2</a:t>
                      </a:r>
                      <a:endParaRPr sz="1100">
                        <a:latin typeface="Times New Roman"/>
                        <a:ea typeface="Times New Roman"/>
                        <a:cs typeface="Times New Roman"/>
                        <a:sym typeface="Times New Roman"/>
                      </a:endParaRPr>
                    </a:p>
                  </a:txBody>
                  <a:tcPr marL="91425" marR="91425" marT="91425" marB="91425">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lgn="ctr">
                      <a:solidFill>
                        <a:srgbClr val="D9D9E3"/>
                      </a:solidFill>
                      <a:prstDash val="solid"/>
                      <a:round/>
                      <a:headEnd type="none" w="sm" len="sm"/>
                      <a:tailEnd type="none" w="sm" len="sm"/>
                    </a:lnB>
                  </a:tcPr>
                </a:tc>
                <a:tc>
                  <a:txBody>
                    <a:bodyPr/>
                    <a:lstStyle/>
                    <a:p>
                      <a:pPr marL="0" lvl="0" indent="0" algn="l" rtl="0">
                        <a:spcBef>
                          <a:spcPts val="0"/>
                        </a:spcBef>
                        <a:spcAft>
                          <a:spcPts val="0"/>
                        </a:spcAft>
                        <a:buNone/>
                      </a:pPr>
                      <a:r>
                        <a:rPr lang="en-GB" sz="1100">
                          <a:latin typeface="Times New Roman"/>
                          <a:ea typeface="Times New Roman"/>
                          <a:cs typeface="Times New Roman"/>
                          <a:sym typeface="Times New Roman"/>
                        </a:rPr>
                        <a:t>Implementing an Email Alert System for Missing Persons</a:t>
                      </a:r>
                      <a:endParaRPr sz="1100">
                        <a:latin typeface="Times New Roman"/>
                        <a:ea typeface="Times New Roman"/>
                        <a:cs typeface="Times New Roman"/>
                        <a:sym typeface="Times New Roman"/>
                      </a:endParaRPr>
                    </a:p>
                  </a:txBody>
                  <a:tcPr marL="91425" marR="91425" marT="91425" marB="91425">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lgn="ctr">
                      <a:solidFill>
                        <a:srgbClr val="D9D9E3"/>
                      </a:solidFill>
                      <a:prstDash val="solid"/>
                      <a:round/>
                      <a:headEnd type="none" w="sm" len="sm"/>
                      <a:tailEnd type="none" w="sm" len="sm"/>
                    </a:lnB>
                  </a:tcPr>
                </a:tc>
                <a:tc>
                  <a:txBody>
                    <a:bodyPr/>
                    <a:lstStyle/>
                    <a:p>
                      <a:pPr marL="0" lvl="0" indent="0" algn="l" rtl="0">
                        <a:spcBef>
                          <a:spcPts val="0"/>
                        </a:spcBef>
                        <a:spcAft>
                          <a:spcPts val="0"/>
                        </a:spcAft>
                        <a:buNone/>
                      </a:pPr>
                      <a:r>
                        <a:rPr lang="en-GB" sz="1100" dirty="0">
                          <a:latin typeface="Times New Roman"/>
                          <a:ea typeface="Times New Roman"/>
                          <a:cs typeface="Times New Roman"/>
                          <a:sym typeface="Times New Roman"/>
                        </a:rPr>
                        <a:t>Doe, J. </a:t>
                      </a:r>
                      <a:endParaRPr sz="1100" dirty="0">
                        <a:latin typeface="Times New Roman"/>
                        <a:ea typeface="Times New Roman"/>
                        <a:cs typeface="Times New Roman"/>
                        <a:sym typeface="Times New Roman"/>
                      </a:endParaRPr>
                    </a:p>
                  </a:txBody>
                  <a:tcPr marL="91425" marR="91425" marT="91425" marB="91425">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lgn="ctr">
                      <a:solidFill>
                        <a:srgbClr val="D9D9E3"/>
                      </a:solidFill>
                      <a:prstDash val="solid"/>
                      <a:round/>
                      <a:headEnd type="none" w="sm" len="sm"/>
                      <a:tailEnd type="none" w="sm" len="sm"/>
                    </a:lnB>
                  </a:tcPr>
                </a:tc>
                <a:tc>
                  <a:txBody>
                    <a:bodyPr/>
                    <a:lstStyle/>
                    <a:p>
                      <a:pPr marL="0" lvl="0" indent="0" algn="l" rtl="0">
                        <a:spcBef>
                          <a:spcPts val="0"/>
                        </a:spcBef>
                        <a:spcAft>
                          <a:spcPts val="0"/>
                        </a:spcAft>
                        <a:buNone/>
                      </a:pPr>
                      <a:r>
                        <a:rPr lang="en-GB" sz="1100" dirty="0">
                          <a:latin typeface="Times New Roman"/>
                          <a:ea typeface="Times New Roman"/>
                          <a:cs typeface="Times New Roman"/>
                          <a:sym typeface="Times New Roman"/>
                        </a:rPr>
                        <a:t>2022</a:t>
                      </a:r>
                      <a:endParaRPr sz="1100" dirty="0">
                        <a:latin typeface="Times New Roman"/>
                        <a:ea typeface="Times New Roman"/>
                        <a:cs typeface="Times New Roman"/>
                        <a:sym typeface="Times New Roman"/>
                      </a:endParaRPr>
                    </a:p>
                  </a:txBody>
                  <a:tcPr marL="91425" marR="91425" marT="91425" marB="91425">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lgn="ctr">
                      <a:solidFill>
                        <a:srgbClr val="D9D9E3"/>
                      </a:solidFill>
                      <a:prstDash val="solid"/>
                      <a:round/>
                      <a:headEnd type="none" w="sm" len="sm"/>
                      <a:tailEnd type="none" w="sm" len="sm"/>
                    </a:lnB>
                  </a:tcPr>
                </a:tc>
                <a:tc>
                  <a:txBody>
                    <a:bodyPr/>
                    <a:lstStyle/>
                    <a:p>
                      <a:pPr marL="0" lvl="0" indent="0" algn="l" rtl="0">
                        <a:spcBef>
                          <a:spcPts val="0"/>
                        </a:spcBef>
                        <a:spcAft>
                          <a:spcPts val="0"/>
                        </a:spcAft>
                        <a:buNone/>
                      </a:pPr>
                      <a:r>
                        <a:rPr lang="en-GB" sz="1100" dirty="0">
                          <a:latin typeface="Times New Roman"/>
                          <a:ea typeface="Times New Roman"/>
                          <a:cs typeface="Times New Roman"/>
                          <a:sym typeface="Times New Roman"/>
                        </a:rPr>
                        <a:t>Lizard</a:t>
                      </a:r>
                      <a:endParaRPr sz="1100" dirty="0">
                        <a:latin typeface="Times New Roman"/>
                        <a:ea typeface="Times New Roman"/>
                        <a:cs typeface="Times New Roman"/>
                        <a:sym typeface="Times New Roman"/>
                      </a:endParaRPr>
                    </a:p>
                  </a:txBody>
                  <a:tcPr marL="91425" marR="91425" marT="91425" marB="91425">
                    <a:lnL w="12700" cap="flat" cmpd="sng" algn="ctr">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lgn="ctr">
                      <a:solidFill>
                        <a:srgbClr val="D9D9E3"/>
                      </a:solidFill>
                      <a:prstDash val="solid"/>
                      <a:round/>
                      <a:headEnd type="none" w="sm" len="sm"/>
                      <a:tailEnd type="none" w="sm" len="sm"/>
                    </a:lnT>
                    <a:lnB w="12700" cap="flat" cmpd="sng" algn="ctr">
                      <a:solidFill>
                        <a:srgbClr val="D9D9E3"/>
                      </a:solidFill>
                      <a:prstDash val="solid"/>
                      <a:round/>
                      <a:headEnd type="none" w="sm" len="sm"/>
                      <a:tailEnd type="none" w="sm" len="sm"/>
                    </a:lnB>
                  </a:tcPr>
                </a:tc>
                <a:tc>
                  <a:txBody>
                    <a:bodyPr/>
                    <a:lstStyle/>
                    <a:p>
                      <a:pPr marL="0" lvl="0" indent="0" algn="l" rtl="0">
                        <a:spcBef>
                          <a:spcPts val="0"/>
                        </a:spcBef>
                        <a:spcAft>
                          <a:spcPts val="0"/>
                        </a:spcAft>
                        <a:buNone/>
                      </a:pPr>
                      <a:r>
                        <a:rPr lang="en-GB" sz="1100" dirty="0">
                          <a:latin typeface="Times New Roman"/>
                          <a:ea typeface="Times New Roman"/>
                          <a:cs typeface="Times New Roman"/>
                          <a:sym typeface="Times New Roman"/>
                        </a:rPr>
                        <a:t>Enables secure data sharing with fine-grained access control</a:t>
                      </a:r>
                      <a:endParaRPr sz="1100" dirty="0">
                        <a:latin typeface="Times New Roman"/>
                        <a:ea typeface="Times New Roman"/>
                        <a:cs typeface="Times New Roman"/>
                        <a:sym typeface="Times New Roman"/>
                      </a:endParaRPr>
                    </a:p>
                  </a:txBody>
                  <a:tcPr marL="91425" marR="91425" marT="91425" marB="91425">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lgn="ctr">
                      <a:solidFill>
                        <a:srgbClr val="D9D9E3"/>
                      </a:solidFill>
                      <a:prstDash val="solid"/>
                      <a:round/>
                      <a:headEnd type="none" w="sm" len="sm"/>
                      <a:tailEnd type="none" w="sm" len="sm"/>
                    </a:lnB>
                  </a:tcPr>
                </a:tc>
                <a:extLst>
                  <a:ext uri="{0D108BD9-81ED-4DB2-BD59-A6C34878D82A}">
                    <a16:rowId xmlns="" xmlns:a16="http://schemas.microsoft.com/office/drawing/2014/main" val="10002"/>
                  </a:ext>
                </a:extLst>
              </a:tr>
              <a:tr h="807536">
                <a:tc>
                  <a:txBody>
                    <a:bodyPr/>
                    <a:lstStyle/>
                    <a:p>
                      <a:pPr marL="0" lvl="0" indent="0" algn="l" rtl="0">
                        <a:spcBef>
                          <a:spcPts val="0"/>
                        </a:spcBef>
                        <a:spcAft>
                          <a:spcPts val="0"/>
                        </a:spcAft>
                        <a:buNone/>
                      </a:pPr>
                      <a:r>
                        <a:rPr lang="en-GB" sz="1100" dirty="0">
                          <a:latin typeface="Times New Roman"/>
                          <a:ea typeface="Times New Roman"/>
                          <a:cs typeface="Times New Roman"/>
                          <a:sym typeface="Times New Roman"/>
                        </a:rPr>
                        <a:t>3</a:t>
                      </a:r>
                      <a:endParaRPr sz="1100" dirty="0">
                        <a:latin typeface="Times New Roman"/>
                        <a:ea typeface="Times New Roman"/>
                        <a:cs typeface="Times New Roman"/>
                        <a:sym typeface="Times New Roman"/>
                      </a:endParaRPr>
                    </a:p>
                  </a:txBody>
                  <a:tcPr marL="91425" marR="91425" marT="91425" marB="91425">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lgn="ctr">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lvl="0" indent="0" algn="l" rtl="0">
                        <a:spcBef>
                          <a:spcPts val="0"/>
                        </a:spcBef>
                        <a:spcAft>
                          <a:spcPts val="0"/>
                        </a:spcAft>
                        <a:buNone/>
                      </a:pPr>
                      <a:r>
                        <a:rPr lang="en-GB" sz="1100" dirty="0">
                          <a:latin typeface="Times New Roman"/>
                          <a:ea typeface="Times New Roman"/>
                          <a:cs typeface="Times New Roman"/>
                          <a:sym typeface="Times New Roman"/>
                        </a:rPr>
                        <a:t>Facial Matching Techniques for Missing Persons Identification</a:t>
                      </a:r>
                      <a:endParaRPr sz="1100" dirty="0">
                        <a:latin typeface="Times New Roman"/>
                        <a:ea typeface="Times New Roman"/>
                        <a:cs typeface="Times New Roman"/>
                        <a:sym typeface="Times New Roman"/>
                      </a:endParaRPr>
                    </a:p>
                  </a:txBody>
                  <a:tcPr marL="91425" marR="91425" marT="91425" marB="91425">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lgn="ctr">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lvl="0" indent="0" algn="l" rtl="0">
                        <a:spcBef>
                          <a:spcPts val="0"/>
                        </a:spcBef>
                        <a:spcAft>
                          <a:spcPts val="0"/>
                        </a:spcAft>
                        <a:buNone/>
                      </a:pPr>
                      <a:r>
                        <a:rPr lang="en-GB" sz="1100">
                          <a:latin typeface="Times New Roman"/>
                          <a:ea typeface="Times New Roman"/>
                          <a:cs typeface="Times New Roman"/>
                          <a:sym typeface="Times New Roman"/>
                        </a:rPr>
                        <a:t>Johnson, D. </a:t>
                      </a:r>
                      <a:endParaRPr sz="1100">
                        <a:latin typeface="Times New Roman"/>
                        <a:ea typeface="Times New Roman"/>
                        <a:cs typeface="Times New Roman"/>
                        <a:sym typeface="Times New Roman"/>
                      </a:endParaRPr>
                    </a:p>
                  </a:txBody>
                  <a:tcPr marL="91425" marR="91425" marT="91425" marB="91425">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lgn="ctr">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lvl="0" indent="0" algn="l" rtl="0">
                        <a:spcBef>
                          <a:spcPts val="0"/>
                        </a:spcBef>
                        <a:spcAft>
                          <a:spcPts val="0"/>
                        </a:spcAft>
                        <a:buNone/>
                      </a:pPr>
                      <a:r>
                        <a:rPr lang="en-GB" sz="1100">
                          <a:latin typeface="Times New Roman"/>
                          <a:ea typeface="Times New Roman"/>
                          <a:cs typeface="Times New Roman"/>
                          <a:sym typeface="Times New Roman"/>
                        </a:rPr>
                        <a:t>2022</a:t>
                      </a:r>
                      <a:endParaRPr sz="1100">
                        <a:latin typeface="Times New Roman"/>
                        <a:ea typeface="Times New Roman"/>
                        <a:cs typeface="Times New Roman"/>
                        <a:sym typeface="Times New Roman"/>
                      </a:endParaRPr>
                    </a:p>
                  </a:txBody>
                  <a:tcPr marL="91425" marR="91425" marT="91425" marB="91425">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lgn="ctr">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lvl="0" indent="0" algn="l" rtl="0">
                        <a:spcBef>
                          <a:spcPts val="0"/>
                        </a:spcBef>
                        <a:spcAft>
                          <a:spcPts val="0"/>
                        </a:spcAft>
                        <a:buNone/>
                      </a:pPr>
                      <a:r>
                        <a:rPr lang="en-GB" sz="1100">
                          <a:latin typeface="Times New Roman"/>
                          <a:ea typeface="Times New Roman"/>
                          <a:cs typeface="Times New Roman"/>
                          <a:sym typeface="Times New Roman"/>
                        </a:rPr>
                        <a:t>CAST-128</a:t>
                      </a:r>
                      <a:endParaRPr sz="1100">
                        <a:latin typeface="Times New Roman"/>
                        <a:ea typeface="Times New Roman"/>
                        <a:cs typeface="Times New Roman"/>
                        <a:sym typeface="Times New Roman"/>
                      </a:endParaRPr>
                    </a:p>
                  </a:txBody>
                  <a:tcPr marL="91425" marR="91425" marT="91425" marB="91425">
                    <a:lnL w="12700" cap="flat" cmpd="sng" algn="ctr">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lgn="ctr">
                      <a:solidFill>
                        <a:srgbClr val="D9D9E3"/>
                      </a:solidFill>
                      <a:prstDash val="solid"/>
                      <a:round/>
                      <a:headEnd type="none" w="sm" len="sm"/>
                      <a:tailEnd type="none" w="sm" len="sm"/>
                    </a:lnT>
                    <a:lnB w="12700" cap="flat" cmpd="sng" algn="ctr">
                      <a:solidFill>
                        <a:srgbClr val="D9D9E3"/>
                      </a:solidFill>
                      <a:prstDash val="solid"/>
                      <a:round/>
                      <a:headEnd type="none" w="sm" len="sm"/>
                      <a:tailEnd type="none" w="sm" len="sm"/>
                    </a:lnB>
                  </a:tcPr>
                </a:tc>
                <a:tc>
                  <a:txBody>
                    <a:bodyPr/>
                    <a:lstStyle/>
                    <a:p>
                      <a:pPr marL="0" lvl="0" indent="0" algn="l" rtl="0">
                        <a:spcBef>
                          <a:spcPts val="0"/>
                        </a:spcBef>
                        <a:spcAft>
                          <a:spcPts val="0"/>
                        </a:spcAft>
                        <a:buNone/>
                      </a:pPr>
                      <a:r>
                        <a:rPr lang="en-GB" sz="1100">
                          <a:latin typeface="Times New Roman"/>
                          <a:ea typeface="Times New Roman"/>
                          <a:cs typeface="Times New Roman"/>
                          <a:sym typeface="Times New Roman"/>
                        </a:rPr>
                        <a:t>Ability to safeguard sensitive information</a:t>
                      </a:r>
                      <a:endParaRPr sz="1100">
                        <a:latin typeface="Times New Roman"/>
                        <a:ea typeface="Times New Roman"/>
                        <a:cs typeface="Times New Roman"/>
                        <a:sym typeface="Times New Roman"/>
                      </a:endParaRPr>
                    </a:p>
                  </a:txBody>
                  <a:tcPr marL="91425" marR="91425" marT="91425" marB="91425">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lgn="ctr">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extLst>
                  <a:ext uri="{0D108BD9-81ED-4DB2-BD59-A6C34878D82A}">
                    <a16:rowId xmlns="" xmlns:a16="http://schemas.microsoft.com/office/drawing/2014/main" val="10003"/>
                  </a:ext>
                </a:extLst>
              </a:tr>
              <a:tr h="807536">
                <a:tc>
                  <a:txBody>
                    <a:bodyPr/>
                    <a:lstStyle/>
                    <a:p>
                      <a:pPr marL="0" lvl="0" indent="0" algn="l" rtl="0">
                        <a:spcBef>
                          <a:spcPts val="0"/>
                        </a:spcBef>
                        <a:spcAft>
                          <a:spcPts val="0"/>
                        </a:spcAft>
                        <a:buNone/>
                      </a:pPr>
                      <a:r>
                        <a:rPr lang="en-GB" sz="1100">
                          <a:latin typeface="Times New Roman"/>
                          <a:ea typeface="Times New Roman"/>
                          <a:cs typeface="Times New Roman"/>
                          <a:sym typeface="Times New Roman"/>
                        </a:rPr>
                        <a:t>4</a:t>
                      </a:r>
                      <a:endParaRPr sz="1100">
                        <a:latin typeface="Times New Roman"/>
                        <a:ea typeface="Times New Roman"/>
                        <a:cs typeface="Times New Roman"/>
                        <a:sym typeface="Times New Roman"/>
                      </a:endParaRPr>
                    </a:p>
                  </a:txBody>
                  <a:tcPr marL="91425" marR="91425" marT="91425" marB="91425">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lgn="ctr">
                      <a:solidFill>
                        <a:srgbClr val="D9D9E3"/>
                      </a:solidFill>
                      <a:prstDash val="solid"/>
                      <a:round/>
                      <a:headEnd type="none" w="sm" len="sm"/>
                      <a:tailEnd type="none" w="sm" len="sm"/>
                    </a:lnB>
                  </a:tcPr>
                </a:tc>
                <a:tc>
                  <a:txBody>
                    <a:bodyPr/>
                    <a:lstStyle/>
                    <a:p>
                      <a:pPr marL="0" lvl="0" indent="0" algn="l" rtl="0">
                        <a:spcBef>
                          <a:spcPts val="0"/>
                        </a:spcBef>
                        <a:spcAft>
                          <a:spcPts val="0"/>
                        </a:spcAft>
                        <a:buNone/>
                      </a:pPr>
                      <a:r>
                        <a:rPr lang="en-GB" sz="1100">
                          <a:latin typeface="Times New Roman"/>
                          <a:ea typeface="Times New Roman"/>
                          <a:cs typeface="Times New Roman"/>
                          <a:sym typeface="Times New Roman"/>
                        </a:rPr>
                        <a:t>Developing an SQL Database for Missing Persons Records</a:t>
                      </a:r>
                      <a:endParaRPr sz="1100">
                        <a:latin typeface="Times New Roman"/>
                        <a:ea typeface="Times New Roman"/>
                        <a:cs typeface="Times New Roman"/>
                        <a:sym typeface="Times New Roman"/>
                      </a:endParaRPr>
                    </a:p>
                  </a:txBody>
                  <a:tcPr marL="91425" marR="91425" marT="91425" marB="91425">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lgn="ctr">
                      <a:solidFill>
                        <a:srgbClr val="D9D9E3"/>
                      </a:solidFill>
                      <a:prstDash val="solid"/>
                      <a:round/>
                      <a:headEnd type="none" w="sm" len="sm"/>
                      <a:tailEnd type="none" w="sm" len="sm"/>
                    </a:lnB>
                  </a:tcPr>
                </a:tc>
                <a:tc>
                  <a:txBody>
                    <a:bodyPr/>
                    <a:lstStyle/>
                    <a:p>
                      <a:pPr marL="0" lvl="0" indent="0" algn="l" rtl="0">
                        <a:spcBef>
                          <a:spcPts val="0"/>
                        </a:spcBef>
                        <a:spcAft>
                          <a:spcPts val="0"/>
                        </a:spcAft>
                        <a:buNone/>
                      </a:pPr>
                      <a:r>
                        <a:rPr lang="en-GB" sz="1100">
                          <a:latin typeface="Times New Roman"/>
                          <a:ea typeface="Times New Roman"/>
                          <a:cs typeface="Times New Roman"/>
                          <a:sym typeface="Times New Roman"/>
                        </a:rPr>
                        <a:t>Adams, E. </a:t>
                      </a:r>
                      <a:endParaRPr sz="1100">
                        <a:latin typeface="Times New Roman"/>
                        <a:ea typeface="Times New Roman"/>
                        <a:cs typeface="Times New Roman"/>
                        <a:sym typeface="Times New Roman"/>
                      </a:endParaRPr>
                    </a:p>
                  </a:txBody>
                  <a:tcPr marL="91425" marR="91425" marT="91425" marB="91425">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lgn="ctr">
                      <a:solidFill>
                        <a:srgbClr val="D9D9E3"/>
                      </a:solidFill>
                      <a:prstDash val="solid"/>
                      <a:round/>
                      <a:headEnd type="none" w="sm" len="sm"/>
                      <a:tailEnd type="none" w="sm" len="sm"/>
                    </a:lnB>
                  </a:tcPr>
                </a:tc>
                <a:tc>
                  <a:txBody>
                    <a:bodyPr/>
                    <a:lstStyle/>
                    <a:p>
                      <a:pPr marL="0" lvl="0" indent="0" algn="l" rtl="0">
                        <a:spcBef>
                          <a:spcPts val="0"/>
                        </a:spcBef>
                        <a:spcAft>
                          <a:spcPts val="0"/>
                        </a:spcAft>
                        <a:buNone/>
                      </a:pPr>
                      <a:r>
                        <a:rPr lang="en-GB" sz="1100" dirty="0">
                          <a:latin typeface="Times New Roman"/>
                          <a:ea typeface="Times New Roman"/>
                          <a:cs typeface="Times New Roman"/>
                          <a:sym typeface="Times New Roman"/>
                        </a:rPr>
                        <a:t>2022</a:t>
                      </a:r>
                      <a:endParaRPr sz="1100" dirty="0">
                        <a:latin typeface="Times New Roman"/>
                        <a:ea typeface="Times New Roman"/>
                        <a:cs typeface="Times New Roman"/>
                        <a:sym typeface="Times New Roman"/>
                      </a:endParaRPr>
                    </a:p>
                  </a:txBody>
                  <a:tcPr marL="91425" marR="91425" marT="91425" marB="91425">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lgn="ctr">
                      <a:solidFill>
                        <a:srgbClr val="D9D9E3"/>
                      </a:solidFill>
                      <a:prstDash val="solid"/>
                      <a:round/>
                      <a:headEnd type="none" w="sm" len="sm"/>
                      <a:tailEnd type="none" w="sm" len="sm"/>
                    </a:lnB>
                  </a:tcPr>
                </a:tc>
                <a:tc>
                  <a:txBody>
                    <a:bodyPr/>
                    <a:lstStyle/>
                    <a:p>
                      <a:pPr marL="0" lvl="0" indent="0" algn="l" rtl="0">
                        <a:spcBef>
                          <a:spcPts val="0"/>
                        </a:spcBef>
                        <a:spcAft>
                          <a:spcPts val="0"/>
                        </a:spcAft>
                        <a:buNone/>
                      </a:pPr>
                      <a:r>
                        <a:rPr lang="en-GB" sz="1100" dirty="0">
                          <a:latin typeface="Times New Roman"/>
                          <a:ea typeface="Times New Roman"/>
                          <a:cs typeface="Times New Roman"/>
                          <a:sym typeface="Times New Roman"/>
                        </a:rPr>
                        <a:t>XTEA (</a:t>
                      </a:r>
                      <a:r>
                        <a:rPr lang="en-GB" sz="1100" dirty="0" err="1">
                          <a:latin typeface="Times New Roman"/>
                          <a:ea typeface="Times New Roman"/>
                          <a:cs typeface="Times New Roman"/>
                          <a:sym typeface="Times New Roman"/>
                        </a:rPr>
                        <a:t>eXtended</a:t>
                      </a:r>
                      <a:r>
                        <a:rPr lang="en-GB" sz="1100" dirty="0">
                          <a:latin typeface="Times New Roman"/>
                          <a:ea typeface="Times New Roman"/>
                          <a:cs typeface="Times New Roman"/>
                          <a:sym typeface="Times New Roman"/>
                        </a:rPr>
                        <a:t> TEA)</a:t>
                      </a:r>
                      <a:endParaRPr sz="1100" dirty="0">
                        <a:latin typeface="Times New Roman"/>
                        <a:ea typeface="Times New Roman"/>
                        <a:cs typeface="Times New Roman"/>
                        <a:sym typeface="Times New Roman"/>
                      </a:endParaRPr>
                    </a:p>
                  </a:txBody>
                  <a:tcPr marL="91425" marR="91425" marT="91425" marB="91425">
                    <a:lnL w="12700" cap="flat" cmpd="sng" algn="ctr">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lgn="ctr">
                      <a:solidFill>
                        <a:srgbClr val="D9D9E3"/>
                      </a:solidFill>
                      <a:prstDash val="solid"/>
                      <a:round/>
                      <a:headEnd type="none" w="sm" len="sm"/>
                      <a:tailEnd type="none" w="sm" len="sm"/>
                    </a:lnT>
                    <a:lnB w="12700" cap="flat" cmpd="sng" algn="ctr">
                      <a:solidFill>
                        <a:srgbClr val="D9D9E3"/>
                      </a:solidFill>
                      <a:prstDash val="solid"/>
                      <a:round/>
                      <a:headEnd type="none" w="sm" len="sm"/>
                      <a:tailEnd type="none" w="sm" len="sm"/>
                    </a:lnB>
                  </a:tcPr>
                </a:tc>
                <a:tc>
                  <a:txBody>
                    <a:bodyPr/>
                    <a:lstStyle/>
                    <a:p>
                      <a:pPr marL="0" lvl="0" indent="0" algn="l" rtl="0">
                        <a:spcBef>
                          <a:spcPts val="0"/>
                        </a:spcBef>
                        <a:spcAft>
                          <a:spcPts val="0"/>
                        </a:spcAft>
                        <a:buNone/>
                      </a:pPr>
                      <a:r>
                        <a:rPr lang="en-GB" sz="1100" dirty="0">
                          <a:latin typeface="Times New Roman"/>
                          <a:ea typeface="Times New Roman"/>
                          <a:cs typeface="Times New Roman"/>
                          <a:sym typeface="Times New Roman"/>
                        </a:rPr>
                        <a:t>Protection against insider threats and data leakage</a:t>
                      </a:r>
                      <a:endParaRPr sz="1100" dirty="0">
                        <a:latin typeface="Times New Roman"/>
                        <a:ea typeface="Times New Roman"/>
                        <a:cs typeface="Times New Roman"/>
                        <a:sym typeface="Times New Roman"/>
                      </a:endParaRPr>
                    </a:p>
                  </a:txBody>
                  <a:tcPr marL="91425" marR="91425" marT="91425" marB="91425">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lgn="ctr">
                      <a:solidFill>
                        <a:srgbClr val="D9D9E3"/>
                      </a:solidFill>
                      <a:prstDash val="solid"/>
                      <a:round/>
                      <a:headEnd type="none" w="sm" len="sm"/>
                      <a:tailEnd type="none" w="sm" len="sm"/>
                    </a:lnB>
                  </a:tcPr>
                </a:tc>
                <a:extLst>
                  <a:ext uri="{0D108BD9-81ED-4DB2-BD59-A6C34878D82A}">
                    <a16:rowId xmlns="" xmlns:a16="http://schemas.microsoft.com/office/drawing/2014/main" val="10004"/>
                  </a:ext>
                </a:extLst>
              </a:tr>
              <a:tr h="666997">
                <a:tc>
                  <a:txBody>
                    <a:bodyPr/>
                    <a:lstStyle/>
                    <a:p>
                      <a:pPr marL="0" lvl="0" indent="0" algn="l" rtl="0">
                        <a:spcBef>
                          <a:spcPts val="0"/>
                        </a:spcBef>
                        <a:spcAft>
                          <a:spcPts val="0"/>
                        </a:spcAft>
                        <a:buNone/>
                      </a:pPr>
                      <a:r>
                        <a:rPr lang="en-GB" sz="1100" dirty="0">
                          <a:latin typeface="Times New Roman"/>
                          <a:ea typeface="Times New Roman"/>
                          <a:cs typeface="Times New Roman"/>
                          <a:sym typeface="Times New Roman"/>
                        </a:rPr>
                        <a:t>5</a:t>
                      </a:r>
                      <a:endParaRPr sz="1100" dirty="0">
                        <a:latin typeface="Times New Roman"/>
                        <a:ea typeface="Times New Roman"/>
                        <a:cs typeface="Times New Roman"/>
                        <a:sym typeface="Times New Roman"/>
                      </a:endParaRPr>
                    </a:p>
                  </a:txBody>
                  <a:tcPr marL="91425" marR="91425" marT="91425" marB="91425">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lgn="ctr">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lvl="0" indent="0" algn="l" rtl="0">
                        <a:spcBef>
                          <a:spcPts val="0"/>
                        </a:spcBef>
                        <a:spcAft>
                          <a:spcPts val="0"/>
                        </a:spcAft>
                        <a:buNone/>
                      </a:pPr>
                      <a:r>
                        <a:rPr lang="en-GB" sz="1100" dirty="0">
                          <a:latin typeface="Times New Roman"/>
                          <a:ea typeface="Times New Roman"/>
                          <a:cs typeface="Times New Roman"/>
                          <a:sym typeface="Times New Roman"/>
                        </a:rPr>
                        <a:t>Performance Evaluation of Facial Matching Algorithms for Missing Persons</a:t>
                      </a:r>
                      <a:endParaRPr sz="1100" dirty="0">
                        <a:latin typeface="Times New Roman"/>
                        <a:ea typeface="Times New Roman"/>
                        <a:cs typeface="Times New Roman"/>
                        <a:sym typeface="Times New Roman"/>
                      </a:endParaRPr>
                    </a:p>
                  </a:txBody>
                  <a:tcPr marL="91425" marR="91425" marT="91425" marB="91425">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lgn="ctr">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lvl="0" indent="0" algn="l" rtl="0">
                        <a:spcBef>
                          <a:spcPts val="0"/>
                        </a:spcBef>
                        <a:spcAft>
                          <a:spcPts val="0"/>
                        </a:spcAft>
                        <a:buNone/>
                      </a:pPr>
                      <a:r>
                        <a:rPr lang="en-GB" sz="1100" dirty="0">
                          <a:latin typeface="Times New Roman"/>
                          <a:ea typeface="Times New Roman"/>
                          <a:cs typeface="Times New Roman"/>
                          <a:sym typeface="Times New Roman"/>
                        </a:rPr>
                        <a:t>Brown, M. </a:t>
                      </a:r>
                      <a:endParaRPr sz="1100" dirty="0">
                        <a:latin typeface="Times New Roman"/>
                        <a:ea typeface="Times New Roman"/>
                        <a:cs typeface="Times New Roman"/>
                        <a:sym typeface="Times New Roman"/>
                      </a:endParaRPr>
                    </a:p>
                  </a:txBody>
                  <a:tcPr marL="91425" marR="91425" marT="91425" marB="91425">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lgn="ctr">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lvl="0" indent="0" algn="l" rtl="0">
                        <a:spcBef>
                          <a:spcPts val="0"/>
                        </a:spcBef>
                        <a:spcAft>
                          <a:spcPts val="0"/>
                        </a:spcAft>
                        <a:buNone/>
                      </a:pPr>
                      <a:r>
                        <a:rPr lang="en-GB" sz="1100">
                          <a:latin typeface="Times New Roman"/>
                          <a:ea typeface="Times New Roman"/>
                          <a:cs typeface="Times New Roman"/>
                          <a:sym typeface="Times New Roman"/>
                        </a:rPr>
                        <a:t>2022</a:t>
                      </a:r>
                      <a:endParaRPr sz="1100">
                        <a:latin typeface="Times New Roman"/>
                        <a:ea typeface="Times New Roman"/>
                        <a:cs typeface="Times New Roman"/>
                        <a:sym typeface="Times New Roman"/>
                      </a:endParaRPr>
                    </a:p>
                  </a:txBody>
                  <a:tcPr marL="91425" marR="91425" marT="91425" marB="91425">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lgn="ctr">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lvl="0" indent="0" algn="l" rtl="0">
                        <a:spcBef>
                          <a:spcPts val="0"/>
                        </a:spcBef>
                        <a:spcAft>
                          <a:spcPts val="0"/>
                        </a:spcAft>
                        <a:buNone/>
                      </a:pPr>
                      <a:r>
                        <a:rPr lang="en-GB" sz="1100" dirty="0" err="1">
                          <a:latin typeface="Times New Roman"/>
                          <a:ea typeface="Times New Roman"/>
                          <a:cs typeface="Times New Roman"/>
                          <a:sym typeface="Times New Roman"/>
                        </a:rPr>
                        <a:t>Esch</a:t>
                      </a:r>
                      <a:endParaRPr sz="1100" dirty="0">
                        <a:latin typeface="Times New Roman"/>
                        <a:ea typeface="Times New Roman"/>
                        <a:cs typeface="Times New Roman"/>
                        <a:sym typeface="Times New Roman"/>
                      </a:endParaRPr>
                    </a:p>
                  </a:txBody>
                  <a:tcPr marL="91425" marR="91425" marT="91425" marB="91425">
                    <a:lnL w="12700" cap="flat" cmpd="sng" algn="ctr">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lgn="ctr">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lvl="0" indent="0" algn="l" rtl="0">
                        <a:spcBef>
                          <a:spcPts val="0"/>
                        </a:spcBef>
                        <a:spcAft>
                          <a:spcPts val="0"/>
                        </a:spcAft>
                        <a:buNone/>
                      </a:pPr>
                      <a:r>
                        <a:rPr lang="en-GB" sz="1100" dirty="0">
                          <a:latin typeface="Times New Roman"/>
                          <a:ea typeface="Times New Roman"/>
                          <a:cs typeface="Times New Roman"/>
                          <a:sym typeface="Times New Roman"/>
                        </a:rPr>
                        <a:t>Protection against data tampering and alteration</a:t>
                      </a:r>
                      <a:endParaRPr sz="1100" dirty="0">
                        <a:latin typeface="Times New Roman"/>
                        <a:ea typeface="Times New Roman"/>
                        <a:cs typeface="Times New Roman"/>
                        <a:sym typeface="Times New Roman"/>
                      </a:endParaRPr>
                    </a:p>
                  </a:txBody>
                  <a:tcPr marL="91425" marR="91425" marT="91425" marB="91425">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lgn="ctr">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extLst>
                  <a:ext uri="{0D108BD9-81ED-4DB2-BD59-A6C34878D82A}">
                    <a16:rowId xmlns="" xmlns:a16="http://schemas.microsoft.com/office/drawing/2014/main" val="10005"/>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20"/>
          <p:cNvSpPr txBox="1"/>
          <p:nvPr/>
        </p:nvSpPr>
        <p:spPr>
          <a:xfrm>
            <a:off x="316294" y="204395"/>
            <a:ext cx="5277682" cy="52319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200" b="1" dirty="0">
                <a:solidFill>
                  <a:schemeClr val="dk1"/>
                </a:solidFill>
                <a:latin typeface="Arail"/>
                <a:ea typeface="Times New Roman"/>
                <a:cs typeface="Times New Roman"/>
                <a:sym typeface="Times New Roman"/>
              </a:rPr>
              <a:t>Inferences from Literature Survey</a:t>
            </a:r>
            <a:endParaRPr sz="2200" b="1" dirty="0">
              <a:latin typeface="Arail"/>
              <a:ea typeface="Times New Roman"/>
              <a:cs typeface="Times New Roman"/>
              <a:sym typeface="Times New Roman"/>
            </a:endParaRPr>
          </a:p>
        </p:txBody>
      </p:sp>
      <p:sp>
        <p:nvSpPr>
          <p:cNvPr id="96" name="Google Shape;96;p20"/>
          <p:cNvSpPr txBox="1"/>
          <p:nvPr/>
        </p:nvSpPr>
        <p:spPr>
          <a:xfrm>
            <a:off x="316294" y="755400"/>
            <a:ext cx="8594063" cy="4762812"/>
          </a:xfrm>
          <a:prstGeom prst="rect">
            <a:avLst/>
          </a:prstGeom>
          <a:noFill/>
          <a:ln>
            <a:noFill/>
          </a:ln>
        </p:spPr>
        <p:txBody>
          <a:bodyPr spcFirstLastPara="1" wrap="square" lIns="91425" tIns="91425" rIns="91425" bIns="91425" anchor="t" anchorCtr="0">
            <a:spAutoFit/>
          </a:bodyPr>
          <a:lstStyle/>
          <a:p>
            <a:pPr algn="just">
              <a:buFont typeface="Arial" pitchFamily="34" charset="0"/>
              <a:buChar char="•"/>
            </a:pPr>
            <a:r>
              <a:rPr lang="en-US" b="1" dirty="0" smtClean="0"/>
              <a:t>Growing Concerns for Missing Persons:</a:t>
            </a:r>
          </a:p>
          <a:p>
            <a:pPr marL="0" indent="0" algn="just">
              <a:buNone/>
            </a:pPr>
            <a:r>
              <a:rPr lang="en-US" dirty="0" smtClean="0"/>
              <a:t>          The literature survey highlights a growing concern for missing persons worldwide and the need for efficient systems to aid in their identification and recovery. Multiple studies and reports discuss the increasing number of missing persons cases and emphasize the importance of prompt and accurate identification processes. Inferences suggest that this concern has prompted the development of innovative solutions like the one proposed in the title.</a:t>
            </a:r>
          </a:p>
          <a:p>
            <a:pPr algn="just">
              <a:buFont typeface="Arial" pitchFamily="34" charset="0"/>
              <a:buChar char="•"/>
            </a:pPr>
            <a:r>
              <a:rPr lang="en-US" b="1" dirty="0" smtClean="0"/>
              <a:t>Integration of Facial Matching Techniques:</a:t>
            </a:r>
          </a:p>
          <a:p>
            <a:pPr marL="0" indent="0" algn="just">
              <a:buNone/>
            </a:pPr>
            <a:r>
              <a:rPr lang="en-US" dirty="0" smtClean="0"/>
              <a:t>          Another key inference from the literature is the integration of facial matching techniques into missing persons identification systems. Researchers discuss the use of facial recognition technology to compare images of missing persons with available databases, facilitating more accurate and faster identifications. This approach aims to harness the power of technology to streamline the identification process, ultimately improving the chances of reuniting missing persons with their families.</a:t>
            </a:r>
          </a:p>
          <a:p>
            <a:pPr algn="just">
              <a:buFont typeface="Arial" pitchFamily="34" charset="0"/>
              <a:buChar char="•"/>
            </a:pPr>
            <a:r>
              <a:rPr lang="en-US" b="1" dirty="0" smtClean="0"/>
              <a:t>Email Alert System and Database Management:</a:t>
            </a:r>
          </a:p>
          <a:p>
            <a:pPr marL="0" indent="0" algn="just">
              <a:buNone/>
            </a:pPr>
            <a:r>
              <a:rPr lang="en-US" dirty="0" smtClean="0"/>
              <a:t>         The literature survey also highlights the significance of email alert systems and SQL databases in the context of missing persons identification. Researchers discuss how these components can play a crucial role in the dissemination of information about missing persons to relevant authorities and the public. Inferences suggest that an integrated system combining facial matching techniques, email alerts, and SQL database management holds great potential for enhancing the efficiency of missing persons identification efforts.</a:t>
            </a:r>
          </a:p>
          <a:p>
            <a:pPr marL="635000" marR="0" lvl="1" indent="-285750" algn="l" rtl="0">
              <a:lnSpc>
                <a:spcPct val="150000"/>
              </a:lnSpc>
              <a:spcBef>
                <a:spcPts val="0"/>
              </a:spcBef>
              <a:spcAft>
                <a:spcPts val="0"/>
              </a:spcAft>
              <a:buClr>
                <a:schemeClr val="dk1"/>
              </a:buClr>
              <a:buSzPct val="140000"/>
              <a:buFont typeface="Arial" panose="020B0604020202020204" pitchFamily="34" charset="0"/>
              <a:buChar char="•"/>
            </a:pPr>
            <a:endParaRPr lang="en-US" dirty="0">
              <a:latin typeface="+mj-lt"/>
            </a:endParaRPr>
          </a:p>
          <a:p>
            <a:endParaRPr lang="en-IN" sz="10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21"/>
          <p:cNvSpPr txBox="1"/>
          <p:nvPr/>
        </p:nvSpPr>
        <p:spPr>
          <a:xfrm>
            <a:off x="255587" y="400049"/>
            <a:ext cx="2830513" cy="535782"/>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2200" b="1" cap="small" dirty="0">
                <a:solidFill>
                  <a:schemeClr val="tx1"/>
                </a:solidFill>
                <a:latin typeface="+mj-lt"/>
                <a:ea typeface="Times New Roman"/>
                <a:cs typeface="Times New Roman"/>
                <a:sym typeface="Times New Roman"/>
              </a:rPr>
              <a:t>EXISTING SYSTEM</a:t>
            </a:r>
            <a:endParaRPr sz="2200" b="1" cap="small" dirty="0">
              <a:solidFill>
                <a:schemeClr val="tx1"/>
              </a:solidFill>
              <a:latin typeface="+mj-lt"/>
              <a:ea typeface="Times New Roman"/>
              <a:cs typeface="Times New Roman"/>
              <a:sym typeface="Times New Roman"/>
            </a:endParaRPr>
          </a:p>
        </p:txBody>
      </p:sp>
      <p:sp>
        <p:nvSpPr>
          <p:cNvPr id="102" name="Google Shape;102;p21"/>
          <p:cNvSpPr txBox="1"/>
          <p:nvPr/>
        </p:nvSpPr>
        <p:spPr>
          <a:xfrm>
            <a:off x="167340" y="1245113"/>
            <a:ext cx="8686203" cy="3552798"/>
          </a:xfrm>
          <a:prstGeom prst="rect">
            <a:avLst/>
          </a:prstGeom>
          <a:noFill/>
          <a:ln>
            <a:noFill/>
          </a:ln>
        </p:spPr>
        <p:txBody>
          <a:bodyPr spcFirstLastPara="1" wrap="square" lIns="91425" tIns="91425" rIns="91425" bIns="91425" anchor="t" anchorCtr="0">
            <a:noAutofit/>
          </a:bodyPr>
          <a:lstStyle/>
          <a:p>
            <a:pPr marL="457200" lvl="0" indent="-317500" algn="just">
              <a:buClr>
                <a:schemeClr val="dk2"/>
              </a:buClr>
              <a:buSzPts val="1400"/>
              <a:buFont typeface="Times New Roman"/>
              <a:buChar char="●"/>
            </a:pPr>
            <a:r>
              <a:rPr lang="en-US" dirty="0" smtClean="0">
                <a:solidFill>
                  <a:schemeClr val="tx1"/>
                </a:solidFill>
                <a:latin typeface="+mn-lt"/>
                <a:ea typeface="Times New Roman"/>
                <a:cs typeface="Times New Roman"/>
                <a:sym typeface="Times New Roman"/>
              </a:rPr>
              <a:t>The existing system for missing persons identification relies on a SQL database and an email alert system, integrated with facial matching techniques</a:t>
            </a:r>
          </a:p>
          <a:p>
            <a:pPr marL="139700" lvl="0" algn="just">
              <a:buClr>
                <a:schemeClr val="dk2"/>
              </a:buClr>
              <a:buSzPts val="1400"/>
            </a:pPr>
            <a:endParaRPr lang="en-US" dirty="0" smtClean="0">
              <a:solidFill>
                <a:schemeClr val="tx1"/>
              </a:solidFill>
              <a:latin typeface="+mn-lt"/>
              <a:ea typeface="Times New Roman"/>
              <a:cs typeface="Times New Roman"/>
              <a:sym typeface="Times New Roman"/>
            </a:endParaRPr>
          </a:p>
          <a:p>
            <a:pPr marL="457200" lvl="0" indent="-317500" algn="just">
              <a:buClr>
                <a:schemeClr val="dk2"/>
              </a:buClr>
              <a:buSzPts val="1400"/>
              <a:buFont typeface="Times New Roman"/>
              <a:buChar char="●"/>
            </a:pPr>
            <a:r>
              <a:rPr lang="en-US" dirty="0" smtClean="0">
                <a:solidFill>
                  <a:schemeClr val="tx1"/>
                </a:solidFill>
                <a:latin typeface="+mn-lt"/>
                <a:ea typeface="Times New Roman"/>
                <a:cs typeface="Times New Roman"/>
                <a:sym typeface="Times New Roman"/>
              </a:rPr>
              <a:t> The SQL database stores relevant information about missing persons, including their demographics, physical attributes, and last known locations</a:t>
            </a:r>
          </a:p>
          <a:p>
            <a:pPr marL="139700" lvl="0" algn="just">
              <a:buClr>
                <a:schemeClr val="dk2"/>
              </a:buClr>
              <a:buSzPts val="1400"/>
            </a:pPr>
            <a:endParaRPr lang="en-US" dirty="0" smtClean="0">
              <a:solidFill>
                <a:schemeClr val="tx1"/>
              </a:solidFill>
              <a:latin typeface="+mn-lt"/>
              <a:ea typeface="Times New Roman"/>
              <a:cs typeface="Times New Roman"/>
              <a:sym typeface="Times New Roman"/>
            </a:endParaRPr>
          </a:p>
          <a:p>
            <a:pPr marL="457200" lvl="0" indent="-317500" algn="just">
              <a:buClr>
                <a:schemeClr val="dk2"/>
              </a:buClr>
              <a:buSzPts val="1400"/>
              <a:buFont typeface="Times New Roman"/>
              <a:buChar char="●"/>
            </a:pPr>
            <a:r>
              <a:rPr lang="en-US" dirty="0" smtClean="0">
                <a:solidFill>
                  <a:schemeClr val="tx1"/>
                </a:solidFill>
                <a:latin typeface="+mn-lt"/>
                <a:ea typeface="Times New Roman"/>
                <a:cs typeface="Times New Roman"/>
                <a:sym typeface="Times New Roman"/>
              </a:rPr>
              <a:t> The system utilizes facial matching techniques to compare the images of missing persons with those captured through surveillance footage or submitted by the public</a:t>
            </a:r>
          </a:p>
          <a:p>
            <a:pPr marL="139700" lvl="0" algn="just">
              <a:buClr>
                <a:schemeClr val="dk2"/>
              </a:buClr>
              <a:buSzPts val="1400"/>
            </a:pPr>
            <a:endParaRPr lang="en-US" dirty="0" smtClean="0">
              <a:solidFill>
                <a:schemeClr val="tx1"/>
              </a:solidFill>
              <a:latin typeface="+mn-lt"/>
              <a:ea typeface="Times New Roman"/>
              <a:cs typeface="Times New Roman"/>
              <a:sym typeface="Times New Roman"/>
            </a:endParaRPr>
          </a:p>
          <a:p>
            <a:pPr marL="457200" lvl="0" indent="-317500" algn="just">
              <a:buClr>
                <a:schemeClr val="dk2"/>
              </a:buClr>
              <a:buSzPts val="1400"/>
              <a:buFont typeface="Times New Roman"/>
              <a:buChar char="●"/>
            </a:pPr>
            <a:r>
              <a:rPr lang="en-US" dirty="0" smtClean="0">
                <a:solidFill>
                  <a:schemeClr val="tx1"/>
                </a:solidFill>
                <a:latin typeface="+mn-lt"/>
                <a:ea typeface="Times New Roman"/>
                <a:cs typeface="Times New Roman"/>
                <a:sym typeface="Times New Roman"/>
              </a:rPr>
              <a:t> When a potential match is found, an email alert is automatically generated and sent to the relevant authorities or parties involved in the search</a:t>
            </a:r>
          </a:p>
          <a:p>
            <a:pPr marL="139700" lvl="0" algn="just">
              <a:buClr>
                <a:schemeClr val="dk2"/>
              </a:buClr>
              <a:buSzPts val="1400"/>
            </a:pPr>
            <a:endParaRPr lang="en-US" dirty="0" smtClean="0">
              <a:solidFill>
                <a:schemeClr val="tx1"/>
              </a:solidFill>
              <a:latin typeface="+mn-lt"/>
              <a:ea typeface="Times New Roman"/>
              <a:cs typeface="Times New Roman"/>
              <a:sym typeface="Times New Roman"/>
            </a:endParaRPr>
          </a:p>
          <a:p>
            <a:pPr marL="457200" lvl="0" indent="-317500" algn="just">
              <a:buClr>
                <a:schemeClr val="dk2"/>
              </a:buClr>
              <a:buSzPts val="1400"/>
              <a:buFont typeface="Times New Roman"/>
              <a:buChar char="●"/>
            </a:pPr>
            <a:r>
              <a:rPr lang="en-US" dirty="0" smtClean="0">
                <a:solidFill>
                  <a:schemeClr val="tx1"/>
                </a:solidFill>
                <a:latin typeface="+mn-lt"/>
                <a:ea typeface="Times New Roman"/>
                <a:cs typeface="Times New Roman"/>
                <a:sym typeface="Times New Roman"/>
              </a:rPr>
              <a:t> This system aims to enhance the efficiency and accuracy of identifying missing persons and facilitating timely actions for their recovery</a:t>
            </a:r>
          </a:p>
          <a:p>
            <a:pPr marL="457200" lvl="0" indent="-317500" algn="just" rtl="0">
              <a:lnSpc>
                <a:spcPct val="100000"/>
              </a:lnSpc>
              <a:spcBef>
                <a:spcPts val="0"/>
              </a:spcBef>
              <a:spcAft>
                <a:spcPts val="0"/>
              </a:spcAft>
              <a:buClr>
                <a:schemeClr val="dk2"/>
              </a:buClr>
              <a:buSzPts val="1400"/>
              <a:buFont typeface="Times New Roman"/>
              <a:buChar char="●"/>
            </a:pPr>
            <a:endParaRPr dirty="0">
              <a:solidFill>
                <a:schemeClr val="tx1"/>
              </a:solidFill>
              <a:latin typeface="+mn-lt"/>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3"/>
          <p:cNvSpPr txBox="1"/>
          <p:nvPr/>
        </p:nvSpPr>
        <p:spPr>
          <a:xfrm>
            <a:off x="325112" y="359125"/>
            <a:ext cx="30000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400" b="1" dirty="0">
                <a:solidFill>
                  <a:schemeClr val="dk1"/>
                </a:solidFill>
                <a:latin typeface="Times New Roman"/>
                <a:ea typeface="Times New Roman"/>
                <a:cs typeface="Times New Roman"/>
                <a:sym typeface="Times New Roman"/>
              </a:rPr>
              <a:t>Objectives</a:t>
            </a:r>
            <a:endParaRPr sz="2400" b="1" dirty="0">
              <a:latin typeface="Times New Roman"/>
              <a:ea typeface="Times New Roman"/>
              <a:cs typeface="Times New Roman"/>
              <a:sym typeface="Times New Roman"/>
            </a:endParaRPr>
          </a:p>
        </p:txBody>
      </p:sp>
      <p:sp>
        <p:nvSpPr>
          <p:cNvPr id="114" name="Google Shape;114;p23"/>
          <p:cNvSpPr txBox="1"/>
          <p:nvPr/>
        </p:nvSpPr>
        <p:spPr>
          <a:xfrm>
            <a:off x="272900" y="1249401"/>
            <a:ext cx="8294700" cy="3093124"/>
          </a:xfrm>
          <a:prstGeom prst="rect">
            <a:avLst/>
          </a:prstGeom>
          <a:noFill/>
          <a:ln>
            <a:noFill/>
          </a:ln>
        </p:spPr>
        <p:txBody>
          <a:bodyPr spcFirstLastPara="1" wrap="square" lIns="91425" tIns="91425" rIns="91425" bIns="91425" anchor="t" anchorCtr="0">
            <a:spAutoFit/>
          </a:bodyPr>
          <a:lstStyle/>
          <a:p>
            <a:pPr algn="just" fontAlgn="base">
              <a:lnSpc>
                <a:spcPct val="150000"/>
              </a:lnSpc>
            </a:pPr>
            <a:r>
              <a:rPr lang="en-US" dirty="0" smtClean="0">
                <a:solidFill>
                  <a:schemeClr val="tx1"/>
                </a:solidFill>
                <a:latin typeface="+mn-lt"/>
              </a:rPr>
              <a:t>The objective of this project is to create an efficient Missing Persons Identification System that utilizes SQL database technology and facial matching techniques. The primary goal is to streamline the identification process, providing a prompt and accurate means of locating missing individuals. This system aims to integrate facial recognition technology to compare images of missing persons with a comprehensive database, enabling swift identifications. Additionally, the project intends to implement an email alert system to disseminate information about missing persons to relevant authorities and the public. Ultimately, the objective is to harness technology to improve the efficiency of missing persons identification efforts, contributing to the timely reunification of missing individuals with their families and guardians.</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4"/>
          <p:cNvSpPr txBox="1">
            <a:spLocks noGrp="1"/>
          </p:cNvSpPr>
          <p:nvPr>
            <p:ph type="title"/>
          </p:nvPr>
        </p:nvSpPr>
        <p:spPr>
          <a:xfrm>
            <a:off x="311700" y="150607"/>
            <a:ext cx="2445788" cy="54864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2200" b="1" dirty="0"/>
              <a:t>ARCHITECTURE</a:t>
            </a:r>
            <a:endParaRPr sz="2200" b="1" dirty="0"/>
          </a:p>
        </p:txBody>
      </p:sp>
      <p:pic>
        <p:nvPicPr>
          <p:cNvPr id="4" name="Picture 3" descr="Screenshot (41).png"/>
          <p:cNvPicPr>
            <a:picLocks noChangeAspect="1"/>
          </p:cNvPicPr>
          <p:nvPr/>
        </p:nvPicPr>
        <p:blipFill>
          <a:blip r:embed="rId3"/>
          <a:stretch>
            <a:fillRect/>
          </a:stretch>
        </p:blipFill>
        <p:spPr>
          <a:xfrm>
            <a:off x="1127825" y="627872"/>
            <a:ext cx="7123291" cy="4311233"/>
          </a:xfrm>
          <a:prstGeom prst="rect">
            <a:avLst/>
          </a:prstGeom>
          <a:effectLst>
            <a:innerShdw blurRad="63500" dist="50800" dir="5400000">
              <a:prstClr val="black">
                <a:alpha val="50000"/>
              </a:prstClr>
            </a:innerShdw>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4">
            <a:extLst>
              <a:ext uri="{FF2B5EF4-FFF2-40B4-BE49-F238E27FC236}">
                <a16:creationId xmlns="" xmlns:a16="http://schemas.microsoft.com/office/drawing/2014/main" id="{FF022A8A-3D59-470A-A71D-B9644B89AC2A}"/>
              </a:ext>
            </a:extLst>
          </p:cNvPr>
          <p:cNvSpPr>
            <a:spLocks noGrp="1"/>
          </p:cNvSpPr>
          <p:nvPr/>
        </p:nvSpPr>
        <p:spPr>
          <a:xfrm>
            <a:off x="550895" y="442794"/>
            <a:ext cx="7202456" cy="786926"/>
          </a:xfrm>
          <a:prstGeom prst="rect">
            <a:avLst/>
          </a:prstGeom>
        </p:spPr>
        <p:txBody>
          <a:bodyPr vert="horz" lIns="68580" tIns="34290" rIns="68580" bIns="3429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r>
              <a:rPr lang="en-US" sz="2400" b="1" dirty="0">
                <a:latin typeface="Times New Roman" panose="02020603050405020304" pitchFamily="18" charset="0"/>
                <a:cs typeface="Times New Roman" panose="02020603050405020304" pitchFamily="18" charset="0"/>
              </a:rPr>
              <a:t>Methodology</a:t>
            </a:r>
            <a:endParaRPr lang="en-IN" sz="2400" b="1"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 xmlns:a16="http://schemas.microsoft.com/office/drawing/2014/main" id="{06090E59-0064-466E-B8FB-AA269161D7F4}"/>
              </a:ext>
            </a:extLst>
          </p:cNvPr>
          <p:cNvSpPr txBox="1"/>
          <p:nvPr/>
        </p:nvSpPr>
        <p:spPr>
          <a:xfrm>
            <a:off x="550893" y="3498980"/>
            <a:ext cx="8042212" cy="395814"/>
          </a:xfrm>
          <a:prstGeom prst="rect">
            <a:avLst/>
          </a:prstGeom>
          <a:noFill/>
        </p:spPr>
        <p:txBody>
          <a:bodyPr wrap="square" rtlCol="0">
            <a:spAutoFit/>
          </a:bodyPr>
          <a:lstStyle/>
          <a:p>
            <a:pPr marL="257175" indent="-257175">
              <a:lnSpc>
                <a:spcPct val="150000"/>
              </a:lnSpc>
              <a:buFont typeface="Arial" panose="020B0604020202020204" pitchFamily="34" charset="0"/>
              <a:buChar char="•"/>
            </a:pPr>
            <a:r>
              <a:rPr lang="en-US" sz="1500" dirty="0" smtClean="0">
                <a:latin typeface="Arial" panose="020B0604020202020204" pitchFamily="34" charset="0"/>
                <a:ea typeface="Times New Roman" panose="02020603050405020304" pitchFamily="18" charset="0"/>
                <a:cs typeface="Arial" panose="020B0604020202020204" pitchFamily="34" charset="0"/>
              </a:rPr>
              <a:t>.</a:t>
            </a:r>
            <a:endParaRPr lang="en-US" sz="1500" dirty="0">
              <a:latin typeface="Arial" panose="020B0604020202020204" pitchFamily="34" charset="0"/>
              <a:ea typeface="Times New Roman" panose="02020603050405020304" pitchFamily="18" charset="0"/>
              <a:cs typeface="Arial" panose="020B0604020202020204" pitchFamily="34" charset="0"/>
            </a:endParaRPr>
          </a:p>
        </p:txBody>
      </p:sp>
      <p:sp>
        <p:nvSpPr>
          <p:cNvPr id="10" name="TextBox 9"/>
          <p:cNvSpPr txBox="1"/>
          <p:nvPr/>
        </p:nvSpPr>
        <p:spPr>
          <a:xfrm>
            <a:off x="688489" y="957430"/>
            <a:ext cx="7853083" cy="4401205"/>
          </a:xfrm>
          <a:prstGeom prst="rect">
            <a:avLst/>
          </a:prstGeom>
          <a:noFill/>
        </p:spPr>
        <p:txBody>
          <a:bodyPr wrap="square" rtlCol="0">
            <a:spAutoFit/>
          </a:bodyPr>
          <a:lstStyle/>
          <a:p>
            <a:r>
              <a:rPr lang="en-US" b="1" dirty="0" smtClean="0"/>
              <a:t>1. Requirements Gathering</a:t>
            </a:r>
          </a:p>
          <a:p>
            <a:r>
              <a:rPr lang="en-US" dirty="0" smtClean="0"/>
              <a:t>Gather requirements for database structure, facial matching algorithms, and email alert system and also for user interface development.</a:t>
            </a:r>
          </a:p>
          <a:p>
            <a:endParaRPr lang="en-US" dirty="0" smtClean="0"/>
          </a:p>
          <a:p>
            <a:r>
              <a:rPr lang="en-US" b="1" dirty="0" smtClean="0"/>
              <a:t>2. Database Design and Implementation</a:t>
            </a:r>
          </a:p>
          <a:p>
            <a:r>
              <a:rPr lang="en-US" dirty="0" smtClean="0"/>
              <a:t>Information about missing individuals, including their physical descriptions, last seen locations, contact details, and photo URLs.</a:t>
            </a:r>
            <a:endParaRPr lang="en-US" b="1" dirty="0" smtClean="0"/>
          </a:p>
          <a:p>
            <a:endParaRPr lang="en-US" dirty="0" smtClean="0"/>
          </a:p>
          <a:p>
            <a:r>
              <a:rPr lang="en-US" b="1" dirty="0" smtClean="0"/>
              <a:t>3. Facial Matching Techniques Integration</a:t>
            </a:r>
          </a:p>
          <a:p>
            <a:r>
              <a:rPr lang="en-US" dirty="0" smtClean="0"/>
              <a:t>Research facial recognition APIs or develop custom algorithms for facial matching.</a:t>
            </a:r>
          </a:p>
          <a:p>
            <a:r>
              <a:rPr lang="en-US" dirty="0" smtClean="0"/>
              <a:t>Integrate facial matching functionality with the database system.</a:t>
            </a:r>
          </a:p>
          <a:p>
            <a:endParaRPr lang="en-US" dirty="0" smtClean="0"/>
          </a:p>
          <a:p>
            <a:r>
              <a:rPr lang="en-US" b="1" dirty="0" smtClean="0"/>
              <a:t>4. User Interface Development</a:t>
            </a:r>
          </a:p>
          <a:p>
            <a:r>
              <a:rPr lang="en-US" dirty="0" smtClean="0"/>
              <a:t>Design and develop a user-friendly interface for data entry and search functionalities.</a:t>
            </a:r>
          </a:p>
          <a:p>
            <a:r>
              <a:rPr lang="en-US" dirty="0" smtClean="0"/>
              <a:t>Implement UI using appropriate technologies (e.g., web interface, desktop application).</a:t>
            </a:r>
          </a:p>
          <a:p>
            <a:endParaRPr lang="en-US" dirty="0" smtClean="0"/>
          </a:p>
          <a:p>
            <a:r>
              <a:rPr lang="en-US" b="1" dirty="0" smtClean="0"/>
              <a:t>5. Email Alert System Development</a:t>
            </a:r>
          </a:p>
          <a:p>
            <a:r>
              <a:rPr lang="en-US" dirty="0" smtClean="0"/>
              <a:t>Set up email server or utilize third-party email services for sending alerts.</a:t>
            </a:r>
          </a:p>
          <a:p>
            <a:r>
              <a:rPr lang="en-US" dirty="0" smtClean="0"/>
              <a:t>Develop automated email alert system triggered by database updates or new sightings.</a:t>
            </a:r>
          </a:p>
          <a:p>
            <a:endParaRPr lang="en-US" dirty="0"/>
          </a:p>
        </p:txBody>
      </p:sp>
    </p:spTree>
    <p:extLst>
      <p:ext uri="{BB962C8B-B14F-4D97-AF65-F5344CB8AC3E}">
        <p14:creationId xmlns="" xmlns:p14="http://schemas.microsoft.com/office/powerpoint/2010/main" val="2039174119"/>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945</TotalTime>
  <Words>1737</Words>
  <Application>Microsoft Office PowerPoint</Application>
  <PresentationFormat>On-screen Show (16:9)</PresentationFormat>
  <Paragraphs>144</Paragraphs>
  <Slides>19</Slides>
  <Notes>13</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Simple Light</vt:lpstr>
      <vt:lpstr>ABSTRACT</vt:lpstr>
      <vt:lpstr>INTRODUCTION</vt:lpstr>
      <vt:lpstr>Slide 3</vt:lpstr>
      <vt:lpstr>LITERATURE SURVEY  </vt:lpstr>
      <vt:lpstr>Slide 5</vt:lpstr>
      <vt:lpstr>Slide 6</vt:lpstr>
      <vt:lpstr>Slide 7</vt:lpstr>
      <vt:lpstr>ARCHITECTURE</vt:lpstr>
      <vt:lpstr>Slide 9</vt:lpstr>
      <vt:lpstr>Slide 10</vt:lpstr>
      <vt:lpstr>Slide 11</vt:lpstr>
      <vt:lpstr>Slide 12</vt:lpstr>
      <vt:lpstr>Slide 13</vt:lpstr>
      <vt:lpstr>Slide 14</vt:lpstr>
      <vt:lpstr>Slide 15</vt:lpstr>
      <vt:lpstr>Slide 16</vt:lpstr>
      <vt:lpstr>Slide 17</vt:lpstr>
      <vt:lpstr>REFERENCES</vt:lpstr>
      <vt:lpstr>Slide 19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Ranjith</dc:creator>
  <cp:lastModifiedBy>HP</cp:lastModifiedBy>
  <cp:revision>35</cp:revision>
  <dcterms:modified xsi:type="dcterms:W3CDTF">2024-06-03T13:51:36Z</dcterms:modified>
</cp:coreProperties>
</file>