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sldIdLst>
    <p:sldId id="294" r:id="rId2"/>
    <p:sldId id="295" r:id="rId3"/>
    <p:sldId id="279" r:id="rId4"/>
    <p:sldId id="283" r:id="rId5"/>
    <p:sldId id="280" r:id="rId6"/>
    <p:sldId id="281" r:id="rId7"/>
    <p:sldId id="290" r:id="rId8"/>
    <p:sldId id="342" r:id="rId9"/>
    <p:sldId id="313" r:id="rId10"/>
    <p:sldId id="337" r:id="rId11"/>
    <p:sldId id="317" r:id="rId12"/>
    <p:sldId id="345" r:id="rId13"/>
    <p:sldId id="343" r:id="rId14"/>
    <p:sldId id="327" r:id="rId15"/>
    <p:sldId id="336" r:id="rId16"/>
    <p:sldId id="338" r:id="rId17"/>
    <p:sldId id="339" r:id="rId18"/>
    <p:sldId id="335" r:id="rId19"/>
    <p:sldId id="348" r:id="rId20"/>
    <p:sldId id="341" r:id="rId21"/>
    <p:sldId id="340" r:id="rId22"/>
    <p:sldId id="349" r:id="rId23"/>
    <p:sldId id="350" r:id="rId24"/>
    <p:sldId id="351" r:id="rId25"/>
    <p:sldId id="352" r:id="rId26"/>
    <p:sldId id="354" r:id="rId27"/>
    <p:sldId id="355" r:id="rId28"/>
    <p:sldId id="356" r:id="rId29"/>
    <p:sldId id="357" r:id="rId30"/>
    <p:sldId id="358" r:id="rId31"/>
    <p:sldId id="347" r:id="rId32"/>
    <p:sldId id="300" r:id="rId33"/>
    <p:sldId id="275" r:id="rId34"/>
  </p:sldIdLst>
  <p:sldSz cx="10080625" cy="7559675"/>
  <p:notesSz cx="7559675" cy="10691813"/>
  <p:defaultTextStyle>
    <a:defPPr>
      <a:defRPr lang="en-GB"/>
    </a:defPPr>
    <a:lvl1pPr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796" indent="-28569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2762" indent="-22855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599868" indent="-22855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6973" indent="-22855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5526" algn="l" defTabSz="91421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2632" algn="l" defTabSz="91421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199737" algn="l" defTabSz="91421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6842" algn="l" defTabSz="91421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5F5"/>
    <a:srgbClr val="90EE90"/>
    <a:srgbClr val="78275D"/>
    <a:srgbClr val="FFFF66"/>
    <a:srgbClr val="008000"/>
    <a:srgbClr val="1A0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50" autoAdjust="0"/>
  </p:normalViewPr>
  <p:slideViewPr>
    <p:cSldViewPr>
      <p:cViewPr varScale="1">
        <p:scale>
          <a:sx n="64" d="100"/>
          <a:sy n="64" d="100"/>
        </p:scale>
        <p:origin x="1337" y="47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-81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78"/>
    </p:cViewPr>
  </p:sorterViewPr>
  <p:notesViewPr>
    <p:cSldViewPr>
      <p:cViewPr varScale="1">
        <p:scale>
          <a:sx n="64" d="100"/>
          <a:sy n="64" d="100"/>
        </p:scale>
        <p:origin x="-299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lnSpc>
                <a:spcPct val="100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1488" y="0"/>
            <a:ext cx="3275012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lnSpc>
                <a:spcPct val="100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3525" cy="400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75013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>
              <a:lnSpc>
                <a:spcPct val="100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81488" y="10155238"/>
            <a:ext cx="3275012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lnSpc>
                <a:spcPct val="100000"/>
              </a:lnSpc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pPr>
              <a:defRPr/>
            </a:pPr>
            <a:fld id="{69E4A7E1-039C-4BAB-8580-0F529FD7DC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23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796" indent="-28569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762" indent="-22855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868" indent="-22855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973" indent="-22855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526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think I should start with a summary of what I’m trying</a:t>
            </a:r>
            <a:r>
              <a:rPr lang="en-GB" baseline="0" dirty="0" smtClean="0"/>
              <a:t> to do and what I did during the first year.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E4A7E1-039C-4BAB-8580-0F529FD7DC4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2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E4A7E1-039C-4BAB-8580-0F529FD7DC4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9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E4A7E1-039C-4BAB-8580-0F529FD7DC4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6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E4A7E1-039C-4BAB-8580-0F529FD7DC4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9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88F02F4-C5E6-491B-AFF9-E613A427DEDA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322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E4A7E1-039C-4BAB-8580-0F529FD7DC4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96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E4A7E1-039C-4BAB-8580-0F529FD7DC4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96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5AC16CD-B363-44F5-A559-4DCA8EDE0409}" type="slidenum">
              <a:rPr lang="en-GB" smtClean="0"/>
              <a:pPr/>
              <a:t>32</a:t>
            </a:fld>
            <a:endParaRPr lang="en-GB" dirty="0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9684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FF748B9-9B84-437B-8BED-8507E0501058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992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 what is Context-Based</a:t>
            </a:r>
            <a:r>
              <a:rPr lang="en-GB" baseline="0" dirty="0" smtClean="0"/>
              <a:t> Citation Recommendation?</a:t>
            </a:r>
          </a:p>
          <a:p>
            <a:endParaRPr lang="en-GB" baseline="0" dirty="0" smtClean="0"/>
          </a:p>
          <a:p>
            <a:r>
              <a:rPr lang="en-GB" baseline="0" dirty="0" smtClean="0"/>
              <a:t>Imagine if you will, that you are writing a research paper, and make a statement like thus. Wouldn’t it be helpful if you got instant recommendations of relevant papers inside your text editor?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E4A7E1-039C-4BAB-8580-0F529FD7DC4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5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011BE52-8D5E-4ADD-9C77-A3EB612EA1DC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pPr marL="0" marR="0" indent="0" algn="l" defTabSz="4491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aseline="0" dirty="0" smtClean="0"/>
              <a:t>But first things first: </a:t>
            </a:r>
            <a:r>
              <a:rPr lang="en-US" dirty="0" smtClean="0"/>
              <a:t>evaluation.</a:t>
            </a:r>
            <a:r>
              <a:rPr lang="en-US" baseline="0" dirty="0" smtClean="0"/>
              <a:t> How do we know that we’re doing better?</a:t>
            </a:r>
          </a:p>
          <a:p>
            <a:pPr marL="0" marR="0" indent="0" algn="l" defTabSz="4491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491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aseline="0" dirty="0" smtClean="0"/>
              <a:t>Well, we can take an existing, published paper d in our document collection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85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3774515-E96C-4D6C-8A56-3D5372237E47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We remove</a:t>
            </a:r>
            <a:r>
              <a:rPr lang="en-US" baseline="0" dirty="0" smtClean="0"/>
              <a:t> the references that are not in the collection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23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E8551BD-07DB-44CC-94D5-EC42B8CA24AA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Which</a:t>
            </a:r>
            <a:r>
              <a:rPr lang="en-US" baseline="0" dirty="0" smtClean="0"/>
              <a:t> leaves us with Collection-internal references on one hand, and resolvable citations on the other, that is, citations that we can link to their original references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990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99381A4-571D-4ED5-BB59-CBF2705AEB14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And we </a:t>
            </a:r>
            <a:r>
              <a:rPr lang="en-US" dirty="0" err="1" smtClean="0"/>
              <a:t>anonymyze</a:t>
            </a:r>
            <a:r>
              <a:rPr lang="en-US" dirty="0" smtClean="0"/>
              <a:t> those,</a:t>
            </a:r>
            <a:r>
              <a:rPr lang="en-US" baseline="0" dirty="0" smtClean="0"/>
              <a:t> replacing them with citation placeholder tokens, that is, markers of where we would want to insert a citation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26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6FCBFAB-F991-4AED-A345-CF2E082772CC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pPr marL="268233" indent="-268233">
              <a:spcBef>
                <a:spcPts val="0"/>
              </a:spcBef>
            </a:pPr>
            <a:r>
              <a:rPr lang="en-GB" sz="2000" b="0" dirty="0" smtClean="0"/>
              <a:t>Then we extract the context around the citation placeholder</a:t>
            </a:r>
            <a:r>
              <a:rPr lang="en-GB" sz="2000" b="0" baseline="0" dirty="0" smtClean="0"/>
              <a:t> and the task becomes to match these with the original reference in that place.</a:t>
            </a:r>
            <a:endParaRPr lang="en-GB" sz="2000" b="0" dirty="0" smtClean="0"/>
          </a:p>
          <a:p>
            <a:pPr marL="268233" marR="0" lvl="1" indent="-268233" algn="l" defTabSz="44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GB" sz="2000" dirty="0" smtClean="0"/>
          </a:p>
          <a:p>
            <a:pPr marL="268233" marR="0" lvl="1" indent="-268233" algn="l" defTabSz="44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GB" sz="2000" dirty="0" smtClean="0"/>
              <a:t>Rank references</a:t>
            </a:r>
            <a:endParaRPr lang="en-GB" sz="2000" b="1" dirty="0" smtClean="0"/>
          </a:p>
          <a:p>
            <a:pPr marL="268233" indent="-268233">
              <a:spcBef>
                <a:spcPts val="0"/>
              </a:spcBef>
            </a:pPr>
            <a:endParaRPr lang="en-GB" sz="2000" b="1" dirty="0" smtClean="0"/>
          </a:p>
          <a:p>
            <a:pPr marL="268233" indent="-268233">
              <a:spcBef>
                <a:spcPts val="0"/>
              </a:spcBef>
            </a:pPr>
            <a:r>
              <a:rPr lang="en-GB" sz="2000" b="1" dirty="0" smtClean="0"/>
              <a:t>Task</a:t>
            </a:r>
            <a:r>
              <a:rPr lang="en-GB" sz="2000" dirty="0" smtClean="0"/>
              <a:t>: match each in-line citation in document with its correct reference</a:t>
            </a:r>
          </a:p>
          <a:p>
            <a:pPr marL="717401" lvl="1" indent="-317434">
              <a:spcBef>
                <a:spcPts val="0"/>
              </a:spcBef>
              <a:buFont typeface="Courier New" pitchFamily="49" charset="0"/>
              <a:buChar char="o"/>
            </a:pPr>
            <a:r>
              <a:rPr lang="en-GB" sz="2000" dirty="0" smtClean="0"/>
              <a:t>Selecting only from references cited in the document</a:t>
            </a:r>
          </a:p>
          <a:p>
            <a:pPr marL="1117451" lvl="2" indent="-317434">
              <a:spcBef>
                <a:spcPts val="0"/>
              </a:spcBef>
              <a:buFont typeface="Courier New" pitchFamily="49" charset="0"/>
              <a:buChar char="o"/>
            </a:pPr>
            <a:r>
              <a:rPr lang="en-GB" sz="2000" dirty="0" smtClean="0"/>
              <a:t>Very strong evidence of human judgment</a:t>
            </a:r>
          </a:p>
          <a:p>
            <a:pPr marL="1117451" lvl="2" indent="-317434">
              <a:spcBef>
                <a:spcPts val="0"/>
              </a:spcBef>
              <a:buFont typeface="Courier New" pitchFamily="49" charset="0"/>
              <a:buChar char="o"/>
            </a:pPr>
            <a:r>
              <a:rPr lang="en-GB" sz="2000" dirty="0" smtClean="0"/>
              <a:t>Author knows about the contents of each paper, chose one over the others</a:t>
            </a:r>
          </a:p>
          <a:p>
            <a:pPr marL="717401" lvl="1" indent="-317434">
              <a:spcBef>
                <a:spcPts val="0"/>
              </a:spcBef>
              <a:buFont typeface="Courier New" pitchFamily="49" charset="0"/>
              <a:buChar char="o"/>
            </a:pPr>
            <a:r>
              <a:rPr lang="en-GB" sz="2000" dirty="0" smtClean="0"/>
              <a:t>Each citation must be resolved in isolation: no global optimization</a:t>
            </a:r>
          </a:p>
          <a:p>
            <a:pPr marL="717401" lvl="1" indent="-317434">
              <a:spcBef>
                <a:spcPts val="0"/>
              </a:spcBef>
              <a:buFont typeface="Courier New" pitchFamily="49" charset="0"/>
              <a:buChar char="o"/>
            </a:pPr>
            <a:endParaRPr lang="en-GB" sz="2000" dirty="0" smtClean="0"/>
          </a:p>
          <a:p>
            <a:pPr marL="317434" indent="-317434">
              <a:spcBef>
                <a:spcPts val="0"/>
              </a:spcBef>
              <a:buFont typeface="Courier New" pitchFamily="49" charset="0"/>
              <a:buChar char="o"/>
            </a:pPr>
            <a:r>
              <a:rPr lang="en-GB" sz="2000" b="1" dirty="0" smtClean="0"/>
              <a:t>Metrics</a:t>
            </a:r>
            <a:r>
              <a:rPr lang="en-GB" sz="2000" dirty="0" smtClean="0"/>
              <a:t>: </a:t>
            </a:r>
          </a:p>
          <a:p>
            <a:pPr marL="717484" lvl="1" indent="-317434">
              <a:spcBef>
                <a:spcPts val="0"/>
              </a:spcBef>
              <a:buFont typeface="Courier New" pitchFamily="49" charset="0"/>
              <a:buChar char="o"/>
            </a:pPr>
            <a:r>
              <a:rPr lang="en-GB" sz="2000" dirty="0" smtClean="0"/>
              <a:t>Top-1 accuracy, Mean Reciprocal Rank (MRR) </a:t>
            </a:r>
          </a:p>
          <a:p>
            <a:pPr marL="717484" lvl="1" indent="-317434">
              <a:spcBef>
                <a:spcPts val="0"/>
              </a:spcBef>
              <a:buFont typeface="Courier New" pitchFamily="49" charset="0"/>
              <a:buChar char="o"/>
            </a:pPr>
            <a:r>
              <a:rPr lang="en-GB" sz="2000" dirty="0" smtClean="0"/>
              <a:t>Normalized Discounted Cumulative Gain (NDCG)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59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task is well defined enough</a:t>
            </a:r>
            <a:r>
              <a:rPr lang="en-US" baseline="0" dirty="0" smtClean="0"/>
              <a:t> that I can present the previous work in a competitor matrix. I say “context-based” up there because there is much more work on global recommendation, which is mostly using the citation and authoring graph. Here I only show work that tries to recommend citations for specific chunks of text in a document.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4 main drivers/variables in this table: </a:t>
            </a:r>
          </a:p>
          <a:p>
            <a:r>
              <a:rPr lang="en-US" baseline="0" dirty="0" smtClean="0"/>
              <a:t>-  Corpus depends on the open access, machine-readable papers out there. Thankfully this is increasing a lot lately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 representation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Context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recently found the earliest context-based that goes back to 2009 and was already using a kind of neural network.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 lot more related work on summarization, paraphrasing, information extraction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E4A7E1-039C-4BAB-8580-0F529FD7DC4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28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2C36BBF-7A5E-4285-AF9D-929083D4A780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683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1276345"/>
            <a:ext cx="8569325" cy="1357321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267" y="2705105"/>
            <a:ext cx="7056437" cy="2646368"/>
          </a:xfrm>
        </p:spPr>
        <p:txBody>
          <a:bodyPr/>
          <a:lstStyle>
            <a:lvl1pPr marL="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7364" y="6075381"/>
            <a:ext cx="3229228" cy="7762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C880-B8BE-44EF-A3DB-03CD7BC361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8238" y="863600"/>
            <a:ext cx="2446337" cy="488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863600"/>
            <a:ext cx="7191375" cy="488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1C41C-E6CD-4FD0-BB45-B0729FEF45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iversity-of-edinburgh-logo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488" y="5118539"/>
            <a:ext cx="2058056" cy="208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entury Gothic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11F03-83EE-4589-BA96-3E710FBF8F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277C-DFF2-49BA-8E10-7A760B721B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463" y="1368425"/>
            <a:ext cx="4818062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68425"/>
            <a:ext cx="481965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2487-E180-4E16-8A18-CEB4787A7B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BE864-BDBE-4665-BE63-0DF9A50C73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1BF3D-9081-4825-86FB-A72121A411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F3438-7AF8-413C-A7A8-5340B520B1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7D28F-7FB9-4F09-988B-5652A6ADFC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CAAAF-79D3-4617-82AE-2D0C8D9556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636588"/>
            <a:ext cx="8782050" cy="430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136650"/>
            <a:ext cx="9752012" cy="564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3663" y="74613"/>
            <a:ext cx="1446212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6956425"/>
            <a:ext cx="2351087" cy="601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charset="2"/>
              <a:buNone/>
              <a:defRPr sz="2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pPr>
              <a:defRPr/>
            </a:pPr>
            <a:fld id="{191CFAFE-E736-4FC3-B641-40756C36AF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493713"/>
            <a:ext cx="10080625" cy="1587"/>
          </a:xfrm>
          <a:prstGeom prst="line">
            <a:avLst/>
          </a:prstGeom>
          <a:noFill/>
          <a:ln w="36000" cap="flat">
            <a:solidFill>
              <a:srgbClr val="3465A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716463" y="179388"/>
            <a:ext cx="4967287" cy="468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7932" rIns="90000" bIns="45000"/>
          <a:lstStyle/>
          <a:p>
            <a: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/>
            </a:pPr>
            <a:endParaRPr lang="en-GB" sz="2600" b="1" dirty="0">
              <a:solidFill>
                <a:srgbClr val="00335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320232" y="-6352"/>
            <a:ext cx="5720709" cy="464404"/>
          </a:xfrm>
          <a:prstGeom prst="rect">
            <a:avLst/>
          </a:prstGeom>
          <a:noFill/>
        </p:spPr>
        <p:txBody>
          <a:bodyPr wrap="square" lIns="91420" tIns="45711" rIns="91420" bIns="45711">
            <a:spAutoFit/>
          </a:bodyPr>
          <a:lstStyle/>
          <a:p>
            <a:pPr algn="r">
              <a:defRPr/>
            </a:pPr>
            <a:r>
              <a:rPr lang="en-US" sz="1400" i="1" kern="1200" dirty="0" smtClean="0">
                <a:solidFill>
                  <a:srgbClr val="C0000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Rhetorical classiﬁcation of anchor text for citation recommendation </a:t>
            </a:r>
          </a:p>
          <a:p>
            <a:pPr algn="r">
              <a:defRPr/>
            </a:pPr>
            <a:r>
              <a:rPr lang="en-GB" sz="1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Daniel </a:t>
            </a:r>
            <a:r>
              <a:rPr lang="en-GB" sz="1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Duma</a:t>
            </a:r>
            <a:r>
              <a:rPr lang="en-GB" sz="1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23/06/16</a:t>
            </a:r>
            <a:endParaRPr lang="en-GB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4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CF103A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CF103A"/>
          </a:solidFill>
          <a:latin typeface="Times New Roman" pitchFamily="16" charset="0"/>
          <a:ea typeface="Microsoft YaHei" charset="-122"/>
        </a:defRPr>
      </a:lvl2pPr>
      <a:lvl3pPr algn="l" defTabSz="449263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CF103A"/>
          </a:solidFill>
          <a:latin typeface="Times New Roman" pitchFamily="16" charset="0"/>
          <a:ea typeface="Microsoft YaHei" charset="-122"/>
        </a:defRPr>
      </a:lvl3pPr>
      <a:lvl4pPr algn="l" defTabSz="449263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CF103A"/>
          </a:solidFill>
          <a:latin typeface="Times New Roman" pitchFamily="16" charset="0"/>
          <a:ea typeface="Microsoft YaHei" charset="-122"/>
        </a:defRPr>
      </a:lvl4pPr>
      <a:lvl5pPr algn="l" defTabSz="449263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CF103A"/>
          </a:solidFill>
          <a:latin typeface="Times New Roman" pitchFamily="16" charset="0"/>
          <a:ea typeface="Microsoft YaHei" charset="-122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CF103A"/>
          </a:solidFill>
          <a:latin typeface="Times New Roman" pitchFamily="16" charset="0"/>
          <a:ea typeface="Microsoft YaHei" charset="-122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CF103A"/>
          </a:solidFill>
          <a:latin typeface="Times New Roman" pitchFamily="16" charset="0"/>
          <a:ea typeface="Microsoft YaHei" charset="-122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CF103A"/>
          </a:solidFill>
          <a:latin typeface="Times New Roman" pitchFamily="16" charset="0"/>
          <a:ea typeface="Microsoft YaHei" charset="-122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CF103A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lang="en-GB" sz="2800" dirty="0" smtClean="0">
          <a:solidFill>
            <a:srgbClr val="002244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449263" rtl="0" eaLnBrk="0" fontAlgn="base" hangingPunct="0">
        <a:spcBef>
          <a:spcPts val="9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lang="en-GB" sz="2800" dirty="0" smtClean="0">
          <a:solidFill>
            <a:srgbClr val="002244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449263" rtl="0" eaLnBrk="0" fontAlgn="base" hangingPunct="0">
        <a:spcBef>
          <a:spcPts val="9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lang="en-GB" sz="2800" dirty="0" smtClean="0">
          <a:solidFill>
            <a:srgbClr val="002244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449263" rtl="0" eaLnBrk="0" fontAlgn="base" hangingPunct="0">
        <a:spcBef>
          <a:spcPts val="9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lang="en-GB" sz="2800" dirty="0" smtClean="0">
          <a:solidFill>
            <a:srgbClr val="002244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449263" rtl="0" eaLnBrk="0" fontAlgn="base" hangingPunct="0">
        <a:spcBef>
          <a:spcPts val="9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lang="en-GB" sz="2800" dirty="0" smtClean="0">
          <a:solidFill>
            <a:srgbClr val="002244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449263" rtl="0" fontAlgn="base">
        <a:spcBef>
          <a:spcPts val="9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2244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9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2244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9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2244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9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224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31" y="1331565"/>
            <a:ext cx="8602953" cy="87663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Rhetorical </a:t>
            </a:r>
            <a:r>
              <a:rPr lang="en-US" dirty="0" smtClean="0"/>
              <a:t>classiﬁcation </a:t>
            </a:r>
            <a:r>
              <a:rPr lang="en-US" dirty="0"/>
              <a:t>of </a:t>
            </a:r>
            <a:r>
              <a:rPr lang="en-US" dirty="0" smtClean="0"/>
              <a:t>anchor text </a:t>
            </a:r>
            <a:r>
              <a:rPr lang="en-US" dirty="0"/>
              <a:t>for </a:t>
            </a:r>
            <a:r>
              <a:rPr lang="en-US" dirty="0" smtClean="0"/>
              <a:t>citation recommendation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470" y="2351077"/>
            <a:ext cx="5871026" cy="3071834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210" algn="l"/>
                <a:tab pos="1828420" algn="l"/>
                <a:tab pos="2742632" algn="l"/>
                <a:tab pos="3656842" algn="l"/>
                <a:tab pos="4571052" algn="l"/>
                <a:tab pos="5485262" algn="l"/>
                <a:tab pos="6399473" algn="l"/>
                <a:tab pos="7313683" algn="l"/>
                <a:tab pos="8227893" algn="l"/>
                <a:tab pos="9142104" algn="l"/>
                <a:tab pos="10056315" algn="l"/>
              </a:tabLst>
            </a:pPr>
            <a:r>
              <a:rPr lang="en-GB" sz="2400" dirty="0"/>
              <a:t>Daniel </a:t>
            </a:r>
            <a:r>
              <a:rPr lang="en-GB" sz="2400" dirty="0" smtClean="0"/>
              <a:t>Duma, </a:t>
            </a:r>
            <a:r>
              <a:rPr lang="en-GB" sz="2400" dirty="0"/>
              <a:t>Maria Liakata, Amanda Clare, James </a:t>
            </a:r>
            <a:r>
              <a:rPr lang="en-GB" sz="2400" dirty="0" smtClean="0"/>
              <a:t>Ravenscroft and </a:t>
            </a:r>
            <a:r>
              <a:rPr lang="en-GB" sz="2400" dirty="0"/>
              <a:t>Ewan </a:t>
            </a:r>
            <a:r>
              <a:rPr lang="en-GB" sz="2400" dirty="0" smtClean="0"/>
              <a:t>Klein</a:t>
            </a:r>
            <a:endParaRPr lang="en-GB" sz="2400" dirty="0"/>
          </a:p>
          <a:p>
            <a:pPr>
              <a:tabLst>
                <a:tab pos="0" algn="l"/>
                <a:tab pos="914210" algn="l"/>
                <a:tab pos="1828420" algn="l"/>
                <a:tab pos="2742632" algn="l"/>
                <a:tab pos="3656842" algn="l"/>
                <a:tab pos="4571052" algn="l"/>
                <a:tab pos="5485262" algn="l"/>
                <a:tab pos="6399473" algn="l"/>
                <a:tab pos="7313683" algn="l"/>
                <a:tab pos="8227893" algn="l"/>
                <a:tab pos="9142104" algn="l"/>
                <a:tab pos="10056315" algn="l"/>
              </a:tabLst>
            </a:pPr>
            <a:r>
              <a:rPr lang="en-GB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GB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GB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GB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GB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GB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GB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danielduma@gmail.com</a:t>
            </a:r>
            <a:endParaRPr lang="en-GB" sz="1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2" y="565150"/>
            <a:ext cx="8970963" cy="550392"/>
          </a:xfrm>
        </p:spPr>
        <p:txBody>
          <a:bodyPr/>
          <a:lstStyle/>
          <a:p>
            <a:pPr>
              <a:tabLst>
                <a:tab pos="0" algn="l"/>
                <a:tab pos="914210" algn="l"/>
                <a:tab pos="1828420" algn="l"/>
                <a:tab pos="2742632" algn="l"/>
                <a:tab pos="3656842" algn="l"/>
                <a:tab pos="4571052" algn="l"/>
                <a:tab pos="5485262" algn="l"/>
                <a:tab pos="6399473" algn="l"/>
                <a:tab pos="7313683" algn="l"/>
                <a:tab pos="8227893" algn="l"/>
                <a:tab pos="9142104" algn="l"/>
                <a:tab pos="10056315" algn="l"/>
              </a:tabLst>
            </a:pPr>
            <a:r>
              <a:rPr lang="en-GB" dirty="0" smtClean="0"/>
              <a:t>Query rewriting based on citation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538" y="1586034"/>
            <a:ext cx="2544942" cy="30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Draft document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288538" y="2309246"/>
            <a:ext cx="2709792" cy="1269893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0" rtlCol="0" anchor="ctr"/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has shown that a gene's function can be predicted by its 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genes in networks </a:t>
            </a:r>
            <a:r>
              <a:rPr lang="en-GB" sz="1400" b="1" i="1" dirty="0" smtClean="0">
                <a:latin typeface="Times New Roman" pitchFamily="18" charset="0"/>
                <a:ea typeface="Open Sans" pitchFamily="34" charset="0"/>
                <a:cs typeface="Times New Roman" pitchFamily="18" charset="0"/>
              </a:rPr>
              <a:t>[CITATION </a:t>
            </a:r>
            <a:r>
              <a:rPr lang="en-GB" sz="1400" b="1" i="1" dirty="0">
                <a:latin typeface="Times New Roman" pitchFamily="18" charset="0"/>
                <a:ea typeface="Open Sans" pitchFamily="34" charset="0"/>
                <a:cs typeface="Times New Roman" pitchFamily="18" charset="0"/>
              </a:rPr>
              <a:t>PLACEHOLDER]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096" y="4685182"/>
            <a:ext cx="2150952" cy="5232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Citing sentence class: </a:t>
            </a:r>
            <a:r>
              <a:rPr lang="en-GB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Background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097" y="3762879"/>
            <a:ext cx="2150951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Keywords:</a:t>
            </a:r>
            <a:r>
              <a:rPr lang="en-GB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  <a:p>
            <a:pPr marL="179370" indent="-179370"/>
            <a:r>
              <a:rPr lang="en-GB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gene, function, predict, neighbour, network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8" name="Elbow Connector 18"/>
          <p:cNvCxnSpPr>
            <a:endCxn id="15" idx="1"/>
          </p:cNvCxnSpPr>
          <p:nvPr/>
        </p:nvCxnSpPr>
        <p:spPr bwMode="auto">
          <a:xfrm rot="16200000" flipH="1">
            <a:off x="-284096" y="4149599"/>
            <a:ext cx="1441821" cy="15256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3989628" y="4379698"/>
            <a:ext cx="479395" cy="0"/>
          </a:xfrm>
          <a:prstGeom prst="line">
            <a:avLst/>
          </a:prstGeom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69023" y="2465910"/>
            <a:ext cx="395335" cy="8020"/>
          </a:xfrm>
          <a:prstGeom prst="straightConnector1">
            <a:avLst/>
          </a:prstGeom>
          <a:ln>
            <a:solidFill>
              <a:srgbClr val="3333FF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flipV="1">
            <a:off x="4464248" y="2465911"/>
            <a:ext cx="16330" cy="1921808"/>
          </a:xfrm>
          <a:prstGeom prst="line">
            <a:avLst/>
          </a:prstGeom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5776" y="2020946"/>
            <a:ext cx="2544942" cy="30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Citing context: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9833" y="5538896"/>
            <a:ext cx="2808311" cy="7305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GB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Learned weights:</a:t>
            </a:r>
            <a:endParaRPr lang="en-GB" sz="14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25" name="Straight Arrow Connector 24"/>
          <p:cNvCxnSpPr>
            <a:stCxn id="15" idx="2"/>
          </p:cNvCxnSpPr>
          <p:nvPr/>
        </p:nvCxnSpPr>
        <p:spPr>
          <a:xfrm>
            <a:off x="1588572" y="5208402"/>
            <a:ext cx="0" cy="268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8241" y="1259557"/>
            <a:ext cx="4332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Incoming link </a:t>
            </a: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contexts</a:t>
            </a:r>
            <a:r>
              <a:rPr 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(citing paragraphs)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064866" y="3245090"/>
            <a:ext cx="431988" cy="0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96855" y="3101095"/>
            <a:ext cx="1151969" cy="276961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044616" y="2617924"/>
            <a:ext cx="431988" cy="0"/>
          </a:xfrm>
          <a:prstGeom prst="line">
            <a:avLst/>
          </a:prstGeom>
          <a:ln w="127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76604" y="2473930"/>
            <a:ext cx="1151969" cy="276961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Background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044616" y="5438800"/>
            <a:ext cx="431988" cy="0"/>
          </a:xfrm>
          <a:prstGeom prst="line">
            <a:avLst/>
          </a:prstGeom>
          <a:ln w="28575">
            <a:solidFill>
              <a:srgbClr val="A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76604" y="5294805"/>
            <a:ext cx="1151969" cy="276961"/>
          </a:xfrm>
          <a:prstGeom prst="rect">
            <a:avLst/>
          </a:prstGeom>
          <a:noFill/>
          <a:ln w="19050">
            <a:solidFill>
              <a:srgbClr val="A52727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Method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168" y="4325231"/>
            <a:ext cx="926794" cy="6459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Query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0442" y="1498783"/>
            <a:ext cx="2884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Network-based prediction of protein </a:t>
            </a:r>
            <a:r>
              <a:rPr lang="en-US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Sharan 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 al. (2007)</a:t>
            </a:r>
            <a:endParaRPr lang="en-GB" sz="11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044616" y="5889981"/>
            <a:ext cx="431988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76605" y="5745986"/>
            <a:ext cx="1151969" cy="27696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Hypothesis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8044616" y="6522661"/>
            <a:ext cx="431988" cy="0"/>
          </a:xfrm>
          <a:prstGeom prst="line">
            <a:avLst/>
          </a:prstGeom>
          <a:ln w="12700">
            <a:solidFill>
              <a:srgbClr val="90E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76605" y="6378666"/>
            <a:ext cx="1151969" cy="276961"/>
          </a:xfrm>
          <a:prstGeom prst="rect">
            <a:avLst/>
          </a:prstGeom>
          <a:noFill/>
          <a:ln w="19050">
            <a:solidFill>
              <a:srgbClr val="90EE9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Result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3039" y="5262925"/>
            <a:ext cx="3563051" cy="1637926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92167"/>
              </p:ext>
            </p:extLst>
          </p:nvPr>
        </p:nvGraphicFramePr>
        <p:xfrm>
          <a:off x="701626" y="5821375"/>
          <a:ext cx="2754510" cy="44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085">
                  <a:extLst>
                    <a:ext uri="{9D8B030D-6E8A-4147-A177-3AD203B41FA5}">
                      <a16:colId xmlns:a16="http://schemas.microsoft.com/office/drawing/2014/main" val="1205979896"/>
                    </a:ext>
                  </a:extLst>
                </a:gridCol>
                <a:gridCol w="459085">
                  <a:extLst>
                    <a:ext uri="{9D8B030D-6E8A-4147-A177-3AD203B41FA5}">
                      <a16:colId xmlns:a16="http://schemas.microsoft.com/office/drawing/2014/main" val="2069853638"/>
                    </a:ext>
                  </a:extLst>
                </a:gridCol>
                <a:gridCol w="459085">
                  <a:extLst>
                    <a:ext uri="{9D8B030D-6E8A-4147-A177-3AD203B41FA5}">
                      <a16:colId xmlns:a16="http://schemas.microsoft.com/office/drawing/2014/main" val="493104918"/>
                    </a:ext>
                  </a:extLst>
                </a:gridCol>
                <a:gridCol w="459085">
                  <a:extLst>
                    <a:ext uri="{9D8B030D-6E8A-4147-A177-3AD203B41FA5}">
                      <a16:colId xmlns:a16="http://schemas.microsoft.com/office/drawing/2014/main" val="3842341748"/>
                    </a:ext>
                  </a:extLst>
                </a:gridCol>
                <a:gridCol w="459085">
                  <a:extLst>
                    <a:ext uri="{9D8B030D-6E8A-4147-A177-3AD203B41FA5}">
                      <a16:colId xmlns:a16="http://schemas.microsoft.com/office/drawing/2014/main" val="3771541260"/>
                    </a:ext>
                  </a:extLst>
                </a:gridCol>
                <a:gridCol w="459085">
                  <a:extLst>
                    <a:ext uri="{9D8B030D-6E8A-4147-A177-3AD203B41FA5}">
                      <a16:colId xmlns:a16="http://schemas.microsoft.com/office/drawing/2014/main" val="3073731934"/>
                    </a:ext>
                  </a:extLst>
                </a:gridCol>
              </a:tblGrid>
              <a:tr h="209633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Bac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Con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Hyp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Met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Mod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Res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990193"/>
                  </a:ext>
                </a:extLst>
              </a:tr>
              <a:tr h="234712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0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0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0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</a:t>
                      </a:r>
                      <a:endParaRPr lang="en-GB" sz="12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8654409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stCxn id="17" idx="3"/>
          </p:cNvCxnSpPr>
          <p:nvPr/>
        </p:nvCxnSpPr>
        <p:spPr>
          <a:xfrm>
            <a:off x="2664048" y="4132211"/>
            <a:ext cx="513565" cy="2474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610431" y="4946791"/>
            <a:ext cx="578737" cy="54677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 bwMode="auto">
          <a:xfrm>
            <a:off x="4114126" y="4616559"/>
            <a:ext cx="70087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 cstate="print"/>
          <a:srcRect b="9746"/>
          <a:stretch/>
        </p:blipFill>
        <p:spPr>
          <a:xfrm>
            <a:off x="4864358" y="1910398"/>
            <a:ext cx="3533533" cy="1594573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8044616" y="2063065"/>
            <a:ext cx="431988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76604" y="1919071"/>
            <a:ext cx="1151969" cy="276961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Conclusion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3039" y="3802135"/>
            <a:ext cx="3563051" cy="1171168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8044616" y="4102095"/>
            <a:ext cx="431988" cy="0"/>
          </a:xfrm>
          <a:prstGeom prst="line">
            <a:avLst/>
          </a:prstGeom>
          <a:ln w="127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76604" y="3958101"/>
            <a:ext cx="1151969" cy="276961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Background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050024" y="4614190"/>
            <a:ext cx="431988" cy="0"/>
          </a:xfrm>
          <a:prstGeom prst="line">
            <a:avLst/>
          </a:prstGeom>
          <a:ln w="28575">
            <a:solidFill>
              <a:srgbClr val="A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482012" y="4470195"/>
            <a:ext cx="1151969" cy="276961"/>
          </a:xfrm>
          <a:prstGeom prst="rect">
            <a:avLst/>
          </a:prstGeom>
          <a:noFill/>
          <a:ln w="19050">
            <a:solidFill>
              <a:srgbClr val="A52727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Method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9442" y="335951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GB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432191" y="48086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GB" sz="24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4560136" y="5433285"/>
            <a:ext cx="2548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flipV="1">
            <a:off x="4560136" y="4747156"/>
            <a:ext cx="0" cy="6864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4114126" y="4747156"/>
            <a:ext cx="4567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Group 57"/>
          <p:cNvGrpSpPr/>
          <p:nvPr/>
        </p:nvGrpSpPr>
        <p:grpSpPr>
          <a:xfrm>
            <a:off x="4114126" y="4046501"/>
            <a:ext cx="700873" cy="458902"/>
            <a:chOff x="4226353" y="6611001"/>
            <a:chExt cx="718539" cy="1381185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4226353" y="7992185"/>
              <a:ext cx="457252" cy="0"/>
            </a:xfrm>
            <a:prstGeom prst="line">
              <a:avLst/>
            </a:prstGeom>
            <a:ln>
              <a:solidFill>
                <a:srgbClr val="3333FF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4683605" y="6611001"/>
              <a:ext cx="261287" cy="0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 flipV="1">
              <a:off x="4694626" y="6611001"/>
              <a:ext cx="0" cy="1381185"/>
            </a:xfrm>
            <a:prstGeom prst="line">
              <a:avLst/>
            </a:prstGeom>
            <a:ln>
              <a:solidFill>
                <a:srgbClr val="3333FF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 bwMode="auto">
          <a:xfrm>
            <a:off x="4123490" y="4871626"/>
            <a:ext cx="306416" cy="0"/>
          </a:xfrm>
          <a:prstGeom prst="line">
            <a:avLst/>
          </a:prstGeom>
          <a:ln>
            <a:solidFill>
              <a:srgbClr val="90EE9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 bwMode="auto">
          <a:xfrm flipV="1">
            <a:off x="4429906" y="4871627"/>
            <a:ext cx="0" cy="1758745"/>
          </a:xfrm>
          <a:prstGeom prst="line">
            <a:avLst/>
          </a:prstGeom>
          <a:ln>
            <a:solidFill>
              <a:srgbClr val="90EE9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4429906" y="6630372"/>
            <a:ext cx="403133" cy="0"/>
          </a:xfrm>
          <a:prstGeom prst="straightConnector1">
            <a:avLst/>
          </a:prstGeom>
          <a:ln>
            <a:solidFill>
              <a:srgbClr val="90EE9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7" idx="1"/>
          </p:cNvCxnSpPr>
          <p:nvPr/>
        </p:nvCxnSpPr>
        <p:spPr>
          <a:xfrm>
            <a:off x="360533" y="4132211"/>
            <a:ext cx="15256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 animBg="1"/>
      <p:bldP spid="27" grpId="0"/>
      <p:bldP spid="29" grpId="0" animBg="1"/>
      <p:bldP spid="31" grpId="0" animBg="1"/>
      <p:bldP spid="33" grpId="0" animBg="1"/>
      <p:bldP spid="34" grpId="0" animBg="1"/>
      <p:bldP spid="35" grpId="0"/>
      <p:bldP spid="37" grpId="0" animBg="1"/>
      <p:bldP spid="39" grpId="0" animBg="1"/>
      <p:bldP spid="47" grpId="0" animBg="1"/>
      <p:bldP spid="50" grpId="0" animBg="1"/>
      <p:bldP spid="52" grpId="0" animBg="1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Corpus and experiments</a:t>
            </a:r>
            <a:endParaRPr lang="en-GB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2991" y="4032993"/>
            <a:ext cx="513952" cy="57819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651749" y="4038741"/>
            <a:ext cx="5090048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Annotated corpus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1 million documents annotated with CoreSC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2413" y="4902559"/>
            <a:ext cx="531646" cy="59810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232000" y="4900427"/>
            <a:ext cx="3794629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collection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(year &lt; 2015  ~= 950k documents)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328344" y="5075981"/>
            <a:ext cx="1368152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647" y="5910671"/>
            <a:ext cx="531646" cy="5981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201234" y="5908539"/>
            <a:ext cx="442325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set for evaluation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(year &gt;= 2015)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984528" y="4756411"/>
            <a:ext cx="136815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effectLst/>
                <a:latin typeface="Open Sans" pitchFamily="34" charset="0"/>
                <a:ea typeface="Open Sans" pitchFamily="34" charset="0"/>
                <a:cs typeface="Open Sans" pitchFamily="34" charset="0"/>
              </a:rPr>
              <a:t>Index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28344" y="6084093"/>
            <a:ext cx="1440160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6984528" y="5764523"/>
            <a:ext cx="136815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effectLst/>
                <a:latin typeface="Open Sans" pitchFamily="34" charset="0"/>
                <a:ea typeface="Open Sans" pitchFamily="34" charset="0"/>
                <a:cs typeface="Open Sans" pitchFamily="34" charset="0"/>
              </a:rPr>
              <a:t>Queries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(2800)</a:t>
            </a:r>
            <a:endParaRPr kumimoji="0" lang="en-GB" sz="1400" b="0" i="0" u="none" strike="noStrike" cap="none" normalizeH="0" baseline="0" dirty="0" smtClean="0">
              <a:ln>
                <a:noFill/>
              </a:ln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311607" y="4684403"/>
            <a:ext cx="1621" cy="15641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11607" y="6268579"/>
            <a:ext cx="2861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11607" y="5260467"/>
            <a:ext cx="2861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581" y="1619597"/>
            <a:ext cx="513952" cy="57819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710645" y="1619597"/>
            <a:ext cx="6930067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Corpus</a:t>
            </a:r>
            <a:r>
              <a:rPr lang="en-GB" dirty="0" smtClean="0"/>
              <a:t>: </a:t>
            </a:r>
            <a:r>
              <a:rPr lang="en-GB" dirty="0" err="1" smtClean="0"/>
              <a:t>PubMed</a:t>
            </a:r>
            <a:r>
              <a:rPr lang="en-GB" dirty="0" smtClean="0"/>
              <a:t> Central Open Access Subset </a:t>
            </a:r>
          </a:p>
          <a:p>
            <a:r>
              <a:rPr lang="en-GB" dirty="0" smtClean="0"/>
              <a:t> &gt; 1 million documents, clean hand-authored XML</a:t>
            </a: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1367904" y="2339677"/>
            <a:ext cx="0" cy="36004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727944" y="2771725"/>
            <a:ext cx="712879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Annotation</a:t>
            </a:r>
            <a:r>
              <a:rPr lang="en-GB" dirty="0" smtClean="0"/>
              <a:t>: automatic classification of each sentence using the </a:t>
            </a:r>
            <a:r>
              <a:rPr lang="en-GB" dirty="0" err="1" smtClean="0"/>
              <a:t>Sapienta</a:t>
            </a:r>
            <a:r>
              <a:rPr lang="en-GB" dirty="0" smtClean="0"/>
              <a:t> classifier (51.9% precision over all classes)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1367904" y="3419797"/>
            <a:ext cx="0" cy="36004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>
            <a:lum bright="40000"/>
          </a:blip>
          <a:srcRect/>
          <a:stretch>
            <a:fillRect/>
          </a:stretch>
        </p:blipFill>
        <p:spPr bwMode="auto">
          <a:xfrm>
            <a:off x="1079872" y="2771725"/>
            <a:ext cx="644483" cy="55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4" y="2446903"/>
            <a:ext cx="4663699" cy="29171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generation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365222" y="3021350"/>
            <a:ext cx="168806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Citing context</a:t>
            </a:r>
            <a:b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(1 up, 1 down)</a:t>
            </a:r>
            <a:endParaRPr lang="en-GB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8384" y="3848492"/>
            <a:ext cx="12241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Citing sentence</a:t>
            </a:r>
            <a:endParaRPr lang="en-GB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25" name="Straight Connector 24"/>
          <p:cNvCxnSpPr>
            <a:stCxn id="23" idx="1"/>
          </p:cNvCxnSpPr>
          <p:nvPr/>
        </p:nvCxnSpPr>
        <p:spPr>
          <a:xfrm flipH="1">
            <a:off x="4921772" y="4152293"/>
            <a:ext cx="766612" cy="3038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1"/>
          </p:cNvCxnSpPr>
          <p:nvPr/>
        </p:nvCxnSpPr>
        <p:spPr>
          <a:xfrm flipH="1">
            <a:off x="4852142" y="3325151"/>
            <a:ext cx="513080" cy="827142"/>
          </a:xfrm>
          <a:prstGeom prst="line">
            <a:avLst/>
          </a:prstGeom>
          <a:ln w="28575">
            <a:solidFill>
              <a:srgbClr val="220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30222" y="3959071"/>
            <a:ext cx="205596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Query type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: Bac</a:t>
            </a:r>
            <a:endParaRPr lang="en-GB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160424" y="4152293"/>
            <a:ext cx="40016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63342" y="3177055"/>
            <a:ext cx="202284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Query terms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115131" y="3383007"/>
            <a:ext cx="37345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693230" y="2950960"/>
            <a:ext cx="1992957" cy="23042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8" name="TextBox 37"/>
          <p:cNvSpPr txBox="1"/>
          <p:nvPr/>
        </p:nvSpPr>
        <p:spPr>
          <a:xfrm>
            <a:off x="5699532" y="4675388"/>
            <a:ext cx="15730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Original citation</a:t>
            </a:r>
            <a:endParaRPr lang="en-GB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9" name="Straight Connector 38"/>
          <p:cNvCxnSpPr>
            <a:stCxn id="38" idx="1"/>
          </p:cNvCxnSpPr>
          <p:nvPr/>
        </p:nvCxnSpPr>
        <p:spPr>
          <a:xfrm flipH="1" flipV="1">
            <a:off x="4060492" y="4877715"/>
            <a:ext cx="1639040" cy="101474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63342" y="4761231"/>
            <a:ext cx="19134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Ground truth</a:t>
            </a:r>
            <a:endParaRPr lang="en-GB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7479" y="2521155"/>
            <a:ext cx="222536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Evaluation query</a:t>
            </a:r>
            <a:endParaRPr lang="en-GB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921772" y="4310716"/>
            <a:ext cx="0" cy="384281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287785" y="4911615"/>
            <a:ext cx="373184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>
            <a:off x="287785" y="4527334"/>
            <a:ext cx="311695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287784" y="4527334"/>
            <a:ext cx="0" cy="384281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3388871" y="4286751"/>
            <a:ext cx="0" cy="24058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4019627" y="4694997"/>
            <a:ext cx="0" cy="21661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H="1">
            <a:off x="4019627" y="4694997"/>
            <a:ext cx="879455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3387282" y="4291871"/>
            <a:ext cx="153449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>
            <a:off x="7084136" y="4911615"/>
            <a:ext cx="40016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0" grpId="0"/>
      <p:bldP spid="35" grpId="0"/>
      <p:bldP spid="37" grpId="0" animBg="1"/>
      <p:bldP spid="38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603" y="2364173"/>
            <a:ext cx="3929850" cy="326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Class-based field indexing</a:t>
            </a:r>
            <a:endParaRPr lang="en-GB" dirty="0"/>
          </a:p>
        </p:txBody>
      </p:sp>
      <p:sp>
        <p:nvSpPr>
          <p:cNvPr id="36" name="Snip Single Corner Rectangle 35"/>
          <p:cNvSpPr/>
          <p:nvPr/>
        </p:nvSpPr>
        <p:spPr bwMode="auto">
          <a:xfrm>
            <a:off x="6094745" y="2327850"/>
            <a:ext cx="2552880" cy="3180097"/>
          </a:xfrm>
          <a:prstGeom prst="snip1Rect">
            <a:avLst>
              <a:gd name="adj" fmla="val 8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50827" y="140357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in Lucene index</a:t>
            </a:r>
            <a:endParaRPr lang="en-GB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3410" y="3118129"/>
            <a:ext cx="17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pmcid: </a:t>
            </a:r>
            <a:r>
              <a:rPr lang="en-GB" sz="1400" dirty="0"/>
              <a:t>1847944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70321" y="3453346"/>
            <a:ext cx="24983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Bac: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 </a:t>
            </a:r>
            <a:endParaRPr lang="en-GB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</a:t>
            </a:r>
            <a:r>
              <a:rPr lang="en-GB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</a:t>
            </a:r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</a:p>
          <a:p>
            <a:pPr>
              <a:spcAft>
                <a:spcPts val="600"/>
              </a:spcAft>
            </a:pP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Exp: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 </a:t>
            </a:r>
            <a:endParaRPr lang="en-GB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</a:t>
            </a:r>
            <a:r>
              <a:rPr lang="en-GB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 </a:t>
            </a:r>
            <a:endParaRPr lang="en-GB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Hyp: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 </a:t>
            </a:r>
          </a:p>
          <a:p>
            <a:pPr>
              <a:spcAft>
                <a:spcPts val="600"/>
              </a:spcAft>
            </a:pP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Met: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 </a:t>
            </a:r>
            <a:endParaRPr lang="en-GB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88649" y="2635627"/>
            <a:ext cx="255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title: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Network-based prediction of protein function 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1840" y="1408407"/>
            <a:ext cx="432048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Original document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H="1" flipV="1">
            <a:off x="5449732" y="3564251"/>
            <a:ext cx="1574" cy="236750"/>
          </a:xfrm>
          <a:prstGeom prst="line">
            <a:avLst/>
          </a:prstGeom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84920" y="5512780"/>
            <a:ext cx="2166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value)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50827" y="232785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Sharan et al. (2007)</a:t>
            </a:r>
            <a:endParaRPr lang="en-GB" sz="1400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7" name="Straight Arrow Connector 66"/>
          <p:cNvCxnSpPr>
            <a:stCxn id="49" idx="3"/>
            <a:endCxn id="38" idx="1"/>
          </p:cNvCxnSpPr>
          <p:nvPr/>
        </p:nvCxnSpPr>
        <p:spPr>
          <a:xfrm>
            <a:off x="5112320" y="1554762"/>
            <a:ext cx="838507" cy="27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7864" y="2339677"/>
            <a:ext cx="3938812" cy="3268880"/>
          </a:xfrm>
          <a:prstGeom prst="rect">
            <a:avLst/>
          </a:prstGeom>
        </p:spPr>
      </p:pic>
      <p:cxnSp>
        <p:nvCxnSpPr>
          <p:cNvPr id="76" name="Elbow Connector 75"/>
          <p:cNvCxnSpPr/>
          <p:nvPr/>
        </p:nvCxnSpPr>
        <p:spPr bwMode="auto">
          <a:xfrm>
            <a:off x="4875561" y="4253847"/>
            <a:ext cx="1170337" cy="216468"/>
          </a:xfrm>
          <a:prstGeom prst="bentConnector3">
            <a:avLst>
              <a:gd name="adj1" fmla="val 50000"/>
            </a:avLst>
          </a:prstGeom>
          <a:ln>
            <a:solidFill>
              <a:srgbClr val="FF00FF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 bwMode="auto">
          <a:xfrm>
            <a:off x="4875561" y="2857895"/>
            <a:ext cx="1148343" cy="745373"/>
          </a:xfrm>
          <a:prstGeom prst="bentConnector3">
            <a:avLst>
              <a:gd name="adj1" fmla="val 50000"/>
            </a:avLst>
          </a:prstGeom>
          <a:ln>
            <a:solidFill>
              <a:srgbClr val="2205F5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 bwMode="auto">
          <a:xfrm>
            <a:off x="4950453" y="4956461"/>
            <a:ext cx="1117073" cy="0"/>
          </a:xfrm>
          <a:prstGeom prst="line">
            <a:avLst/>
          </a:prstGeom>
          <a:ln>
            <a:solidFill>
              <a:srgbClr val="A52727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>
            <a:off x="4870707" y="3801001"/>
            <a:ext cx="590022" cy="0"/>
          </a:xfrm>
          <a:prstGeom prst="line">
            <a:avLst/>
          </a:prstGeom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59992" y="1907629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9992" y="5652045"/>
            <a:ext cx="15841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287784" y="611485"/>
            <a:ext cx="8970963" cy="503238"/>
          </a:xfrm>
        </p:spPr>
        <p:txBody>
          <a:bodyPr/>
          <a:lstStyle/>
          <a:p>
            <a:pPr>
              <a:tabLst>
                <a:tab pos="0" algn="l"/>
                <a:tab pos="914210" algn="l"/>
                <a:tab pos="1828420" algn="l"/>
                <a:tab pos="2742632" algn="l"/>
                <a:tab pos="3656842" algn="l"/>
                <a:tab pos="4571052" algn="l"/>
                <a:tab pos="5485262" algn="l"/>
                <a:tab pos="6399473" algn="l"/>
                <a:tab pos="7313683" algn="l"/>
                <a:tab pos="8227893" algn="l"/>
                <a:tab pos="9142104" algn="l"/>
                <a:tab pos="10056315" algn="l"/>
              </a:tabLst>
            </a:pPr>
            <a:r>
              <a:rPr lang="en-GB" dirty="0" smtClean="0"/>
              <a:t>Class-based indexing of incoming link contexts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1511303"/>
            <a:ext cx="9109075" cy="5554662"/>
          </a:xfrm>
        </p:spPr>
        <p:txBody>
          <a:bodyPr anchor="ctr"/>
          <a:lstStyle/>
          <a:p>
            <a:pPr eaLnBrk="1" hangingPunct="1">
              <a:buFont typeface="Times New Roman" pitchFamily="16" charset="0"/>
              <a:buNone/>
            </a:pPr>
            <a:r>
              <a:rPr lang="en-GB" sz="2200" dirty="0"/>
              <a:t/>
            </a:r>
            <a:br>
              <a:rPr lang="en-GB" sz="2200" dirty="0"/>
            </a:br>
            <a:endParaRPr lang="en-GB" sz="2200" dirty="0"/>
          </a:p>
          <a:p>
            <a:pPr eaLnBrk="1" hangingPunct="1">
              <a:buFont typeface="Arial" charset="0"/>
              <a:buChar char="•"/>
            </a:pPr>
            <a:endParaRPr lang="en-GB" sz="22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151880" y="2483693"/>
            <a:ext cx="3459810" cy="1439022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254127" y="4279900"/>
            <a:ext cx="3357563" cy="1588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1254127" y="4565652"/>
            <a:ext cx="3357563" cy="1643063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71" name="TextBox 21"/>
          <p:cNvSpPr txBox="1">
            <a:spLocks noChangeArrowheads="1"/>
          </p:cNvSpPr>
          <p:nvPr/>
        </p:nvSpPr>
        <p:spPr bwMode="auto">
          <a:xfrm>
            <a:off x="5904408" y="3995861"/>
            <a:ext cx="4071938" cy="55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r>
              <a:rPr lang="en-US" sz="16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Sharan</a:t>
            </a:r>
            <a:r>
              <a:rPr lang="en-US" sz="16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al. (2007)</a:t>
            </a:r>
            <a:r>
              <a:rPr lang="en-GB" sz="16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Network-based prediction of protein function</a:t>
            </a:r>
            <a:endParaRPr lang="en-GB" sz="1700" i="1" dirty="0"/>
          </a:p>
        </p:txBody>
      </p:sp>
      <p:sp>
        <p:nvSpPr>
          <p:cNvPr id="15375" name="TextBox 25"/>
          <p:cNvSpPr txBox="1">
            <a:spLocks noChangeArrowheads="1"/>
          </p:cNvSpPr>
          <p:nvPr/>
        </p:nvSpPr>
        <p:spPr bwMode="auto">
          <a:xfrm>
            <a:off x="4897438" y="4851403"/>
            <a:ext cx="1295002" cy="26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r>
              <a:rPr lang="en-GB" sz="1200" dirty="0" smtClean="0"/>
              <a:t>pmc:1847944</a:t>
            </a:r>
            <a:endParaRPr lang="en-GB" sz="1200" dirty="0"/>
          </a:p>
        </p:txBody>
      </p:sp>
      <p:sp>
        <p:nvSpPr>
          <p:cNvPr id="15378" name="TextBox 28"/>
          <p:cNvSpPr txBox="1">
            <a:spLocks noChangeArrowheads="1"/>
          </p:cNvSpPr>
          <p:nvPr/>
        </p:nvSpPr>
        <p:spPr bwMode="auto">
          <a:xfrm>
            <a:off x="5826125" y="2279650"/>
            <a:ext cx="1662459" cy="33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r>
              <a:rPr lang="en-GB" sz="1700" dirty="0"/>
              <a:t>Test document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5186833" y="3345284"/>
            <a:ext cx="428625" cy="1588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 bwMode="auto">
          <a:xfrm>
            <a:off x="5040312" y="2051645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Snip Single Corner Rectangle 26"/>
          <p:cNvSpPr/>
          <p:nvPr/>
        </p:nvSpPr>
        <p:spPr bwMode="auto">
          <a:xfrm>
            <a:off x="5040264" y="3851845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760" y="2987749"/>
            <a:ext cx="1080120" cy="4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algn="ctr"/>
            <a:r>
              <a:rPr lang="en-GB" sz="1200" dirty="0" smtClean="0"/>
              <a:t>Mosca et al. </a:t>
            </a:r>
            <a:br>
              <a:rPr lang="en-GB" sz="1200" dirty="0" smtClean="0"/>
            </a:br>
            <a:r>
              <a:rPr lang="en-GB" sz="1200" dirty="0" smtClean="0"/>
              <a:t>2009</a:t>
            </a:r>
            <a:endParaRPr lang="en-GB" sz="1200" i="1" dirty="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43768" y="6756169"/>
            <a:ext cx="936104" cy="4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algn="ctr"/>
            <a:r>
              <a:rPr lang="en-GB" sz="1200" dirty="0" smtClean="0"/>
              <a:t>Magi et al.</a:t>
            </a:r>
          </a:p>
          <a:p>
            <a:pPr algn="ctr"/>
            <a:r>
              <a:rPr lang="en-GB" sz="1200" dirty="0" smtClean="0"/>
              <a:t>2012</a:t>
            </a:r>
            <a:endParaRPr lang="en-GB" sz="1200" i="1" dirty="0"/>
          </a:p>
        </p:txBody>
      </p:sp>
      <p:sp>
        <p:nvSpPr>
          <p:cNvPr id="32" name="Snip Single Corner Rectangle 31"/>
          <p:cNvSpPr/>
          <p:nvPr/>
        </p:nvSpPr>
        <p:spPr bwMode="auto">
          <a:xfrm>
            <a:off x="287784" y="5868069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Snip Single Corner Rectangle 32"/>
          <p:cNvSpPr/>
          <p:nvPr/>
        </p:nvSpPr>
        <p:spPr bwMode="auto">
          <a:xfrm>
            <a:off x="287784" y="3923853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4" name="Snip Single Corner Rectangle 33"/>
          <p:cNvSpPr/>
          <p:nvPr/>
        </p:nvSpPr>
        <p:spPr bwMode="auto">
          <a:xfrm>
            <a:off x="287784" y="2051645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789" y="4833063"/>
            <a:ext cx="1042466" cy="4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algn="ctr"/>
            <a:r>
              <a:rPr lang="en-GB" sz="1200" dirty="0" smtClean="0"/>
              <a:t>Banks et al.</a:t>
            </a:r>
          </a:p>
          <a:p>
            <a:pPr algn="ctr"/>
            <a:r>
              <a:rPr lang="en-GB" sz="1200" dirty="0" smtClean="0"/>
              <a:t>2008</a:t>
            </a:r>
            <a:endParaRPr lang="en-GB" sz="12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15375" grpId="0"/>
      <p:bldP spid="27" grpId="0" animBg="1"/>
      <p:bldP spid="28" grpId="0"/>
      <p:bldP spid="31" grpId="0"/>
      <p:bldP spid="32" grpId="0" animBg="1"/>
      <p:bldP spid="33" grpId="0" animBg="1"/>
      <p:bldP spid="34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784" y="611485"/>
            <a:ext cx="8782050" cy="430212"/>
          </a:xfrm>
        </p:spPr>
        <p:txBody>
          <a:bodyPr/>
          <a:lstStyle/>
          <a:p>
            <a:r>
              <a:rPr lang="en-GB" dirty="0" smtClean="0"/>
              <a:t>Class-based indexing of incoming link contexts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51880" y="1763613"/>
            <a:ext cx="3960440" cy="187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811"/>
          <a:stretch>
            <a:fillRect/>
          </a:stretch>
        </p:blipFill>
        <p:spPr bwMode="auto">
          <a:xfrm>
            <a:off x="1151880" y="3707829"/>
            <a:ext cx="3960440" cy="182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1880" y="5724053"/>
            <a:ext cx="3902596" cy="132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1760" y="2987749"/>
            <a:ext cx="1080120" cy="4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algn="ctr"/>
            <a:r>
              <a:rPr lang="en-GB" sz="1200" dirty="0" smtClean="0"/>
              <a:t>Mosca et al. </a:t>
            </a:r>
            <a:br>
              <a:rPr lang="en-GB" sz="1200" dirty="0" smtClean="0"/>
            </a:br>
            <a:r>
              <a:rPr lang="en-GB" sz="1200" dirty="0" smtClean="0"/>
              <a:t>2009</a:t>
            </a:r>
            <a:endParaRPr lang="en-GB" sz="1200" i="1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3789" y="4833063"/>
            <a:ext cx="1042466" cy="4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algn="ctr"/>
            <a:r>
              <a:rPr lang="en-GB" sz="1200" dirty="0" smtClean="0"/>
              <a:t>Banks et al.</a:t>
            </a:r>
          </a:p>
          <a:p>
            <a:pPr algn="ctr"/>
            <a:r>
              <a:rPr lang="en-GB" sz="1200" dirty="0" smtClean="0"/>
              <a:t>2008</a:t>
            </a:r>
            <a:endParaRPr lang="en-GB" sz="1200" i="1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43768" y="6756169"/>
            <a:ext cx="936104" cy="4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algn="ctr"/>
            <a:r>
              <a:rPr lang="en-GB" sz="1200" dirty="0" smtClean="0"/>
              <a:t>Magi et al.</a:t>
            </a:r>
          </a:p>
          <a:p>
            <a:pPr algn="ctr"/>
            <a:r>
              <a:rPr lang="en-GB" sz="1200" dirty="0" smtClean="0"/>
              <a:t>2012</a:t>
            </a:r>
            <a:endParaRPr lang="en-GB" sz="1200" i="1" dirty="0"/>
          </a:p>
        </p:txBody>
      </p:sp>
      <p:sp>
        <p:nvSpPr>
          <p:cNvPr id="49" name="Snip Single Corner Rectangle 48"/>
          <p:cNvSpPr/>
          <p:nvPr/>
        </p:nvSpPr>
        <p:spPr bwMode="auto">
          <a:xfrm>
            <a:off x="287784" y="5868069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Snip Single Corner Rectangle 50"/>
          <p:cNvSpPr/>
          <p:nvPr/>
        </p:nvSpPr>
        <p:spPr bwMode="auto">
          <a:xfrm>
            <a:off x="287784" y="3923853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Snip Single Corner Rectangle 60"/>
          <p:cNvSpPr/>
          <p:nvPr/>
        </p:nvSpPr>
        <p:spPr bwMode="auto">
          <a:xfrm>
            <a:off x="287784" y="2051645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784" y="611485"/>
            <a:ext cx="8782050" cy="430212"/>
          </a:xfrm>
        </p:spPr>
        <p:txBody>
          <a:bodyPr/>
          <a:lstStyle/>
          <a:p>
            <a:r>
              <a:rPr lang="en-GB" dirty="0" smtClean="0"/>
              <a:t>Class-based indexing of incoming link contexts</a:t>
            </a:r>
            <a:endParaRPr lang="en-GB" dirty="0"/>
          </a:p>
        </p:txBody>
      </p:sp>
      <p:sp>
        <p:nvSpPr>
          <p:cNvPr id="23" name="Snip Single Corner Rectangle 22"/>
          <p:cNvSpPr/>
          <p:nvPr/>
        </p:nvSpPr>
        <p:spPr bwMode="auto">
          <a:xfrm>
            <a:off x="6624488" y="2195661"/>
            <a:ext cx="2592386" cy="3384376"/>
          </a:xfrm>
          <a:prstGeom prst="snip1Rect">
            <a:avLst>
              <a:gd name="adj" fmla="val 8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80472" y="1259557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in Lucene index</a:t>
            </a:r>
            <a:endParaRPr lang="en-GB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3055" y="2985940"/>
            <a:ext cx="17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pmcid: </a:t>
            </a:r>
            <a:r>
              <a:rPr lang="en-GB" sz="1400" dirty="0"/>
              <a:t>1847944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9966" y="3321157"/>
            <a:ext cx="2498312" cy="2434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ILC_Met</a:t>
            </a: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 </a:t>
            </a:r>
          </a:p>
          <a:p>
            <a:pPr>
              <a:spcAft>
                <a:spcPts val="600"/>
              </a:spcAft>
            </a:pPr>
            <a:r>
              <a:rPr lang="en-GB" sz="1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ILC_Hyp</a:t>
            </a: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</a:t>
            </a:r>
          </a:p>
          <a:p>
            <a:pPr>
              <a:spcAft>
                <a:spcPts val="600"/>
              </a:spcAft>
            </a:pPr>
            <a:r>
              <a:rPr lang="en-GB" sz="1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ILC_Res</a:t>
            </a: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</a:t>
            </a:r>
          </a:p>
          <a:p>
            <a:pPr>
              <a:spcAft>
                <a:spcPts val="600"/>
              </a:spcAft>
            </a:pPr>
            <a:r>
              <a:rPr lang="en-GB" sz="1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ILC_Con</a:t>
            </a: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</a:t>
            </a:r>
          </a:p>
          <a:p>
            <a:pPr>
              <a:spcAft>
                <a:spcPts val="600"/>
              </a:spcAft>
            </a:pPr>
            <a:r>
              <a:rPr lang="en-GB" sz="1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ILC_Bac</a:t>
            </a: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 </a:t>
            </a:r>
            <a:endParaRPr lang="en-GB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ILC_Exp</a:t>
            </a: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 </a:t>
            </a:r>
            <a:endParaRPr lang="en-GB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ILC_Mod: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&lt;vector&gt; </a:t>
            </a:r>
            <a:endParaRPr lang="en-GB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8294" y="2503438"/>
            <a:ext cx="255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title: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Network-based prediction of protein function 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flipV="1">
            <a:off x="5040312" y="5109882"/>
            <a:ext cx="1494959" cy="38107"/>
          </a:xfrm>
          <a:prstGeom prst="bentConnector3">
            <a:avLst>
              <a:gd name="adj1" fmla="val 50000"/>
            </a:avLst>
          </a:prstGeom>
          <a:ln>
            <a:solidFill>
              <a:srgbClr val="FF00FF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 bwMode="auto">
          <a:xfrm>
            <a:off x="5112320" y="4427911"/>
            <a:ext cx="1440160" cy="144014"/>
          </a:xfrm>
          <a:prstGeom prst="bentConnector3">
            <a:avLst>
              <a:gd name="adj1" fmla="val 50000"/>
            </a:avLst>
          </a:prstGeom>
          <a:ln>
            <a:solidFill>
              <a:srgbClr val="2205F5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23888" y="1259557"/>
            <a:ext cx="3603998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Annotated incoming link contexts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flipV="1">
            <a:off x="5832400" y="4571925"/>
            <a:ext cx="0" cy="1368152"/>
          </a:xfrm>
          <a:prstGeom prst="line">
            <a:avLst/>
          </a:prstGeom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12520" y="5652045"/>
            <a:ext cx="2166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value)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040312" y="3851845"/>
            <a:ext cx="1224136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 flipV="1">
            <a:off x="6264448" y="3851845"/>
            <a:ext cx="0" cy="432048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>
            <a:off x="6264448" y="4283893"/>
            <a:ext cx="288032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>
            <a:off x="5040312" y="5940077"/>
            <a:ext cx="792088" cy="0"/>
          </a:xfrm>
          <a:prstGeom prst="line">
            <a:avLst/>
          </a:prstGeom>
          <a:ln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80472" y="2195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Sharan et al. (2007)</a:t>
            </a:r>
            <a:endParaRPr lang="en-GB" sz="1400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4" name="Straight Arrow Connector 63"/>
          <p:cNvCxnSpPr>
            <a:stCxn id="39" idx="3"/>
            <a:endCxn id="25" idx="1"/>
          </p:cNvCxnSpPr>
          <p:nvPr/>
        </p:nvCxnSpPr>
        <p:spPr>
          <a:xfrm>
            <a:off x="4827886" y="1405912"/>
            <a:ext cx="1652586" cy="753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628" y="1763613"/>
            <a:ext cx="3944692" cy="187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1465"/>
          <a:stretch>
            <a:fillRect/>
          </a:stretch>
        </p:blipFill>
        <p:spPr bwMode="auto">
          <a:xfrm>
            <a:off x="1151880" y="3707830"/>
            <a:ext cx="3960440" cy="182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1880" y="5724053"/>
            <a:ext cx="3985554" cy="135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 bwMode="auto">
          <a:xfrm>
            <a:off x="5117012" y="1923069"/>
            <a:ext cx="931412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6048424" y="3491805"/>
            <a:ext cx="46404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5112320" y="2499133"/>
            <a:ext cx="432048" cy="0"/>
          </a:xfrm>
          <a:prstGeom prst="line">
            <a:avLst/>
          </a:prstGeom>
          <a:ln>
            <a:solidFill>
              <a:srgbClr val="FFFF66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V="1">
            <a:off x="5544368" y="2483693"/>
            <a:ext cx="0" cy="1224136"/>
          </a:xfrm>
          <a:prstGeom prst="line">
            <a:avLst/>
          </a:prstGeom>
          <a:ln>
            <a:solidFill>
              <a:srgbClr val="FFFF66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5544368" y="3707829"/>
            <a:ext cx="968096" cy="0"/>
          </a:xfrm>
          <a:prstGeom prst="line">
            <a:avLst/>
          </a:prstGeom>
          <a:ln>
            <a:solidFill>
              <a:srgbClr val="FFFF66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>
            <a:off x="5040312" y="6588149"/>
            <a:ext cx="1008112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 bwMode="auto">
          <a:xfrm flipV="1">
            <a:off x="6048424" y="1924050"/>
            <a:ext cx="0" cy="46641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 bwMode="auto">
          <a:xfrm>
            <a:off x="5040312" y="3203773"/>
            <a:ext cx="792088" cy="0"/>
          </a:xfrm>
          <a:prstGeom prst="line">
            <a:avLst/>
          </a:prstGeom>
          <a:ln>
            <a:solidFill>
              <a:srgbClr val="90EE9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 bwMode="auto">
          <a:xfrm flipV="1">
            <a:off x="5832400" y="3203773"/>
            <a:ext cx="0" cy="792088"/>
          </a:xfrm>
          <a:prstGeom prst="line">
            <a:avLst/>
          </a:prstGeom>
          <a:ln>
            <a:solidFill>
              <a:srgbClr val="90EE9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 bwMode="auto">
          <a:xfrm>
            <a:off x="5832400" y="3995861"/>
            <a:ext cx="720080" cy="0"/>
          </a:xfrm>
          <a:prstGeom prst="line">
            <a:avLst/>
          </a:prstGeom>
          <a:ln>
            <a:solidFill>
              <a:srgbClr val="90EE9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71760" y="2987749"/>
            <a:ext cx="1080120" cy="4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algn="ctr"/>
            <a:r>
              <a:rPr lang="en-GB" sz="1200" dirty="0" smtClean="0"/>
              <a:t>Mosca et al. </a:t>
            </a:r>
            <a:br>
              <a:rPr lang="en-GB" sz="1200" dirty="0" smtClean="0"/>
            </a:br>
            <a:r>
              <a:rPr lang="en-GB" sz="1200" dirty="0" smtClean="0"/>
              <a:t>2009</a:t>
            </a:r>
            <a:endParaRPr lang="en-GB" sz="1200" i="1" dirty="0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43768" y="6756169"/>
            <a:ext cx="936104" cy="4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algn="ctr"/>
            <a:r>
              <a:rPr lang="en-GB" sz="1200" dirty="0" smtClean="0"/>
              <a:t>Magi et al.</a:t>
            </a:r>
          </a:p>
          <a:p>
            <a:pPr algn="ctr"/>
            <a:r>
              <a:rPr lang="en-GB" sz="1200" dirty="0" smtClean="0"/>
              <a:t>2012</a:t>
            </a:r>
            <a:endParaRPr lang="en-GB" sz="1200" i="1" dirty="0"/>
          </a:p>
        </p:txBody>
      </p:sp>
      <p:sp>
        <p:nvSpPr>
          <p:cNvPr id="103" name="Snip Single Corner Rectangle 102"/>
          <p:cNvSpPr/>
          <p:nvPr/>
        </p:nvSpPr>
        <p:spPr bwMode="auto">
          <a:xfrm>
            <a:off x="287784" y="5868069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4" name="Snip Single Corner Rectangle 103"/>
          <p:cNvSpPr/>
          <p:nvPr/>
        </p:nvSpPr>
        <p:spPr bwMode="auto">
          <a:xfrm>
            <a:off x="287784" y="3923853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5" name="Snip Single Corner Rectangle 104"/>
          <p:cNvSpPr/>
          <p:nvPr/>
        </p:nvSpPr>
        <p:spPr bwMode="auto">
          <a:xfrm>
            <a:off x="287784" y="2051645"/>
            <a:ext cx="648120" cy="807357"/>
          </a:xfrm>
          <a:prstGeom prst="snip1Rect">
            <a:avLst>
              <a:gd name="adj" fmla="val 138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2206" tIns="31103" rIns="62206" bIns="31103" numCol="1" rtlCol="0" anchor="t" anchorCtr="0" compatLnSpc="1">
            <a:prstTxWarp prst="textNoShape">
              <a:avLst/>
            </a:prstTxWarp>
          </a:bodyPr>
          <a:lstStyle/>
          <a:p>
            <a:pPr defTabSz="3056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sz="120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3789" y="4833063"/>
            <a:ext cx="1042466" cy="4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algn="ctr"/>
            <a:r>
              <a:rPr lang="en-GB" sz="1200" dirty="0" smtClean="0"/>
              <a:t>Banks et al.</a:t>
            </a:r>
          </a:p>
          <a:p>
            <a:pPr algn="ctr"/>
            <a:r>
              <a:rPr lang="en-GB" sz="1200" dirty="0" smtClean="0"/>
              <a:t>2008</a:t>
            </a:r>
            <a:endParaRPr lang="en-GB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27" grpId="0"/>
      <p:bldP spid="29" grpId="0"/>
      <p:bldP spid="39" grpId="0"/>
      <p:bldP spid="46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Weight training</a:t>
            </a:r>
            <a:endParaRPr lang="en-GB" dirty="0"/>
          </a:p>
        </p:txBody>
      </p:sp>
      <p:pic>
        <p:nvPicPr>
          <p:cNvPr id="5" name="Picture 1" descr="C:\Users\dd\Downloads\Weights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389" y="4466478"/>
            <a:ext cx="3977199" cy="2952328"/>
          </a:xfrm>
          <a:prstGeom prst="rect">
            <a:avLst/>
          </a:prstGeom>
          <a:noFill/>
        </p:spPr>
      </p:pic>
      <p:pic>
        <p:nvPicPr>
          <p:cNvPr id="6" name="Picture 2" descr="C:\Users\dd\Downloads\Graph_progressio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8388" y="4310319"/>
            <a:ext cx="4428357" cy="322233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08295" y="1335806"/>
            <a:ext cx="946260" cy="223349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GB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Weights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1840" y="2166589"/>
            <a:ext cx="1140391" cy="80998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 query</a:t>
            </a:r>
            <a:endParaRPr lang="en-GB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598363" y="2023285"/>
            <a:ext cx="1370538" cy="1163689"/>
            <a:chOff x="5064320" y="8342892"/>
            <a:chExt cx="1370538" cy="1163689"/>
          </a:xfrm>
        </p:grpSpPr>
        <p:sp>
          <p:nvSpPr>
            <p:cNvPr id="12" name="Snip Single Corner Rectangle 11"/>
            <p:cNvSpPr/>
            <p:nvPr/>
          </p:nvSpPr>
          <p:spPr bwMode="auto">
            <a:xfrm>
              <a:off x="5414556" y="8342892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Snip Single Corner Rectangle 12"/>
            <p:cNvSpPr/>
            <p:nvPr/>
          </p:nvSpPr>
          <p:spPr bwMode="auto">
            <a:xfrm>
              <a:off x="5299334" y="8438993"/>
              <a:ext cx="648120" cy="831821"/>
            </a:xfrm>
            <a:prstGeom prst="snip1Rect">
              <a:avLst>
                <a:gd name="adj" fmla="val 12703"/>
              </a:avLst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Snip Single Corner Rectangle 13"/>
            <p:cNvSpPr/>
            <p:nvPr/>
          </p:nvSpPr>
          <p:spPr bwMode="auto">
            <a:xfrm>
              <a:off x="5184112" y="8551400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nip Single Corner Rectangle 14"/>
            <p:cNvSpPr/>
            <p:nvPr/>
          </p:nvSpPr>
          <p:spPr bwMode="auto">
            <a:xfrm>
              <a:off x="5064320" y="8699224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5947454" y="8866866"/>
              <a:ext cx="487404" cy="0"/>
            </a:xfrm>
            <a:prstGeom prst="line">
              <a:avLst/>
            </a:prstGeom>
            <a:ln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452297" y="1407106"/>
            <a:ext cx="1773552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 ranked by relevance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51718" y="2199837"/>
            <a:ext cx="1229074" cy="7557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Measure score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9687" y="2304475"/>
            <a:ext cx="1367253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citation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7833564" y="2542864"/>
            <a:ext cx="34356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815493" y="2025511"/>
            <a:ext cx="1000168" cy="1147523"/>
            <a:chOff x="3470108" y="9164997"/>
            <a:chExt cx="1000168" cy="1147523"/>
          </a:xfrm>
        </p:grpSpPr>
        <p:sp>
          <p:nvSpPr>
            <p:cNvPr id="22" name="Snip Single Corner Rectangle 21"/>
            <p:cNvSpPr/>
            <p:nvPr/>
          </p:nvSpPr>
          <p:spPr bwMode="auto">
            <a:xfrm>
              <a:off x="3822156" y="9164997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nip Single Corner Rectangle 22"/>
            <p:cNvSpPr/>
            <p:nvPr/>
          </p:nvSpPr>
          <p:spPr bwMode="auto">
            <a:xfrm>
              <a:off x="3706934" y="9261098"/>
              <a:ext cx="648120" cy="831821"/>
            </a:xfrm>
            <a:prstGeom prst="snip1Rect">
              <a:avLst>
                <a:gd name="adj" fmla="val 127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nip Single Corner Rectangle 23"/>
            <p:cNvSpPr/>
            <p:nvPr/>
          </p:nvSpPr>
          <p:spPr bwMode="auto">
            <a:xfrm>
              <a:off x="3591712" y="9373505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nip Single Corner Rectangle 24"/>
            <p:cNvSpPr/>
            <p:nvPr/>
          </p:nvSpPr>
          <p:spPr bwMode="auto">
            <a:xfrm>
              <a:off x="3470108" y="9505163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619760" y="1405900"/>
            <a:ext cx="1957414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Indexed document collection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937265" y="2580722"/>
            <a:ext cx="539494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76159" y="2612259"/>
            <a:ext cx="2495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67081"/>
              </p:ext>
            </p:extLst>
          </p:nvPr>
        </p:nvGraphicFramePr>
        <p:xfrm>
          <a:off x="2538053" y="1704309"/>
          <a:ext cx="511485" cy="1864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96">
                  <a:extLst>
                    <a:ext uri="{9D8B030D-6E8A-4147-A177-3AD203B41FA5}">
                      <a16:colId xmlns:a16="http://schemas.microsoft.com/office/drawing/2014/main" val="2350861000"/>
                    </a:ext>
                  </a:extLst>
                </a:gridCol>
                <a:gridCol w="138489">
                  <a:extLst>
                    <a:ext uri="{9D8B030D-6E8A-4147-A177-3AD203B41FA5}">
                      <a16:colId xmlns:a16="http://schemas.microsoft.com/office/drawing/2014/main" val="1637014827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 dirty="0">
                          <a:effectLst/>
                        </a:rPr>
                        <a:t>Bac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76984198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 dirty="0">
                          <a:effectLst/>
                        </a:rPr>
                        <a:t>Con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356879081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>
                          <a:effectLst/>
                        </a:rPr>
                        <a:t>Exp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332355527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>
                          <a:effectLst/>
                        </a:rPr>
                        <a:t>Goa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5127406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>
                          <a:effectLst/>
                        </a:rPr>
                        <a:t>Hyp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303064753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 dirty="0">
                          <a:effectLst/>
                        </a:rPr>
                        <a:t>Mod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65051317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>
                          <a:effectLst/>
                        </a:rPr>
                        <a:t>Res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392946593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200" u="none" strike="noStrike" dirty="0">
                          <a:effectLst/>
                        </a:rPr>
                        <a:t>…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837737757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00986" y="2404482"/>
            <a:ext cx="30328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1" name="Elbow Connector 30"/>
          <p:cNvCxnSpPr>
            <a:stCxn id="10" idx="0"/>
          </p:cNvCxnSpPr>
          <p:nvPr/>
        </p:nvCxnSpPr>
        <p:spPr>
          <a:xfrm rot="5400000" flipH="1" flipV="1">
            <a:off x="1600428" y="1473943"/>
            <a:ext cx="454255" cy="931039"/>
          </a:xfrm>
          <a:prstGeom prst="bentConnector2">
            <a:avLst/>
          </a:prstGeom>
          <a:ln>
            <a:solidFill>
              <a:srgbClr val="3333FF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2737" y="1144290"/>
            <a:ext cx="1604540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weights for each query type</a:t>
            </a:r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30030" y="3354616"/>
            <a:ext cx="1758788" cy="692760"/>
            <a:chOff x="3713424" y="9748004"/>
            <a:chExt cx="1758788" cy="692760"/>
          </a:xfrm>
        </p:grpSpPr>
        <p:sp>
          <p:nvSpPr>
            <p:cNvPr id="34" name="Flowchart: Process 33"/>
            <p:cNvSpPr/>
            <p:nvPr/>
          </p:nvSpPr>
          <p:spPr>
            <a:xfrm>
              <a:off x="3959809" y="10057259"/>
              <a:ext cx="1512403" cy="383505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</a:t>
              </a:r>
              <a:r>
                <a:rPr lang="en-GB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eight training</a:t>
              </a:r>
              <a:endPara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Circular Arrow 34"/>
            <p:cNvSpPr/>
            <p:nvPr/>
          </p:nvSpPr>
          <p:spPr>
            <a:xfrm>
              <a:off x="3713424" y="9748004"/>
              <a:ext cx="467866" cy="488248"/>
            </a:xfrm>
            <a:prstGeom prst="circularArrow">
              <a:avLst>
                <a:gd name="adj1" fmla="val 5879"/>
                <a:gd name="adj2" fmla="val 1074974"/>
                <a:gd name="adj3" fmla="val 21514960"/>
                <a:gd name="adj4" fmla="val 5207100"/>
                <a:gd name="adj5" fmla="val 12596"/>
              </a:avLst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6" name="Elbow Connector 35"/>
          <p:cNvCxnSpPr>
            <a:stCxn id="34" idx="1"/>
            <a:endCxn id="9" idx="2"/>
          </p:cNvCxnSpPr>
          <p:nvPr/>
        </p:nvCxnSpPr>
        <p:spPr>
          <a:xfrm rot="10800000">
            <a:off x="2881425" y="3569304"/>
            <a:ext cx="2194990" cy="286320"/>
          </a:xfrm>
          <a:prstGeom prst="bentConnector2">
            <a:avLst/>
          </a:prstGeom>
          <a:ln>
            <a:solidFill>
              <a:srgbClr val="3333FF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32107" y="3919176"/>
            <a:ext cx="1568332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weights: -1, 6, -2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8" name="Elbow Connector 37"/>
          <p:cNvCxnSpPr>
            <a:stCxn id="18" idx="2"/>
            <a:endCxn id="34" idx="3"/>
          </p:cNvCxnSpPr>
          <p:nvPr/>
        </p:nvCxnSpPr>
        <p:spPr>
          <a:xfrm rot="5400000">
            <a:off x="7277497" y="2266866"/>
            <a:ext cx="900080" cy="2277437"/>
          </a:xfrm>
          <a:prstGeom prst="bentConnector2">
            <a:avLst/>
          </a:prstGeom>
          <a:ln>
            <a:solidFill>
              <a:srgbClr val="3333FF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8" grpId="0" animBg="1"/>
      <p:bldP spid="19" grpId="0"/>
      <p:bldP spid="26" grpId="0"/>
      <p:bldP spid="30" grpId="0"/>
      <p:bldP spid="32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2050" name="Picture 2" descr="C:\Users\dd\Documents\Dropbox\PhD\WOSP16\paper\results_table.png"/>
          <p:cNvPicPr>
            <a:picLocks noChangeAspect="1" noChangeArrowheads="1"/>
          </p:cNvPicPr>
          <p:nvPr/>
        </p:nvPicPr>
        <p:blipFill rotWithShape="1">
          <a:blip r:embed="rId2" cstate="print"/>
          <a:srcRect r="9822" b="80055"/>
          <a:stretch/>
        </p:blipFill>
        <p:spPr bwMode="auto">
          <a:xfrm>
            <a:off x="143768" y="3059757"/>
            <a:ext cx="9898983" cy="1368151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 bwMode="auto">
          <a:xfrm>
            <a:off x="2808064" y="3743832"/>
            <a:ext cx="576064" cy="252029"/>
          </a:xfrm>
          <a:prstGeom prst="rect">
            <a:avLst/>
          </a:prstGeom>
          <a:noFill/>
          <a:ln w="28575">
            <a:solidFill>
              <a:srgbClr val="2205F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84328" y="3743832"/>
            <a:ext cx="576064" cy="252029"/>
          </a:xfrm>
          <a:prstGeom prst="rect">
            <a:avLst/>
          </a:prstGeom>
          <a:noFill/>
          <a:ln w="28575">
            <a:solidFill>
              <a:srgbClr val="2205F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28544" y="3959856"/>
            <a:ext cx="576064" cy="252029"/>
          </a:xfrm>
          <a:prstGeom prst="rect">
            <a:avLst/>
          </a:prstGeom>
          <a:noFill/>
          <a:ln w="28575">
            <a:solidFill>
              <a:srgbClr val="2205F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645" y="1180338"/>
            <a:ext cx="30243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CoreSC class of sentence where citation appears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431800" y="1787940"/>
            <a:ext cx="492748" cy="12718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871960" y="1859948"/>
            <a:ext cx="30243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queries</a:t>
            </a:r>
            <a:r>
              <a:rPr lang="es-ES" dirty="0" smtClean="0"/>
              <a:t> of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1583928" y="2384727"/>
            <a:ext cx="1033786" cy="6030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80272" y="1181187"/>
            <a:ext cx="30243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weight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 </a:t>
            </a:r>
            <a:r>
              <a:rPr lang="es-ES" dirty="0" err="1" smtClean="0"/>
              <a:t>found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fold</a:t>
            </a:r>
            <a:r>
              <a:rPr lang="es-ES" dirty="0" smtClean="0"/>
              <a:t> </a:t>
            </a:r>
            <a:r>
              <a:rPr lang="es-ES" dirty="0" err="1" smtClean="0"/>
              <a:t>during</a:t>
            </a:r>
            <a:r>
              <a:rPr lang="es-ES" dirty="0" smtClean="0"/>
              <a:t> training</a:t>
            </a:r>
            <a:endParaRPr lang="en-GB" dirty="0"/>
          </a:p>
        </p:txBody>
      </p:sp>
      <p:cxnSp>
        <p:nvCxnSpPr>
          <p:cNvPr id="16" name="Straight Connector 15"/>
          <p:cNvCxnSpPr>
            <a:stCxn id="2050" idx="0"/>
          </p:cNvCxnSpPr>
          <p:nvPr/>
        </p:nvCxnSpPr>
        <p:spPr bwMode="auto">
          <a:xfrm flipV="1">
            <a:off x="5093260" y="1787940"/>
            <a:ext cx="307092" cy="12718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745032" y="1958556"/>
            <a:ext cx="2342377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Testing</a:t>
            </a:r>
            <a:r>
              <a:rPr lang="es-ES" dirty="0" smtClean="0"/>
              <a:t> scores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fold</a:t>
            </a:r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8652020" y="2602162"/>
            <a:ext cx="132709" cy="4575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31800" y="5139439"/>
            <a:ext cx="8856984" cy="127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Consistent improvement: </a:t>
            </a:r>
          </a:p>
          <a:p>
            <a:pPr marL="1028546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Background, Conclusion, Goal, Hypothesis, Method, Objective, Result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consistent: </a:t>
            </a:r>
          </a:p>
          <a:p>
            <a:pPr marL="1028546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Experiment, Model, Motivation, Observation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" grpId="0"/>
      <p:bldP spid="10" grpId="0"/>
      <p:bldP spid="15" grpId="0"/>
      <p:bldP spid="21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of annotated ILCs</a:t>
            </a:r>
            <a:endParaRPr lang="en-GB" dirty="0"/>
          </a:p>
        </p:txBody>
      </p:sp>
      <p:pic>
        <p:nvPicPr>
          <p:cNvPr id="2050" name="Picture 2" descr="C:\Users\dd\Documents\Dropbox\PhD\WOSP16\paper\results_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68" y="1115541"/>
            <a:ext cx="9821626" cy="6137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3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8347" y="1027718"/>
            <a:ext cx="714381" cy="1466235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GB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636565"/>
            <a:ext cx="9715534" cy="430213"/>
          </a:xfrm>
        </p:spPr>
        <p:txBody>
          <a:bodyPr/>
          <a:lstStyle/>
          <a:p>
            <a:r>
              <a:rPr lang="en-GB" dirty="0" smtClean="0"/>
              <a:t>Context-Based Citation Recommendation (CBCR)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39850" y="1456346"/>
            <a:ext cx="7215238" cy="1512086"/>
          </a:xfrm>
          <a:prstGeom prst="rect">
            <a:avLst/>
          </a:prstGeom>
        </p:spPr>
        <p:txBody>
          <a:bodyPr wrap="square" lIns="91420" tIns="45711" rIns="91420" bIns="45711">
            <a:spAutoFit/>
          </a:bodyPr>
          <a:lstStyle/>
          <a:p>
            <a:r>
              <a:rPr lang="en-GB" sz="2400" dirty="0">
                <a:latin typeface="+mj-lt"/>
                <a:ea typeface="Open Sans Light" pitchFamily="34" charset="0"/>
                <a:cs typeface="Open Sans Light" pitchFamily="34" charset="0"/>
              </a:rPr>
              <a:t>A variety of coherence theories have been developed over the years [...] and their principles have found application in many symbolic text generation systems (e.g. </a:t>
            </a:r>
            <a:r>
              <a:rPr lang="en-GB" sz="2400" dirty="0" smtClean="0">
                <a:latin typeface="+mj-lt"/>
                <a:ea typeface="Open Sans Light" pitchFamily="34" charset="0"/>
                <a:cs typeface="Open Sans Light" pitchFamily="34" charset="0"/>
              </a:rPr>
              <a:t>CITATION NEEDED )</a:t>
            </a:r>
            <a:endParaRPr lang="en-GB" sz="2400" dirty="0">
              <a:latin typeface="+mj-lt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0709" y="2456478"/>
            <a:ext cx="714381" cy="1466235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GB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”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5602" y="3099420"/>
            <a:ext cx="6357982" cy="297432"/>
          </a:xfrm>
          <a:prstGeom prst="rect">
            <a:avLst/>
          </a:prstGeom>
        </p:spPr>
        <p:txBody>
          <a:bodyPr wrap="square" lIns="91420" tIns="45711" rIns="91420" bIns="45711">
            <a:spAutoFit/>
          </a:bodyPr>
          <a:lstStyle/>
          <a:p>
            <a:pPr algn="r"/>
            <a:r>
              <a:rPr lang="en-GB" sz="1400" dirty="0">
                <a:latin typeface="+mj-lt"/>
                <a:ea typeface="Open Sans Light" pitchFamily="34" charset="0"/>
                <a:cs typeface="Open Sans Light" pitchFamily="34" charset="0"/>
              </a:rPr>
              <a:t>(Adapted from </a:t>
            </a:r>
            <a:r>
              <a:rPr lang="en-GB" sz="1400" dirty="0" err="1">
                <a:latin typeface="+mj-lt"/>
                <a:ea typeface="Open Sans Light" pitchFamily="34" charset="0"/>
                <a:cs typeface="Open Sans Light" pitchFamily="34" charset="0"/>
              </a:rPr>
              <a:t>Barzilay</a:t>
            </a:r>
            <a:r>
              <a:rPr lang="en-GB" sz="1400" dirty="0">
                <a:latin typeface="+mj-lt"/>
                <a:ea typeface="Open Sans Light" pitchFamily="34" charset="0"/>
                <a:cs typeface="Open Sans Light" pitchFamily="34" charset="0"/>
              </a:rPr>
              <a:t> and </a:t>
            </a:r>
            <a:r>
              <a:rPr lang="en-GB" sz="1400" dirty="0" err="1">
                <a:latin typeface="+mj-lt"/>
                <a:ea typeface="Open Sans Light" pitchFamily="34" charset="0"/>
                <a:cs typeface="Open Sans Light" pitchFamily="34" charset="0"/>
              </a:rPr>
              <a:t>Lapata</a:t>
            </a:r>
            <a:r>
              <a:rPr lang="en-GB" sz="1400" dirty="0">
                <a:latin typeface="+mj-lt"/>
                <a:ea typeface="Open Sans Light" pitchFamily="34" charset="0"/>
                <a:cs typeface="Open Sans Light" pitchFamily="34" charset="0"/>
              </a:rPr>
              <a:t>, 2005)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8781" y="2529503"/>
            <a:ext cx="2767665" cy="32127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53978" y="3563813"/>
            <a:ext cx="8424936" cy="3672408"/>
          </a:xfrm>
          <a:prstGeom prst="wedgeRectCallout">
            <a:avLst>
              <a:gd name="adj1" fmla="val -17666"/>
              <a:gd name="adj2" fmla="val -45508"/>
            </a:avLst>
          </a:prstGeom>
          <a:solidFill>
            <a:schemeClr val="bg1"/>
          </a:solidFill>
          <a:ln w="28575" cap="flat" cmpd="sng" algn="ctr">
            <a:solidFill>
              <a:srgbClr val="2205F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40112" y="3491805"/>
            <a:ext cx="360040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240112" y="2987749"/>
            <a:ext cx="360040" cy="576064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2205F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600152" y="2987749"/>
            <a:ext cx="0" cy="576064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2205F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7864" y="3851845"/>
            <a:ext cx="7920880" cy="33123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Recommendations</a:t>
            </a:r>
            <a:endParaRPr lang="en-GB" sz="2000" b="1" dirty="0" smtClean="0">
              <a:solidFill>
                <a:srgbClr val="C00000"/>
              </a:solidFill>
            </a:endParaRPr>
          </a:p>
          <a:p>
            <a:pPr marL="176213" indent="-176213">
              <a:spcBef>
                <a:spcPts val="600"/>
              </a:spcBef>
            </a:pPr>
            <a:r>
              <a:rPr lang="en-GB" sz="1800" dirty="0" smtClean="0"/>
              <a:t>D. Scott, C. S. de Souza. 1990. </a:t>
            </a:r>
            <a:r>
              <a:rPr lang="en-GB" sz="1800" b="1" dirty="0" smtClean="0"/>
              <a:t>Getting the message across in RST-based text generation. </a:t>
            </a:r>
            <a:r>
              <a:rPr lang="en-GB" sz="1800" dirty="0" smtClean="0"/>
              <a:t>In R. Dale, C. </a:t>
            </a:r>
            <a:r>
              <a:rPr lang="en-GB" sz="1800" dirty="0" err="1" smtClean="0"/>
              <a:t>Mellish</a:t>
            </a:r>
            <a:r>
              <a:rPr lang="en-GB" sz="1800" dirty="0" smtClean="0"/>
              <a:t>, M. </a:t>
            </a:r>
            <a:r>
              <a:rPr lang="en-GB" sz="1800" dirty="0" err="1" smtClean="0"/>
              <a:t>Zock</a:t>
            </a:r>
            <a:r>
              <a:rPr lang="en-GB" sz="1800" dirty="0" smtClean="0"/>
              <a:t>, eds., </a:t>
            </a:r>
            <a:r>
              <a:rPr lang="en-GB" sz="1800" i="1" dirty="0" smtClean="0"/>
              <a:t>Current Research in Natural Language Generation</a:t>
            </a:r>
            <a:r>
              <a:rPr lang="en-GB" sz="1800" dirty="0" smtClean="0"/>
              <a:t>, 47–73. Academic Press.</a:t>
            </a:r>
          </a:p>
          <a:p>
            <a:pPr marL="176213" indent="-176213"/>
            <a:r>
              <a:rPr lang="en-GB" sz="1800" dirty="0" smtClean="0"/>
              <a:t>R. Kibble, R. Power. 2004. </a:t>
            </a:r>
            <a:r>
              <a:rPr lang="en-GB" sz="1800" b="1" dirty="0" smtClean="0"/>
              <a:t>Optimising referential coherence in text generation.</a:t>
            </a:r>
            <a:r>
              <a:rPr lang="en-GB" sz="1800" dirty="0" smtClean="0"/>
              <a:t> </a:t>
            </a:r>
            <a:r>
              <a:rPr lang="en-GB" sz="1800" i="1" dirty="0" smtClean="0"/>
              <a:t>Computational Linguistics</a:t>
            </a:r>
            <a:r>
              <a:rPr lang="en-GB" sz="1800" dirty="0" smtClean="0"/>
              <a:t>, 30(4):401–416.</a:t>
            </a:r>
          </a:p>
          <a:p>
            <a:pPr marL="176213" indent="-176213"/>
            <a:r>
              <a:rPr lang="en-GB" sz="1800" dirty="0" smtClean="0"/>
              <a:t>E. H. </a:t>
            </a:r>
            <a:r>
              <a:rPr lang="en-GB" sz="1800" dirty="0" err="1" smtClean="0"/>
              <a:t>Hovy</a:t>
            </a:r>
            <a:r>
              <a:rPr lang="en-GB" sz="1800" dirty="0" smtClean="0"/>
              <a:t>. 1987. </a:t>
            </a:r>
            <a:r>
              <a:rPr lang="en-GB" sz="1800" b="1" dirty="0" smtClean="0"/>
              <a:t>Generating natural language under pragmatic constraints. </a:t>
            </a:r>
            <a:r>
              <a:rPr lang="en-GB" sz="1800" i="1" dirty="0" smtClean="0"/>
              <a:t>Journal of Pragmatics</a:t>
            </a:r>
            <a:r>
              <a:rPr lang="en-GB" sz="1800" dirty="0" smtClean="0"/>
              <a:t>, </a:t>
            </a:r>
            <a:r>
              <a:rPr lang="en-GB" sz="1800" i="1" dirty="0" smtClean="0"/>
              <a:t>11</a:t>
            </a:r>
            <a:r>
              <a:rPr lang="en-GB" sz="1800" dirty="0" smtClean="0"/>
              <a:t>(6), 689-719.</a:t>
            </a:r>
          </a:p>
          <a:p>
            <a:pPr marL="176213" indent="-176213"/>
            <a:r>
              <a:rPr sz="1800" dirty="0" smtClean="0"/>
              <a:t>C. </a:t>
            </a:r>
            <a:r>
              <a:rPr sz="1800" dirty="0" err="1" smtClean="0"/>
              <a:t>B.Callaway</a:t>
            </a:r>
            <a:r>
              <a:rPr sz="1800" dirty="0" smtClean="0"/>
              <a:t>, &amp; J. C. Lester. 2002. </a:t>
            </a:r>
            <a:r>
              <a:rPr sz="1800" b="1" dirty="0" smtClean="0"/>
              <a:t>Narrative prose generation.</a:t>
            </a:r>
            <a:r>
              <a:rPr sz="1800" dirty="0" smtClean="0"/>
              <a:t> </a:t>
            </a:r>
            <a:r>
              <a:rPr sz="1800" i="1" dirty="0" smtClean="0"/>
              <a:t>Artificial Intelligence</a:t>
            </a:r>
            <a:r>
              <a:rPr sz="1800" dirty="0" smtClean="0"/>
              <a:t>, </a:t>
            </a:r>
            <a:r>
              <a:rPr sz="1800" i="1" dirty="0" smtClean="0"/>
              <a:t>139</a:t>
            </a:r>
            <a:r>
              <a:rPr sz="1800" dirty="0" smtClean="0"/>
              <a:t>(2), 213-252.</a:t>
            </a:r>
          </a:p>
          <a:p>
            <a:pPr marL="176213" indent="-176213"/>
            <a:r>
              <a:rPr sz="1800" dirty="0" smtClean="0"/>
              <a:t>...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 animBg="1"/>
      <p:bldP spid="11" grpId="0" animBg="1"/>
      <p:bldP spid="12" grpId="0" animBg="1"/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of document text indexing</a:t>
            </a:r>
            <a:endParaRPr lang="en-GB" dirty="0"/>
          </a:p>
        </p:txBody>
      </p:sp>
      <p:pic>
        <p:nvPicPr>
          <p:cNvPr id="3074" name="Picture 2" descr="C:\Users\dd\Documents\Dropbox\PhD\LREC16\paper\results_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784" y="1115541"/>
            <a:ext cx="9217024" cy="6392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320" y="2431431"/>
            <a:ext cx="4922378" cy="335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97" y="2431430"/>
            <a:ext cx="4910308" cy="364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2405273"/>
            <a:ext cx="4934218" cy="371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2405273"/>
            <a:ext cx="4934218" cy="37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" y="2411685"/>
            <a:ext cx="4934218" cy="3719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2411684"/>
            <a:ext cx="4934218" cy="37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2411685"/>
            <a:ext cx="4934218" cy="371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" y="2411685"/>
            <a:ext cx="4934218" cy="37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" y="2411684"/>
            <a:ext cx="4934218" cy="3719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24" y="2411683"/>
            <a:ext cx="4934218" cy="37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" y="2414646"/>
            <a:ext cx="4934218" cy="3719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45" y="2412297"/>
            <a:ext cx="4934218" cy="37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2414646"/>
            <a:ext cx="4934218" cy="371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2414646"/>
            <a:ext cx="4934218" cy="37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2414645"/>
            <a:ext cx="4934218" cy="37194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" y="2414645"/>
            <a:ext cx="4934218" cy="37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2414644"/>
            <a:ext cx="4934218" cy="371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" y="2414644"/>
            <a:ext cx="4934218" cy="37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5"/>
          <p:cNvSpPr>
            <a:spLocks noGrp="1"/>
          </p:cNvSpPr>
          <p:nvPr>
            <p:ph idx="1"/>
          </p:nvPr>
        </p:nvSpPr>
        <p:spPr>
          <a:xfrm>
            <a:off x="144462" y="1368427"/>
            <a:ext cx="9790113" cy="125413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r>
              <a:rPr lang="en-GB" smtClean="0"/>
              <a:t> </a:t>
            </a:r>
          </a:p>
        </p:txBody>
      </p:sp>
      <p:sp>
        <p:nvSpPr>
          <p:cNvPr id="6147" name="Title 6"/>
          <p:cNvSpPr>
            <a:spLocks noGrp="1"/>
          </p:cNvSpPr>
          <p:nvPr>
            <p:ph type="title"/>
          </p:nvPr>
        </p:nvSpPr>
        <p:spPr>
          <a:xfrm>
            <a:off x="187351" y="636565"/>
            <a:ext cx="8782050" cy="430213"/>
          </a:xfrm>
        </p:spPr>
        <p:txBody>
          <a:bodyPr/>
          <a:lstStyle/>
          <a:p>
            <a:pPr eaLnBrk="1" hangingPunct="1"/>
            <a:r>
              <a:rPr lang="en-GB" b="1" i="1" dirty="0" smtClean="0"/>
              <a:t>Evaluation</a:t>
            </a:r>
            <a:r>
              <a:rPr lang="en-GB" i="1" dirty="0" smtClean="0"/>
              <a:t>: </a:t>
            </a:r>
            <a:r>
              <a:rPr lang="en-GB" dirty="0" smtClean="0"/>
              <a:t>for document </a:t>
            </a:r>
            <a:r>
              <a:rPr lang="en-GB" i="1" dirty="0" smtClean="0"/>
              <a:t>d </a:t>
            </a:r>
            <a:r>
              <a:rPr lang="en-GB" dirty="0" smtClean="0"/>
              <a:t>in</a:t>
            </a:r>
            <a:r>
              <a:rPr lang="en-GB" i="1" dirty="0" smtClean="0"/>
              <a:t> </a:t>
            </a:r>
            <a:r>
              <a:rPr lang="en-GB" dirty="0" smtClean="0"/>
              <a:t>test set </a:t>
            </a:r>
            <a:r>
              <a:rPr lang="en-GB" i="1" dirty="0" smtClean="0"/>
              <a:t>T</a:t>
            </a:r>
          </a:p>
        </p:txBody>
      </p:sp>
      <p:pic>
        <p:nvPicPr>
          <p:cNvPr id="614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938" y="1636714"/>
            <a:ext cx="3968750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3188" y="1636713"/>
            <a:ext cx="396875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comparison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77951" y="1979637"/>
            <a:ext cx="129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context</a:t>
            </a:r>
          </a:p>
          <a:p>
            <a:pPr algn="r"/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3" y="192426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8988" y="1970804"/>
            <a:ext cx="188987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Cited text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312" y="1970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type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584" y="1475581"/>
            <a:ext cx="2783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Incoming Link Contexts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6775" y="1518453"/>
            <a:ext cx="18934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text </a:t>
            </a:r>
            <a:endParaRPr lang="en-GB" b="1" dirty="0">
              <a:latin typeface="Century Gothic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2414643"/>
            <a:ext cx="4934218" cy="3719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5" y="2414643"/>
            <a:ext cx="4934218" cy="37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There are consistent links between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CoreSC class of citing sentence and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CoreSC class of sentence in the incoming link contexts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CoreSC class of sentence in the </a:t>
            </a:r>
            <a:r>
              <a:rPr lang="en-US" sz="2400" dirty="0" smtClean="0"/>
              <a:t>document </a:t>
            </a:r>
            <a:r>
              <a:rPr lang="en-US" sz="2400" dirty="0" smtClean="0"/>
              <a:t>contents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These links can be exploited to increase relevance of recommendations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 smtClean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Compare with a standard bag-of-words approach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Combine weights for the classes of sentences in the documents and in the incoming link contexts to those documents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Test on other domains and classification schemes (e.g. AZ + ACL)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Gaussian Processes for weight training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79397" y="4069705"/>
            <a:ext cx="8782050" cy="430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CF103A"/>
                </a:solidFill>
                <a:latin typeface="Century Gothic" pitchFamily="34" charset="0"/>
                <a:ea typeface="Open Sans Light" pitchFamily="34" charset="0"/>
                <a:cs typeface="Open Sans Light" pitchFamily="34" charset="0"/>
              </a:defRPr>
            </a:lvl1pPr>
            <a:lvl2pPr algn="l" defTabSz="44926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CF103A"/>
                </a:solidFill>
                <a:latin typeface="Times New Roman" pitchFamily="16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CF103A"/>
                </a:solidFill>
                <a:latin typeface="Times New Roman" pitchFamily="16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CF103A"/>
                </a:solidFill>
                <a:latin typeface="Times New Roman" pitchFamily="16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CF103A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CF103A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CF103A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CF103A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CF103A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r>
              <a:rPr lang="en-US" kern="0" dirty="0" smtClean="0"/>
              <a:t>Future work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7874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563" y="850878"/>
            <a:ext cx="9752012" cy="5929335"/>
          </a:xfrm>
        </p:spPr>
        <p:txBody>
          <a:bodyPr anchor="ctr"/>
          <a:lstStyle/>
          <a:p>
            <a:pPr algn="ctr">
              <a:buNone/>
            </a:pPr>
            <a:r>
              <a:rPr lang="en-GB" sz="3600" dirty="0" smtClean="0">
                <a:latin typeface="Century Gothic" pitchFamily="34" charset="0"/>
              </a:rPr>
              <a:t>Thank you.</a:t>
            </a:r>
          </a:p>
          <a:p>
            <a:pPr algn="ctr">
              <a:buNone/>
            </a:pPr>
            <a:endParaRPr lang="en-GB" sz="36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en-GB" sz="3600" dirty="0" smtClean="0">
                <a:latin typeface="Century Gothic" pitchFamily="34" charset="0"/>
              </a:rPr>
              <a:t>Questions?</a:t>
            </a:r>
            <a:endParaRPr sz="36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253966" y="636565"/>
            <a:ext cx="8970963" cy="503236"/>
          </a:xfrm>
        </p:spPr>
        <p:txBody>
          <a:bodyPr/>
          <a:lstStyle/>
          <a:p>
            <a:pPr>
              <a:tabLst>
                <a:tab pos="0" algn="l"/>
                <a:tab pos="914210" algn="l"/>
                <a:tab pos="1828420" algn="l"/>
                <a:tab pos="2742632" algn="l"/>
                <a:tab pos="3656842" algn="l"/>
                <a:tab pos="4571052" algn="l"/>
                <a:tab pos="5485262" algn="l"/>
                <a:tab pos="6399473" algn="l"/>
                <a:tab pos="7313683" algn="l"/>
                <a:tab pos="8227893" algn="l"/>
                <a:tab pos="9142104" algn="l"/>
                <a:tab pos="10056315" algn="l"/>
              </a:tabLst>
            </a:pPr>
            <a:r>
              <a:rPr lang="en-GB" dirty="0" smtClean="0"/>
              <a:t>References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40" y="1208070"/>
            <a:ext cx="9090025" cy="5786478"/>
          </a:xfrm>
        </p:spPr>
        <p:txBody>
          <a:bodyPr anchor="t"/>
          <a:lstStyle/>
          <a:p>
            <a:pPr marL="395207" indent="-304736">
              <a:buClr>
                <a:srgbClr val="CF103A"/>
              </a:buClr>
              <a:buSzPct val="45000"/>
              <a:buFont typeface="Wingdings" charset="2"/>
              <a:buChar char=""/>
              <a:tabLst>
                <a:tab pos="395207" algn="l"/>
                <a:tab pos="1309417" algn="l"/>
                <a:tab pos="2223627" algn="l"/>
                <a:tab pos="3137837" algn="l"/>
                <a:tab pos="4052048" algn="l"/>
                <a:tab pos="4966258" algn="l"/>
                <a:tab pos="5880468" algn="l"/>
                <a:tab pos="6794679" algn="l"/>
                <a:tab pos="7708890" algn="l"/>
                <a:tab pos="8623100" algn="l"/>
                <a:tab pos="9537310" algn="l"/>
                <a:tab pos="10451520" algn="l"/>
              </a:tabLst>
            </a:pPr>
            <a:r>
              <a:rPr sz="1600" dirty="0" smtClean="0"/>
              <a:t>Duma, D., &amp; Klein, E. 2014. Citation Resolution: A method for evaluating context-based citation recommendation systems. In </a:t>
            </a:r>
            <a:r>
              <a:rPr sz="1600" i="1" dirty="0" smtClean="0"/>
              <a:t>Proceedings of the 52nd Annual Meeting of the Association for Computational Linguistics.</a:t>
            </a:r>
          </a:p>
          <a:p>
            <a:pPr marL="395207" indent="-304736">
              <a:buClr>
                <a:srgbClr val="CF103A"/>
              </a:buClr>
              <a:buSzPct val="45000"/>
              <a:buFont typeface="Wingdings" charset="2"/>
              <a:buChar char=""/>
              <a:tabLst>
                <a:tab pos="395207" algn="l"/>
                <a:tab pos="1309417" algn="l"/>
                <a:tab pos="2223627" algn="l"/>
                <a:tab pos="3137837" algn="l"/>
                <a:tab pos="4052048" algn="l"/>
                <a:tab pos="4966258" algn="l"/>
                <a:tab pos="5880468" algn="l"/>
                <a:tab pos="6794679" algn="l"/>
                <a:tab pos="7708890" algn="l"/>
                <a:tab pos="8623100" algn="l"/>
                <a:tab pos="9537310" algn="l"/>
                <a:tab pos="10451520" algn="l"/>
              </a:tabLst>
            </a:pPr>
            <a:r>
              <a:rPr lang="en-GB" sz="1600" dirty="0" smtClean="0"/>
              <a:t>Qi </a:t>
            </a:r>
            <a:r>
              <a:rPr lang="en-GB" sz="1600" dirty="0"/>
              <a:t>He, Jian Pei, Daniel </a:t>
            </a:r>
            <a:r>
              <a:rPr lang="en-GB" sz="1600" dirty="0" err="1"/>
              <a:t>Kifer</a:t>
            </a:r>
            <a:r>
              <a:rPr lang="en-GB" sz="1600" dirty="0"/>
              <a:t>, </a:t>
            </a:r>
            <a:r>
              <a:rPr lang="en-GB" sz="1600" dirty="0" err="1"/>
              <a:t>Prasenjit</a:t>
            </a:r>
            <a:r>
              <a:rPr lang="en-GB" sz="1600" dirty="0"/>
              <a:t> </a:t>
            </a:r>
            <a:r>
              <a:rPr lang="en-GB" sz="1600" dirty="0" err="1"/>
              <a:t>Mitra</a:t>
            </a:r>
            <a:r>
              <a:rPr lang="en-GB" sz="1600" dirty="0"/>
              <a:t>, and Lee Giles. 2010. Context-aware citation recommendation. In </a:t>
            </a:r>
            <a:r>
              <a:rPr lang="en-GB" sz="1600" i="1" dirty="0"/>
              <a:t>Proceedings of the 19th international conference on World wide web</a:t>
            </a:r>
            <a:r>
              <a:rPr lang="en-GB" sz="1600" dirty="0"/>
              <a:t>, pages 421–430. ACM</a:t>
            </a:r>
            <a:r>
              <a:rPr lang="en-GB" sz="1600" dirty="0" smtClean="0"/>
              <a:t>.</a:t>
            </a:r>
          </a:p>
          <a:p>
            <a:pPr marL="395207" indent="-304736">
              <a:buClr>
                <a:srgbClr val="CF103A"/>
              </a:buClr>
              <a:buSzPct val="45000"/>
              <a:buFont typeface="Wingdings" charset="2"/>
              <a:buChar char=""/>
              <a:tabLst>
                <a:tab pos="395207" algn="l"/>
                <a:tab pos="1309417" algn="l"/>
                <a:tab pos="2223627" algn="l"/>
                <a:tab pos="3137837" algn="l"/>
                <a:tab pos="4052048" algn="l"/>
                <a:tab pos="4966258" algn="l"/>
                <a:tab pos="5880468" algn="l"/>
                <a:tab pos="6794679" algn="l"/>
                <a:tab pos="7708890" algn="l"/>
                <a:tab pos="8623100" algn="l"/>
                <a:tab pos="9537310" algn="l"/>
                <a:tab pos="10451520" algn="l"/>
              </a:tabLst>
            </a:pPr>
            <a:r>
              <a:rPr lang="en-GB" sz="1600" dirty="0"/>
              <a:t>W. Huang, Z. Wu, P. </a:t>
            </a:r>
            <a:r>
              <a:rPr lang="en-GB" sz="1600" dirty="0" err="1"/>
              <a:t>Mitra</a:t>
            </a:r>
            <a:r>
              <a:rPr lang="en-GB" sz="1600" dirty="0"/>
              <a:t>, and C. L. Giles. </a:t>
            </a:r>
            <a:r>
              <a:rPr lang="en-GB" sz="1600" dirty="0" err="1"/>
              <a:t>Refseer</a:t>
            </a:r>
            <a:r>
              <a:rPr lang="en-GB" sz="1600" dirty="0"/>
              <a:t>: A citation recommendation system. In Digital Libraries (JCDL), 2014 IEEE/ACM Joint Conference on, pages 371–374. IEEE, 2014. </a:t>
            </a:r>
            <a:endParaRPr lang="en-GB" sz="1600" dirty="0" smtClean="0"/>
          </a:p>
          <a:p>
            <a:pPr marL="395207" indent="-304736">
              <a:buClr>
                <a:srgbClr val="CF103A"/>
              </a:buClr>
              <a:buSzPct val="45000"/>
              <a:buFont typeface="Wingdings" charset="2"/>
              <a:buChar char=""/>
              <a:tabLst>
                <a:tab pos="395207" algn="l"/>
                <a:tab pos="1309417" algn="l"/>
                <a:tab pos="2223627" algn="l"/>
                <a:tab pos="3137837" algn="l"/>
                <a:tab pos="4052048" algn="l"/>
                <a:tab pos="4966258" algn="l"/>
                <a:tab pos="5880468" algn="l"/>
                <a:tab pos="6794679" algn="l"/>
                <a:tab pos="7708890" algn="l"/>
                <a:tab pos="8623100" algn="l"/>
                <a:tab pos="9537310" algn="l"/>
                <a:tab pos="10451520" algn="l"/>
              </a:tabLst>
            </a:pPr>
            <a:r>
              <a:rPr lang="en-GB" sz="1600" dirty="0" smtClean="0"/>
              <a:t>M</a:t>
            </a:r>
            <a:r>
              <a:rPr lang="en-GB" sz="1600" dirty="0"/>
              <a:t>. Liakata, S. </a:t>
            </a:r>
            <a:r>
              <a:rPr lang="en-GB" sz="1600" dirty="0" err="1"/>
              <a:t>Saha</a:t>
            </a:r>
            <a:r>
              <a:rPr lang="en-GB" sz="1600" dirty="0"/>
              <a:t>, S. </a:t>
            </a:r>
            <a:r>
              <a:rPr lang="en-GB" sz="1600" dirty="0" err="1"/>
              <a:t>Dobnik</a:t>
            </a:r>
            <a:r>
              <a:rPr lang="en-GB" sz="1600" dirty="0"/>
              <a:t>, C. Batchelor, and D. </a:t>
            </a:r>
            <a:r>
              <a:rPr lang="en-GB" sz="1600" dirty="0" err="1"/>
              <a:t>Rebholz-Schuhmann</a:t>
            </a:r>
            <a:r>
              <a:rPr lang="en-GB" sz="1600" dirty="0"/>
              <a:t>. Automatic recognition of conceptualization zones in scientiﬁc articles and two life science applications. Bioinformatics, 28(7):</a:t>
            </a:r>
            <a:r>
              <a:rPr lang="en-GB" sz="1600" dirty="0" smtClean="0"/>
              <a:t>991–1000</a:t>
            </a:r>
            <a:r>
              <a:rPr lang="en-GB" sz="1600" dirty="0"/>
              <a:t>, 2012. </a:t>
            </a:r>
            <a:endParaRPr lang="en-GB" sz="1600" dirty="0" smtClean="0"/>
          </a:p>
          <a:p>
            <a:pPr marL="395207" indent="-304736">
              <a:buClr>
                <a:srgbClr val="CF103A"/>
              </a:buClr>
              <a:buSzPct val="45000"/>
              <a:buFont typeface="Wingdings" charset="2"/>
              <a:buChar char=""/>
              <a:tabLst>
                <a:tab pos="395207" algn="l"/>
                <a:tab pos="1309417" algn="l"/>
                <a:tab pos="2223627" algn="l"/>
                <a:tab pos="3137837" algn="l"/>
                <a:tab pos="4052048" algn="l"/>
                <a:tab pos="4966258" algn="l"/>
                <a:tab pos="5880468" algn="l"/>
                <a:tab pos="6794679" algn="l"/>
                <a:tab pos="7708890" algn="l"/>
                <a:tab pos="8623100" algn="l"/>
                <a:tab pos="9537310" algn="l"/>
                <a:tab pos="10451520" algn="l"/>
              </a:tabLst>
            </a:pPr>
            <a:r>
              <a:rPr lang="en-US" sz="1600" dirty="0"/>
              <a:t> M. Liakata, S. </a:t>
            </a:r>
            <a:r>
              <a:rPr lang="en-US" sz="1600" dirty="0" err="1"/>
              <a:t>Teufel</a:t>
            </a:r>
            <a:r>
              <a:rPr lang="en-US" sz="1600" dirty="0"/>
              <a:t>, A. </a:t>
            </a:r>
            <a:r>
              <a:rPr lang="en-US" sz="1600" dirty="0" err="1"/>
              <a:t>Siddharthan</a:t>
            </a:r>
            <a:r>
              <a:rPr lang="en-US" sz="1600" dirty="0"/>
              <a:t>, and C. R. </a:t>
            </a:r>
            <a:r>
              <a:rPr lang="en-US" sz="1600" dirty="0" err="1"/>
              <a:t>Batchelor</a:t>
            </a:r>
            <a:r>
              <a:rPr lang="en-US" sz="1600" dirty="0"/>
              <a:t>. Corpora for the </a:t>
            </a:r>
            <a:r>
              <a:rPr lang="en-US" sz="1600" dirty="0" err="1"/>
              <a:t>conceptualisation</a:t>
            </a:r>
            <a:r>
              <a:rPr lang="en-US" sz="1600" dirty="0"/>
              <a:t> and zoning of scientiﬁc papers. In LREC, 2010.</a:t>
            </a:r>
          </a:p>
          <a:p>
            <a:pPr marL="395207" indent="-304736">
              <a:buClr>
                <a:srgbClr val="CF103A"/>
              </a:buClr>
              <a:buSzPct val="45000"/>
              <a:buFont typeface="Wingdings" charset="2"/>
              <a:buChar char=""/>
              <a:tabLst>
                <a:tab pos="395207" algn="l"/>
                <a:tab pos="1309417" algn="l"/>
                <a:tab pos="2223627" algn="l"/>
                <a:tab pos="3137837" algn="l"/>
                <a:tab pos="4052048" algn="l"/>
                <a:tab pos="4966258" algn="l"/>
                <a:tab pos="5880468" algn="l"/>
                <a:tab pos="6794679" algn="l"/>
                <a:tab pos="7708890" algn="l"/>
                <a:tab pos="8623100" algn="l"/>
                <a:tab pos="9537310" algn="l"/>
                <a:tab pos="10451520" algn="l"/>
              </a:tabLst>
            </a:pPr>
            <a:endParaRPr lang="en-GB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5"/>
          <p:cNvSpPr>
            <a:spLocks noGrp="1"/>
          </p:cNvSpPr>
          <p:nvPr>
            <p:ph idx="1"/>
          </p:nvPr>
        </p:nvSpPr>
        <p:spPr>
          <a:xfrm>
            <a:off x="144462" y="1368427"/>
            <a:ext cx="9790113" cy="125413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r>
              <a:rPr lang="en-GB" smtClean="0"/>
              <a:t> </a:t>
            </a:r>
          </a:p>
        </p:txBody>
      </p:sp>
      <p:sp>
        <p:nvSpPr>
          <p:cNvPr id="7171" name="Title 6"/>
          <p:cNvSpPr>
            <a:spLocks noGrp="1"/>
          </p:cNvSpPr>
          <p:nvPr>
            <p:ph type="title"/>
          </p:nvPr>
        </p:nvSpPr>
        <p:spPr>
          <a:xfrm>
            <a:off x="182563" y="636565"/>
            <a:ext cx="8782050" cy="430212"/>
          </a:xfrm>
        </p:spPr>
        <p:txBody>
          <a:bodyPr/>
          <a:lstStyle/>
          <a:p>
            <a:pPr eaLnBrk="1" hangingPunct="1"/>
            <a:r>
              <a:rPr lang="en-GB" dirty="0" smtClean="0"/>
              <a:t>1. Keep only references in document collection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188" y="1636713"/>
            <a:ext cx="396875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938" y="1636714"/>
            <a:ext cx="3968750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5"/>
          <p:cNvSpPr>
            <a:spLocks noGrp="1"/>
          </p:cNvSpPr>
          <p:nvPr>
            <p:ph idx="1"/>
          </p:nvPr>
        </p:nvSpPr>
        <p:spPr>
          <a:xfrm>
            <a:off x="144462" y="1368427"/>
            <a:ext cx="9790113" cy="125413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r>
              <a:rPr lang="en-GB" smtClean="0"/>
              <a:t> </a:t>
            </a:r>
          </a:p>
        </p:txBody>
      </p:sp>
      <p:sp>
        <p:nvSpPr>
          <p:cNvPr id="8195" name="Title 6"/>
          <p:cNvSpPr>
            <a:spLocks noGrp="1"/>
          </p:cNvSpPr>
          <p:nvPr>
            <p:ph type="title"/>
          </p:nvPr>
        </p:nvSpPr>
        <p:spPr>
          <a:xfrm>
            <a:off x="182563" y="636565"/>
            <a:ext cx="8782050" cy="430212"/>
          </a:xfrm>
        </p:spPr>
        <p:txBody>
          <a:bodyPr/>
          <a:lstStyle/>
          <a:p>
            <a:pPr eaLnBrk="1" hangingPunct="1"/>
            <a:r>
              <a:rPr lang="en-GB" dirty="0" smtClean="0"/>
              <a:t>1. Keep only references in document collection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188" y="1636713"/>
            <a:ext cx="396875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938" y="1636714"/>
            <a:ext cx="3968750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8" name="Group 16"/>
          <p:cNvGrpSpPr>
            <a:grpSpLocks/>
          </p:cNvGrpSpPr>
          <p:nvPr/>
        </p:nvGrpSpPr>
        <p:grpSpPr bwMode="auto">
          <a:xfrm>
            <a:off x="5540378" y="1279525"/>
            <a:ext cx="4496751" cy="5715000"/>
            <a:chOff x="5540378" y="1279507"/>
            <a:chExt cx="4496085" cy="5715040"/>
          </a:xfrm>
        </p:grpSpPr>
        <p:sp>
          <p:nvSpPr>
            <p:cNvPr id="9" name="Rectangle 8"/>
            <p:cNvSpPr/>
            <p:nvPr/>
          </p:nvSpPr>
          <p:spPr bwMode="auto">
            <a:xfrm>
              <a:off x="5540378" y="2447915"/>
              <a:ext cx="3388812" cy="94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GB">
                <a:latin typeface="Century Gothic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540378" y="4422779"/>
              <a:ext cx="3388812" cy="257176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GB">
                <a:latin typeface="Century Gothic" pitchFamily="34" charset="0"/>
              </a:endParaRPr>
            </a:p>
          </p:txBody>
        </p:sp>
        <p:sp>
          <p:nvSpPr>
            <p:cNvPr id="8219" name="TextBox 10"/>
            <p:cNvSpPr txBox="1">
              <a:spLocks noChangeArrowheads="1"/>
            </p:cNvSpPr>
            <p:nvPr/>
          </p:nvSpPr>
          <p:spPr bwMode="auto">
            <a:xfrm>
              <a:off x="6540510" y="1279507"/>
              <a:ext cx="3495953" cy="349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Century Gothic" pitchFamily="34" charset="0"/>
                </a:rPr>
                <a:t>Collection-internal references</a:t>
              </a:r>
            </a:p>
          </p:txBody>
        </p:sp>
        <p:cxnSp>
          <p:nvCxnSpPr>
            <p:cNvPr id="13" name="Straight Connector 12"/>
            <p:cNvCxnSpPr>
              <a:stCxn id="9" idx="0"/>
              <a:endCxn id="8219" idx="2"/>
            </p:cNvCxnSpPr>
            <p:nvPr/>
          </p:nvCxnSpPr>
          <p:spPr bwMode="auto">
            <a:xfrm rot="5400000" flipH="1" flipV="1">
              <a:off x="7352415" y="1511846"/>
              <a:ext cx="818438" cy="10537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0"/>
              <a:endCxn id="8219" idx="2"/>
            </p:cNvCxnSpPr>
            <p:nvPr/>
          </p:nvCxnSpPr>
          <p:spPr bwMode="auto">
            <a:xfrm rot="5400000" flipH="1" flipV="1">
              <a:off x="6364983" y="2499278"/>
              <a:ext cx="2793302" cy="10537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 bwMode="auto">
          <a:xfrm>
            <a:off x="1057275" y="5137150"/>
            <a:ext cx="655638" cy="95250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0" name="Rectangle 19"/>
          <p:cNvSpPr/>
          <p:nvPr/>
        </p:nvSpPr>
        <p:spPr bwMode="auto">
          <a:xfrm>
            <a:off x="1452562" y="5329239"/>
            <a:ext cx="957263" cy="90487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1" name="Rectangle 20"/>
          <p:cNvSpPr/>
          <p:nvPr/>
        </p:nvSpPr>
        <p:spPr bwMode="auto">
          <a:xfrm>
            <a:off x="1066800" y="6219825"/>
            <a:ext cx="727075" cy="77788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2" name="Rectangle 21"/>
          <p:cNvSpPr/>
          <p:nvPr/>
        </p:nvSpPr>
        <p:spPr bwMode="auto">
          <a:xfrm>
            <a:off x="2686050" y="6118227"/>
            <a:ext cx="142875" cy="87313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3" name="Rectangle 22"/>
          <p:cNvSpPr/>
          <p:nvPr/>
        </p:nvSpPr>
        <p:spPr bwMode="auto">
          <a:xfrm>
            <a:off x="4037012" y="3392490"/>
            <a:ext cx="614363" cy="100012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4" name="Rectangle 23"/>
          <p:cNvSpPr/>
          <p:nvPr/>
        </p:nvSpPr>
        <p:spPr bwMode="auto">
          <a:xfrm>
            <a:off x="3224215" y="4041777"/>
            <a:ext cx="701675" cy="109538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5" name="Rectangle 24"/>
          <p:cNvSpPr/>
          <p:nvPr/>
        </p:nvSpPr>
        <p:spPr bwMode="auto">
          <a:xfrm>
            <a:off x="3952875" y="4035425"/>
            <a:ext cx="700088" cy="109538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6" name="Rectangle 25"/>
          <p:cNvSpPr/>
          <p:nvPr/>
        </p:nvSpPr>
        <p:spPr bwMode="auto">
          <a:xfrm>
            <a:off x="2897188" y="4137025"/>
            <a:ext cx="833438" cy="100013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7" name="Rectangle 26"/>
          <p:cNvSpPr/>
          <p:nvPr/>
        </p:nvSpPr>
        <p:spPr bwMode="auto">
          <a:xfrm>
            <a:off x="3756025" y="4137028"/>
            <a:ext cx="676275" cy="93663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8" name="Rectangle 27"/>
          <p:cNvSpPr/>
          <p:nvPr/>
        </p:nvSpPr>
        <p:spPr bwMode="auto">
          <a:xfrm>
            <a:off x="3370265" y="5822950"/>
            <a:ext cx="1025525" cy="96838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29" name="Rectangle 28"/>
          <p:cNvSpPr/>
          <p:nvPr/>
        </p:nvSpPr>
        <p:spPr bwMode="auto">
          <a:xfrm>
            <a:off x="4418015" y="5822950"/>
            <a:ext cx="257175" cy="101600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30" name="Rectangle 29"/>
          <p:cNvSpPr/>
          <p:nvPr/>
        </p:nvSpPr>
        <p:spPr bwMode="auto">
          <a:xfrm>
            <a:off x="2924175" y="5913440"/>
            <a:ext cx="257175" cy="103187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31" name="Rectangle 30"/>
          <p:cNvSpPr/>
          <p:nvPr/>
        </p:nvSpPr>
        <p:spPr bwMode="auto">
          <a:xfrm>
            <a:off x="4211638" y="6108700"/>
            <a:ext cx="469900" cy="103188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32" name="Rectangle 31"/>
          <p:cNvSpPr/>
          <p:nvPr/>
        </p:nvSpPr>
        <p:spPr bwMode="auto">
          <a:xfrm>
            <a:off x="2930525" y="6211890"/>
            <a:ext cx="203200" cy="96837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33" name="Rectangle 32"/>
          <p:cNvSpPr/>
          <p:nvPr/>
        </p:nvSpPr>
        <p:spPr bwMode="auto">
          <a:xfrm>
            <a:off x="3881438" y="6621465"/>
            <a:ext cx="793750" cy="103187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34" name="Rectangle 33"/>
          <p:cNvSpPr/>
          <p:nvPr/>
        </p:nvSpPr>
        <p:spPr bwMode="auto">
          <a:xfrm>
            <a:off x="2924177" y="6694488"/>
            <a:ext cx="233363" cy="107950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0" tIns="45711" rIns="91420" bIns="45711"/>
          <a:lstStyle/>
          <a:p>
            <a:pPr>
              <a:defRPr/>
            </a:pPr>
            <a:endParaRPr lang="en-GB"/>
          </a:p>
        </p:txBody>
      </p:sp>
      <p:sp>
        <p:nvSpPr>
          <p:cNvPr id="8215" name="TextBox 34"/>
          <p:cNvSpPr txBox="1">
            <a:spLocks noChangeArrowheads="1"/>
          </p:cNvSpPr>
          <p:nvPr/>
        </p:nvSpPr>
        <p:spPr bwMode="auto">
          <a:xfrm>
            <a:off x="539750" y="1279527"/>
            <a:ext cx="2403182" cy="34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Century Gothic" pitchFamily="34" charset="0"/>
              </a:rPr>
              <a:t>Resolvable </a:t>
            </a:r>
            <a:r>
              <a:rPr lang="en-GB" dirty="0" smtClean="0">
                <a:solidFill>
                  <a:srgbClr val="7030A0"/>
                </a:solidFill>
                <a:latin typeface="Century Gothic" pitchFamily="34" charset="0"/>
              </a:rPr>
              <a:t>citation</a:t>
            </a:r>
            <a:endParaRPr lang="en-GB" dirty="0">
              <a:solidFill>
                <a:srgbClr val="7030A0"/>
              </a:solidFill>
              <a:latin typeface="Century Gothic" pitchFamily="34" charset="0"/>
            </a:endParaRPr>
          </a:p>
        </p:txBody>
      </p:sp>
      <p:cxnSp>
        <p:nvCxnSpPr>
          <p:cNvPr id="38" name="Straight Connector 37"/>
          <p:cNvCxnSpPr>
            <a:stCxn id="8215" idx="2"/>
            <a:endCxn id="24" idx="0"/>
          </p:cNvCxnSpPr>
          <p:nvPr/>
        </p:nvCxnSpPr>
        <p:spPr bwMode="auto">
          <a:xfrm rot="16200000" flipH="1">
            <a:off x="1452047" y="1918770"/>
            <a:ext cx="2412301" cy="183371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5"/>
          <p:cNvSpPr>
            <a:spLocks noGrp="1"/>
          </p:cNvSpPr>
          <p:nvPr>
            <p:ph idx="1"/>
          </p:nvPr>
        </p:nvSpPr>
        <p:spPr>
          <a:xfrm>
            <a:off x="144462" y="1368427"/>
            <a:ext cx="9790113" cy="125413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r>
              <a:rPr lang="en-GB" smtClean="0"/>
              <a:t> </a:t>
            </a:r>
          </a:p>
        </p:txBody>
      </p:sp>
      <p:sp>
        <p:nvSpPr>
          <p:cNvPr id="921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2. Replace resolvable citations with placeholders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188" y="1636713"/>
            <a:ext cx="396875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938" y="1636714"/>
            <a:ext cx="3968750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144462" y="1368427"/>
            <a:ext cx="9790113" cy="125413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r>
              <a:rPr lang="en-GB" dirty="0" smtClean="0"/>
              <a:t> </a:t>
            </a:r>
          </a:p>
        </p:txBody>
      </p:sp>
      <p:sp>
        <p:nvSpPr>
          <p:cNvPr id="1126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3. Resolve citations</a:t>
            </a:r>
          </a:p>
        </p:txBody>
      </p:sp>
      <p:pic>
        <p:nvPicPr>
          <p:cNvPr id="112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938" y="1636714"/>
            <a:ext cx="3968750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938" y="1636714"/>
            <a:ext cx="3968750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3063" y="3098800"/>
            <a:ext cx="1773238" cy="495300"/>
            <a:chOff x="2913529" y="3099361"/>
            <a:chExt cx="1772862" cy="495486"/>
          </a:xfrm>
        </p:grpSpPr>
        <p:sp>
          <p:nvSpPr>
            <p:cNvPr id="9" name="Rectangle 8"/>
            <p:cNvSpPr/>
            <p:nvPr/>
          </p:nvSpPr>
          <p:spPr bwMode="auto">
            <a:xfrm>
              <a:off x="2913529" y="3208940"/>
              <a:ext cx="1769688" cy="385907"/>
            </a:xfrm>
            <a:prstGeom prst="rect">
              <a:avLst/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357848" y="3099361"/>
              <a:ext cx="328543" cy="106403"/>
            </a:xfrm>
            <a:prstGeom prst="rect">
              <a:avLst/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25470" y="1136632"/>
            <a:ext cx="4714875" cy="34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 marL="342830" indent="-342830"/>
            <a:r>
              <a:rPr lang="en-GB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For each citation placeholder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680272" y="2134506"/>
            <a:ext cx="1101483" cy="1213286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842954" y="1429822"/>
            <a:ext cx="1152128" cy="648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Evaluation query</a:t>
            </a:r>
            <a:endParaRPr lang="en-GB" sz="14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626538" y="4313790"/>
            <a:ext cx="1370538" cy="1163689"/>
            <a:chOff x="5064320" y="8342892"/>
            <a:chExt cx="1370538" cy="1163689"/>
          </a:xfrm>
        </p:grpSpPr>
        <p:sp>
          <p:nvSpPr>
            <p:cNvPr id="36" name="Snip Single Corner Rectangle 35"/>
            <p:cNvSpPr/>
            <p:nvPr/>
          </p:nvSpPr>
          <p:spPr bwMode="auto">
            <a:xfrm>
              <a:off x="5414556" y="8342892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7" name="Snip Single Corner Rectangle 36"/>
            <p:cNvSpPr/>
            <p:nvPr/>
          </p:nvSpPr>
          <p:spPr bwMode="auto">
            <a:xfrm>
              <a:off x="5299334" y="8438993"/>
              <a:ext cx="648120" cy="831821"/>
            </a:xfrm>
            <a:prstGeom prst="snip1Rect">
              <a:avLst>
                <a:gd name="adj" fmla="val 12703"/>
              </a:avLst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9" name="Snip Single Corner Rectangle 38"/>
            <p:cNvSpPr/>
            <p:nvPr/>
          </p:nvSpPr>
          <p:spPr bwMode="auto">
            <a:xfrm>
              <a:off x="5184112" y="8551400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0" name="Snip Single Corner Rectangle 39"/>
            <p:cNvSpPr/>
            <p:nvPr/>
          </p:nvSpPr>
          <p:spPr bwMode="auto">
            <a:xfrm>
              <a:off x="5064320" y="8699224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5947454" y="8866866"/>
              <a:ext cx="487404" cy="0"/>
            </a:xfrm>
            <a:prstGeom prst="line">
              <a:avLst/>
            </a:prstGeom>
            <a:ln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480472" y="3779837"/>
            <a:ext cx="1773552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Results ranked by relevance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01810" y="6300117"/>
            <a:ext cx="1229074" cy="7557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Measure score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37555" y="4561707"/>
            <a:ext cx="1367253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Original citation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972349" y="1284966"/>
            <a:ext cx="1000168" cy="1147523"/>
            <a:chOff x="3470108" y="9164997"/>
            <a:chExt cx="1000168" cy="1147523"/>
          </a:xfrm>
        </p:grpSpPr>
        <p:sp>
          <p:nvSpPr>
            <p:cNvPr id="47" name="Snip Single Corner Rectangle 46"/>
            <p:cNvSpPr/>
            <p:nvPr/>
          </p:nvSpPr>
          <p:spPr bwMode="auto">
            <a:xfrm>
              <a:off x="3822156" y="9164997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8" name="Snip Single Corner Rectangle 47"/>
            <p:cNvSpPr/>
            <p:nvPr/>
          </p:nvSpPr>
          <p:spPr bwMode="auto">
            <a:xfrm>
              <a:off x="3706934" y="9261098"/>
              <a:ext cx="648120" cy="831821"/>
            </a:xfrm>
            <a:prstGeom prst="snip1Rect">
              <a:avLst>
                <a:gd name="adj" fmla="val 127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 bwMode="auto">
            <a:xfrm>
              <a:off x="3591712" y="9373505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0" name="Snip Single Corner Rectangle 49"/>
            <p:cNvSpPr/>
            <p:nvPr/>
          </p:nvSpPr>
          <p:spPr bwMode="auto">
            <a:xfrm>
              <a:off x="3470108" y="9505163"/>
              <a:ext cx="648120" cy="807357"/>
            </a:xfrm>
            <a:prstGeom prst="snip1Rect">
              <a:avLst>
                <a:gd name="adj" fmla="val 1387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2206" tIns="31103" rIns="62206" bIns="31103" numCol="1" rtlCol="0" anchor="t" anchorCtr="0" compatLnSpc="1">
              <a:prstTxWarp prst="textNoShape">
                <a:avLst/>
              </a:prstTxWarp>
            </a:bodyPr>
            <a:lstStyle/>
            <a:p>
              <a:pPr defTabSz="30564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GB" sz="120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776616" y="683493"/>
            <a:ext cx="1957414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Indexed document collection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7116347" y="3347792"/>
            <a:ext cx="0" cy="37100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>
            <a:off x="6532111" y="2134506"/>
            <a:ext cx="457993" cy="35051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 bwMode="auto">
          <a:xfrm>
            <a:off x="7087457" y="5713835"/>
            <a:ext cx="0" cy="43204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28774" y="2580492"/>
            <a:ext cx="975147" cy="6041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Retrieval</a:t>
            </a:r>
            <a:endParaRPr lang="en-GB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7304442" y="2092323"/>
            <a:ext cx="535277" cy="392693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/>
      <p:bldP spid="43" grpId="0" animBg="1"/>
      <p:bldP spid="44" grpId="0"/>
      <p:bldP spid="51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716756"/>
              </p:ext>
            </p:extLst>
          </p:nvPr>
        </p:nvGraphicFramePr>
        <p:xfrm>
          <a:off x="182564" y="1115541"/>
          <a:ext cx="9682285" cy="619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3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6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320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Corpus</a:t>
                      </a:r>
                      <a:endParaRPr lang="en-GB" sz="1600" dirty="0">
                        <a:solidFill>
                          <a:schemeClr val="tx1"/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Indexing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Query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generation</a:t>
                      </a:r>
                      <a:endParaRPr lang="en-GB" sz="1600" dirty="0">
                        <a:solidFill>
                          <a:schemeClr val="tx1"/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Similarity</a:t>
                      </a:r>
                      <a:endParaRPr lang="en-GB" sz="1600" dirty="0">
                        <a:solidFill>
                          <a:schemeClr val="tx1"/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Tang and Zhang (2009)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1.6k</a:t>
                      </a:r>
                      <a:r>
                        <a:rPr lang="en-GB" sz="1400" baseline="0" dirty="0" smtClean="0"/>
                        <a:t> &amp; 3.3k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Full text (?)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Citing sentence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2-layer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RBM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74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He et al. (2010)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450k (CiteSeerX)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Title</a:t>
                      </a:r>
                      <a:r>
                        <a:rPr lang="en-GB" sz="1400" baseline="0" dirty="0" smtClean="0"/>
                        <a:t> + abstract, out-link contexts, in-link context (anchor text)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 (50)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Links</a:t>
                      </a:r>
                      <a:r>
                        <a:rPr lang="en-GB" sz="1400" baseline="0" dirty="0" smtClean="0"/>
                        <a:t> in graph (authors, citations)</a:t>
                      </a:r>
                      <a:r>
                        <a:rPr lang="en-GB" sz="1400" dirty="0" smtClean="0"/>
                        <a:t> + co-cited probability + cosine</a:t>
                      </a:r>
                      <a:r>
                        <a:rPr lang="en-GB" sz="1400" baseline="0" dirty="0" smtClean="0"/>
                        <a:t> distance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2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Kataria et al.</a:t>
                      </a:r>
                      <a:r>
                        <a:rPr lang="en-GB" sz="1400" baseline="0" dirty="0" smtClean="0"/>
                        <a:t> (2010)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3k</a:t>
                      </a:r>
                      <a:r>
                        <a:rPr lang="en-GB" sz="1400" baseline="0" dirty="0" smtClean="0"/>
                        <a:t> &amp; 3k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Full text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 (30)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PLSA-LDA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He et al. (2012)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30k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Passage (500, 1000, 2000,</a:t>
                      </a:r>
                      <a:r>
                        <a:rPr lang="en-GB" sz="1400" baseline="0" dirty="0" smtClean="0"/>
                        <a:t> 3000), 4/5 overlapping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Citing sentence</a:t>
                      </a:r>
                      <a:endParaRPr lang="en-GB" sz="1400" dirty="0" smtClean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Translation model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46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Duma and Klein (2014)</a:t>
                      </a:r>
                      <a:endParaRPr lang="en-GB" sz="1400" i="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9k (ACL </a:t>
                      </a:r>
                      <a:r>
                        <a:rPr lang="en-US" sz="1400" dirty="0" err="1" smtClean="0"/>
                        <a:t>Antology</a:t>
                      </a:r>
                      <a:r>
                        <a:rPr lang="en-US" sz="1400" dirty="0" smtClean="0"/>
                        <a:t>)</a:t>
                      </a:r>
                      <a:endParaRPr lang="en-GB" sz="1400" i="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 text, title</a:t>
                      </a:r>
                      <a:r>
                        <a:rPr lang="en-US" sz="1400" baseline="0" dirty="0" smtClean="0"/>
                        <a:t> + abstract, passage (1/2 overlapping), anchor text</a:t>
                      </a:r>
                      <a:endParaRPr lang="en-GB" sz="1400" i="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Window (10-50)</a:t>
                      </a:r>
                      <a:endParaRPr lang="en-GB" sz="1400" i="0" dirty="0" smtClean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Cosine</a:t>
                      </a:r>
                      <a:r>
                        <a:rPr lang="en-US" sz="1400" baseline="0" dirty="0" smtClean="0"/>
                        <a:t> distance + </a:t>
                      </a:r>
                      <a:r>
                        <a:rPr lang="en-US" sz="1400" baseline="0" dirty="0" err="1" smtClean="0"/>
                        <a:t>tf-idf</a:t>
                      </a:r>
                      <a:endParaRPr lang="en-GB" sz="1400" i="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39662"/>
                  </a:ext>
                </a:extLst>
              </a:tr>
              <a:tr h="84388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Huang</a:t>
                      </a:r>
                      <a:r>
                        <a:rPr lang="en-GB" sz="1400" baseline="0" dirty="0" smtClean="0"/>
                        <a:t> et al. (2015)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&gt; 1 million (CiteSeerX)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Anchor text (?)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Sentences (3; 1 up,</a:t>
                      </a:r>
                      <a:r>
                        <a:rPr lang="en-GB" sz="1400" baseline="0" dirty="0" smtClean="0"/>
                        <a:t> 1 down)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Cosine distance +</a:t>
                      </a:r>
                      <a:r>
                        <a:rPr lang="en-GB" sz="1400" baseline="0" dirty="0" smtClean="0"/>
                        <a:t> n</a:t>
                      </a:r>
                      <a:r>
                        <a:rPr lang="en-GB" sz="1400" dirty="0" smtClean="0"/>
                        <a:t>eural word embeddings</a:t>
                      </a:r>
                      <a:endParaRPr lang="en-GB" sz="14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8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This </a:t>
                      </a:r>
                      <a:r>
                        <a:rPr lang="en-GB" sz="1400" b="1" baseline="0" dirty="0" smtClean="0"/>
                        <a:t>work</a:t>
                      </a:r>
                      <a:endParaRPr lang="en-GB" sz="1400" b="1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1 million (</a:t>
                      </a:r>
                      <a:r>
                        <a:rPr lang="en-GB" sz="1400" b="1" dirty="0" err="1" smtClean="0"/>
                        <a:t>PubMed</a:t>
                      </a:r>
                      <a:r>
                        <a:rPr lang="en-GB" sz="1400" b="1" baseline="0" dirty="0" smtClean="0"/>
                        <a:t> Central OAS)</a:t>
                      </a:r>
                      <a:endParaRPr lang="en-GB" sz="1400" b="1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/>
                        <a:t>Anchor text: </a:t>
                      </a:r>
                      <a:r>
                        <a:rPr lang="en-GB" sz="1400" b="1" dirty="0" smtClean="0"/>
                        <a:t>Index by</a:t>
                      </a:r>
                      <a:r>
                        <a:rPr lang="en-GB" sz="1400" b="1" baseline="0" dirty="0" smtClean="0"/>
                        <a:t> sentence class (a</a:t>
                      </a:r>
                      <a:r>
                        <a:rPr lang="en-GB" sz="1400" b="1" dirty="0" smtClean="0"/>
                        <a:t>utomatically</a:t>
                      </a:r>
                      <a:r>
                        <a:rPr lang="en-GB" sz="1400" b="1" baseline="0" dirty="0" smtClean="0"/>
                        <a:t> labelled CoreSC)</a:t>
                      </a:r>
                      <a:endParaRPr lang="en-GB" sz="1400" b="1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/>
                        <a:t>Sentences (3; 1 up,</a:t>
                      </a:r>
                      <a:r>
                        <a:rPr lang="en-GB" sz="1400" b="0" baseline="0" dirty="0" smtClean="0"/>
                        <a:t> 1 down)</a:t>
                      </a:r>
                      <a:endParaRPr lang="en-GB" sz="1400" b="0" dirty="0" smtClean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Cosine</a:t>
                      </a:r>
                      <a:r>
                        <a:rPr lang="en-US" sz="1400" b="0" baseline="0" dirty="0" smtClean="0"/>
                        <a:t> distance + </a:t>
                      </a:r>
                      <a:r>
                        <a:rPr lang="en-US" sz="1400" b="0" baseline="0" dirty="0" err="1" smtClean="0"/>
                        <a:t>tf-idf</a:t>
                      </a:r>
                      <a:r>
                        <a:rPr lang="en-GB" sz="1400" b="0" baseline="0" dirty="0" smtClean="0"/>
                        <a:t> +</a:t>
                      </a:r>
                      <a:r>
                        <a:rPr lang="en-GB" sz="1400" b="1" baseline="0" dirty="0" smtClean="0"/>
                        <a:t> p</a:t>
                      </a:r>
                      <a:r>
                        <a:rPr lang="en-GB" sz="1400" b="1" dirty="0" smtClean="0"/>
                        <a:t>er-class</a:t>
                      </a:r>
                      <a:r>
                        <a:rPr lang="en-GB" sz="1400" b="1" baseline="0" dirty="0" smtClean="0"/>
                        <a:t> weighting based on CoreSC class of citing sentence</a:t>
                      </a:r>
                      <a:endParaRPr lang="en-GB" sz="1400" b="1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work (context-based)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 bwMode="auto">
          <a:xfrm>
            <a:off x="-42321" y="6138946"/>
            <a:ext cx="10080625" cy="1224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910" y="1691605"/>
            <a:ext cx="10060715" cy="439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Scientific Concepts </a:t>
            </a:r>
            <a:r>
              <a:rPr lang="en-GB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GB" i="1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Liakata</a:t>
            </a:r>
            <a:r>
              <a:rPr lang="en-GB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et al., 2010)</a:t>
            </a:r>
            <a:br>
              <a:rPr lang="en-GB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91840" y="6732165"/>
            <a:ext cx="8424936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SAPIENTA automatic annotation tool. Recently re-evaluated on new </a:t>
            </a:r>
            <a:r>
              <a:rPr lang="en-GB" sz="20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PloS</a:t>
            </a:r>
            <a:r>
              <a:rPr lang="en-GB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One annotated data , 51.9% accuracy.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848" y="1259557"/>
            <a:ext cx="8136904" cy="5206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39723</TotalTime>
  <Words>1849</Words>
  <Application>Microsoft Office PowerPoint</Application>
  <PresentationFormat>Custom</PresentationFormat>
  <Paragraphs>360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Microsoft YaHei</vt:lpstr>
      <vt:lpstr>Arial</vt:lpstr>
      <vt:lpstr>Century Gothic</vt:lpstr>
      <vt:lpstr>Courier New</vt:lpstr>
      <vt:lpstr>Open Sans</vt:lpstr>
      <vt:lpstr>Open Sans Light</vt:lpstr>
      <vt:lpstr>Segoe UI</vt:lpstr>
      <vt:lpstr>Times New Roman</vt:lpstr>
      <vt:lpstr>Wingdings</vt:lpstr>
      <vt:lpstr>Office Theme</vt:lpstr>
      <vt:lpstr>Rhetorical classiﬁcation of anchor text for citation recommendation</vt:lpstr>
      <vt:lpstr>Context-Based Citation Recommendation (CBCR)</vt:lpstr>
      <vt:lpstr>Evaluation: for document d in test set T</vt:lpstr>
      <vt:lpstr>1. Keep only references in document collection</vt:lpstr>
      <vt:lpstr>1. Keep only references in document collection</vt:lpstr>
      <vt:lpstr>2. Replace resolvable citations with placeholders</vt:lpstr>
      <vt:lpstr>3. Resolve citations</vt:lpstr>
      <vt:lpstr>Previous work (context-based)</vt:lpstr>
      <vt:lpstr>Core Scientific Concepts (Liakata et al., 2010) </vt:lpstr>
      <vt:lpstr>Query rewriting based on citation function</vt:lpstr>
      <vt:lpstr>Corpus and experiments</vt:lpstr>
      <vt:lpstr>Query generation</vt:lpstr>
      <vt:lpstr>Class-based field indexing</vt:lpstr>
      <vt:lpstr>Class-based indexing of incoming link contexts</vt:lpstr>
      <vt:lpstr>Class-based indexing of incoming link contexts</vt:lpstr>
      <vt:lpstr>Class-based indexing of incoming link contexts</vt:lpstr>
      <vt:lpstr>Weight training</vt:lpstr>
      <vt:lpstr>Results</vt:lpstr>
      <vt:lpstr>Results of annotated ILCs</vt:lpstr>
      <vt:lpstr>Results of document text indexing</vt:lpstr>
      <vt:lpstr>Results comparison</vt:lpstr>
      <vt:lpstr>Results comparison</vt:lpstr>
      <vt:lpstr>Results comparison</vt:lpstr>
      <vt:lpstr>Results comparison</vt:lpstr>
      <vt:lpstr>Results comparison</vt:lpstr>
      <vt:lpstr>Results comparison</vt:lpstr>
      <vt:lpstr>Results comparison</vt:lpstr>
      <vt:lpstr>Results comparison</vt:lpstr>
      <vt:lpstr>Results comparison</vt:lpstr>
      <vt:lpstr>Results comparison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scientific document recommendation</dc:title>
  <dc:creator>dd</dc:creator>
  <cp:lastModifiedBy>Masterman</cp:lastModifiedBy>
  <cp:revision>463</cp:revision>
  <cp:lastPrinted>1601-01-01T00:00:00Z</cp:lastPrinted>
  <dcterms:created xsi:type="dcterms:W3CDTF">2014-01-24T22:39:15Z</dcterms:created>
  <dcterms:modified xsi:type="dcterms:W3CDTF">2016-06-23T13:15:24Z</dcterms:modified>
</cp:coreProperties>
</file>