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7" r:id="rId2"/>
    <p:sldId id="261" r:id="rId3"/>
    <p:sldId id="269" r:id="rId4"/>
    <p:sldId id="270" r:id="rId5"/>
    <p:sldId id="278" r:id="rId6"/>
    <p:sldId id="271" r:id="rId7"/>
    <p:sldId id="272" r:id="rId8"/>
    <p:sldId id="284" r:id="rId9"/>
    <p:sldId id="275" r:id="rId10"/>
    <p:sldId id="276" r:id="rId11"/>
    <p:sldId id="277" r:id="rId12"/>
    <p:sldId id="279" r:id="rId13"/>
    <p:sldId id="281" r:id="rId14"/>
    <p:sldId id="283" r:id="rId15"/>
    <p:sldId id="274" r:id="rId16"/>
    <p:sldId id="28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56"/>
    <p:restoredTop sz="74169"/>
  </p:normalViewPr>
  <p:slideViewPr>
    <p:cSldViewPr snapToGrid="0">
      <p:cViewPr varScale="1">
        <p:scale>
          <a:sx n="83" d="100"/>
          <a:sy n="83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AB2F1-BFB9-F447-8F0D-4B735CF70F3F}" type="doc">
      <dgm:prSet loTypeId="urn:microsoft.com/office/officeart/2005/8/layout/lProcess3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zh-CN" altLang="en-US"/>
        </a:p>
      </dgm:t>
    </dgm:pt>
    <dgm:pt modelId="{6BCE6961-06B0-C446-AEBE-975371BA4C8D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旧接入介绍以及问题</a:t>
          </a:r>
        </a:p>
      </dgm:t>
    </dgm:pt>
    <dgm:pt modelId="{94C4C4F9-D104-504E-BC77-F7BEB14BE3D7}" type="parTrans" cxnId="{778A0285-B442-8541-B799-CCAF25E1C8C1}">
      <dgm:prSet/>
      <dgm:spPr/>
      <dgm:t>
        <a:bodyPr/>
        <a:lstStyle/>
        <a:p>
          <a:endParaRPr lang="zh-CN" altLang="en-US"/>
        </a:p>
      </dgm:t>
    </dgm:pt>
    <dgm:pt modelId="{FEE5EAF0-FB1E-8B46-B689-1F29BE2C8A73}" type="sibTrans" cxnId="{778A0285-B442-8541-B799-CCAF25E1C8C1}">
      <dgm:prSet/>
      <dgm:spPr/>
      <dgm:t>
        <a:bodyPr/>
        <a:lstStyle/>
        <a:p>
          <a:endParaRPr lang="zh-CN" altLang="en-US"/>
        </a:p>
      </dgm:t>
    </dgm:pt>
    <dgm:pt modelId="{99F12295-3927-464D-BADD-EB6AD6F7CC81}">
      <dgm:prSet phldrT="[文本]"/>
      <dgm:spPr/>
      <dgm:t>
        <a:bodyPr/>
        <a:lstStyle/>
        <a:p>
          <a:r>
            <a:rPr lang="zh-CN" altLang="en-US" dirty="0"/>
            <a:t>上云优化及收益</a:t>
          </a:r>
        </a:p>
      </dgm:t>
    </dgm:pt>
    <dgm:pt modelId="{0BEB0402-7DD4-4A42-8098-7789C3E55D27}" type="parTrans" cxnId="{58A886C6-BB9E-604F-A8DC-8FA7B0C02113}">
      <dgm:prSet/>
      <dgm:spPr/>
      <dgm:t>
        <a:bodyPr/>
        <a:lstStyle/>
        <a:p>
          <a:endParaRPr lang="zh-CN" altLang="en-US"/>
        </a:p>
      </dgm:t>
    </dgm:pt>
    <dgm:pt modelId="{C608DB4F-3154-D045-BB4D-7106903614B2}" type="sibTrans" cxnId="{58A886C6-BB9E-604F-A8DC-8FA7B0C02113}">
      <dgm:prSet/>
      <dgm:spPr/>
      <dgm:t>
        <a:bodyPr/>
        <a:lstStyle/>
        <a:p>
          <a:endParaRPr lang="zh-CN" altLang="en-US"/>
        </a:p>
      </dgm:t>
    </dgm:pt>
    <dgm:pt modelId="{B73B289E-81EC-DA4D-BB75-E65E3BBC137C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/>
            <a:t>新接入层改造</a:t>
          </a:r>
        </a:p>
      </dgm:t>
    </dgm:pt>
    <dgm:pt modelId="{E2F17CA0-D175-504C-B21D-37C48DFD3F48}" type="parTrans" cxnId="{BB03D3EF-30C9-7B44-A433-D0ACBACEBD3E}">
      <dgm:prSet/>
      <dgm:spPr/>
      <dgm:t>
        <a:bodyPr/>
        <a:lstStyle/>
        <a:p>
          <a:endParaRPr lang="zh-CN" altLang="en-US"/>
        </a:p>
      </dgm:t>
    </dgm:pt>
    <dgm:pt modelId="{30141D65-ADBC-084E-A0A0-DCA3089F4F06}" type="sibTrans" cxnId="{BB03D3EF-30C9-7B44-A433-D0ACBACEBD3E}">
      <dgm:prSet/>
      <dgm:spPr/>
      <dgm:t>
        <a:bodyPr/>
        <a:lstStyle/>
        <a:p>
          <a:endParaRPr lang="zh-CN" altLang="en-US"/>
        </a:p>
      </dgm:t>
    </dgm:pt>
    <dgm:pt modelId="{A46D4721-A3BB-B042-BC59-3FC4A487C3C6}" type="pres">
      <dgm:prSet presAssocID="{D01AB2F1-BFB9-F447-8F0D-4B735CF70F3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1B305C7-B186-5C46-B250-C8EC8165785D}" type="pres">
      <dgm:prSet presAssocID="{6BCE6961-06B0-C446-AEBE-975371BA4C8D}" presName="horFlow" presStyleCnt="0"/>
      <dgm:spPr/>
    </dgm:pt>
    <dgm:pt modelId="{BFC41C03-3D56-E34B-8B02-33F97926301D}" type="pres">
      <dgm:prSet presAssocID="{6BCE6961-06B0-C446-AEBE-975371BA4C8D}" presName="bigChev" presStyleLbl="node1" presStyleIdx="0" presStyleCnt="3" custScaleX="282094" custScaleY="89744"/>
      <dgm:spPr/>
    </dgm:pt>
    <dgm:pt modelId="{5A9D98FE-AAEF-D846-A4A6-260EF944AED1}" type="pres">
      <dgm:prSet presAssocID="{6BCE6961-06B0-C446-AEBE-975371BA4C8D}" presName="vSp" presStyleCnt="0"/>
      <dgm:spPr/>
    </dgm:pt>
    <dgm:pt modelId="{C10ECB30-0F26-8C40-904E-1CE5929F99A0}" type="pres">
      <dgm:prSet presAssocID="{99F12295-3927-464D-BADD-EB6AD6F7CC81}" presName="horFlow" presStyleCnt="0"/>
      <dgm:spPr/>
    </dgm:pt>
    <dgm:pt modelId="{6E9BB3C8-18E8-2243-8B0F-D7334AB17AB9}" type="pres">
      <dgm:prSet presAssocID="{99F12295-3927-464D-BADD-EB6AD6F7CC81}" presName="bigChev" presStyleLbl="node1" presStyleIdx="1" presStyleCnt="3" custScaleX="282483"/>
      <dgm:spPr/>
    </dgm:pt>
    <dgm:pt modelId="{CB766905-B776-CE4E-94C0-B383D7F9C807}" type="pres">
      <dgm:prSet presAssocID="{99F12295-3927-464D-BADD-EB6AD6F7CC81}" presName="vSp" presStyleCnt="0"/>
      <dgm:spPr/>
    </dgm:pt>
    <dgm:pt modelId="{F1EC1AFE-8F9D-C34E-8468-219A8185C721}" type="pres">
      <dgm:prSet presAssocID="{B73B289E-81EC-DA4D-BB75-E65E3BBC137C}" presName="horFlow" presStyleCnt="0"/>
      <dgm:spPr/>
    </dgm:pt>
    <dgm:pt modelId="{FAB242BF-48C7-C443-8C9C-8F84CA1E66CE}" type="pres">
      <dgm:prSet presAssocID="{B73B289E-81EC-DA4D-BB75-E65E3BBC137C}" presName="bigChev" presStyleLbl="node1" presStyleIdx="2" presStyleCnt="3" custScaleX="282873"/>
      <dgm:spPr/>
    </dgm:pt>
  </dgm:ptLst>
  <dgm:cxnLst>
    <dgm:cxn modelId="{EF83C536-2CFD-4144-8AE0-98D45BBEEBE2}" type="presOf" srcId="{99F12295-3927-464D-BADD-EB6AD6F7CC81}" destId="{6E9BB3C8-18E8-2243-8B0F-D7334AB17AB9}" srcOrd="0" destOrd="0" presId="urn:microsoft.com/office/officeart/2005/8/layout/lProcess3"/>
    <dgm:cxn modelId="{778A0285-B442-8541-B799-CCAF25E1C8C1}" srcId="{D01AB2F1-BFB9-F447-8F0D-4B735CF70F3F}" destId="{6BCE6961-06B0-C446-AEBE-975371BA4C8D}" srcOrd="0" destOrd="0" parTransId="{94C4C4F9-D104-504E-BC77-F7BEB14BE3D7}" sibTransId="{FEE5EAF0-FB1E-8B46-B689-1F29BE2C8A73}"/>
    <dgm:cxn modelId="{C212C893-612F-9647-8C18-EDBD6F680FED}" type="presOf" srcId="{6BCE6961-06B0-C446-AEBE-975371BA4C8D}" destId="{BFC41C03-3D56-E34B-8B02-33F97926301D}" srcOrd="0" destOrd="0" presId="urn:microsoft.com/office/officeart/2005/8/layout/lProcess3"/>
    <dgm:cxn modelId="{58A886C6-BB9E-604F-A8DC-8FA7B0C02113}" srcId="{D01AB2F1-BFB9-F447-8F0D-4B735CF70F3F}" destId="{99F12295-3927-464D-BADD-EB6AD6F7CC81}" srcOrd="1" destOrd="0" parTransId="{0BEB0402-7DD4-4A42-8098-7789C3E55D27}" sibTransId="{C608DB4F-3154-D045-BB4D-7106903614B2}"/>
    <dgm:cxn modelId="{89C2B9DD-65EC-7640-BDE8-A40CD75980EA}" type="presOf" srcId="{B73B289E-81EC-DA4D-BB75-E65E3BBC137C}" destId="{FAB242BF-48C7-C443-8C9C-8F84CA1E66CE}" srcOrd="0" destOrd="0" presId="urn:microsoft.com/office/officeart/2005/8/layout/lProcess3"/>
    <dgm:cxn modelId="{BB03D3EF-30C9-7B44-A433-D0ACBACEBD3E}" srcId="{D01AB2F1-BFB9-F447-8F0D-4B735CF70F3F}" destId="{B73B289E-81EC-DA4D-BB75-E65E3BBC137C}" srcOrd="2" destOrd="0" parTransId="{E2F17CA0-D175-504C-B21D-37C48DFD3F48}" sibTransId="{30141D65-ADBC-084E-A0A0-DCA3089F4F06}"/>
    <dgm:cxn modelId="{823AA6F2-4395-354F-BEA1-6E1E574E3E72}" type="presOf" srcId="{D01AB2F1-BFB9-F447-8F0D-4B735CF70F3F}" destId="{A46D4721-A3BB-B042-BC59-3FC4A487C3C6}" srcOrd="0" destOrd="0" presId="urn:microsoft.com/office/officeart/2005/8/layout/lProcess3"/>
    <dgm:cxn modelId="{918AA547-BDAF-A94B-ABFB-A217656AC19F}" type="presParOf" srcId="{A46D4721-A3BB-B042-BC59-3FC4A487C3C6}" destId="{D1B305C7-B186-5C46-B250-C8EC8165785D}" srcOrd="0" destOrd="0" presId="urn:microsoft.com/office/officeart/2005/8/layout/lProcess3"/>
    <dgm:cxn modelId="{D1A90BB1-E325-414E-BCAA-9E832E3601F7}" type="presParOf" srcId="{D1B305C7-B186-5C46-B250-C8EC8165785D}" destId="{BFC41C03-3D56-E34B-8B02-33F97926301D}" srcOrd="0" destOrd="0" presId="urn:microsoft.com/office/officeart/2005/8/layout/lProcess3"/>
    <dgm:cxn modelId="{2E04CAA5-2C94-FB4D-8FEC-8A1166559DB6}" type="presParOf" srcId="{A46D4721-A3BB-B042-BC59-3FC4A487C3C6}" destId="{5A9D98FE-AAEF-D846-A4A6-260EF944AED1}" srcOrd="1" destOrd="0" presId="urn:microsoft.com/office/officeart/2005/8/layout/lProcess3"/>
    <dgm:cxn modelId="{10C39FF9-2E0C-3144-A1C3-B46A7618CAFF}" type="presParOf" srcId="{A46D4721-A3BB-B042-BC59-3FC4A487C3C6}" destId="{C10ECB30-0F26-8C40-904E-1CE5929F99A0}" srcOrd="2" destOrd="0" presId="urn:microsoft.com/office/officeart/2005/8/layout/lProcess3"/>
    <dgm:cxn modelId="{175464EF-F8C3-974B-B85C-99EC1F1E7DAA}" type="presParOf" srcId="{C10ECB30-0F26-8C40-904E-1CE5929F99A0}" destId="{6E9BB3C8-18E8-2243-8B0F-D7334AB17AB9}" srcOrd="0" destOrd="0" presId="urn:microsoft.com/office/officeart/2005/8/layout/lProcess3"/>
    <dgm:cxn modelId="{058A85C6-06DB-BB45-BA9A-44879F355117}" type="presParOf" srcId="{A46D4721-A3BB-B042-BC59-3FC4A487C3C6}" destId="{CB766905-B776-CE4E-94C0-B383D7F9C807}" srcOrd="3" destOrd="0" presId="urn:microsoft.com/office/officeart/2005/8/layout/lProcess3"/>
    <dgm:cxn modelId="{D6B0FF44-F7E1-0C45-A431-E716BFFE7ED0}" type="presParOf" srcId="{A46D4721-A3BB-B042-BC59-3FC4A487C3C6}" destId="{F1EC1AFE-8F9D-C34E-8468-219A8185C721}" srcOrd="4" destOrd="0" presId="urn:microsoft.com/office/officeart/2005/8/layout/lProcess3"/>
    <dgm:cxn modelId="{B17D6E8B-AFAB-1746-8FAE-6B592F3739FD}" type="presParOf" srcId="{F1EC1AFE-8F9D-C34E-8468-219A8185C721}" destId="{FAB242BF-48C7-C443-8C9C-8F84CA1E66C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41C03-3D56-E34B-8B02-33F97926301D}">
      <dsp:nvSpPr>
        <dsp:cNvPr id="0" name=""/>
        <dsp:cNvSpPr/>
      </dsp:nvSpPr>
      <dsp:spPr>
        <a:xfrm>
          <a:off x="462823" y="426"/>
          <a:ext cx="8359192" cy="106374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0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/>
            <a:t>旧接入介绍以及问题</a:t>
          </a:r>
        </a:p>
      </dsp:txBody>
      <dsp:txXfrm>
        <a:off x="994693" y="426"/>
        <a:ext cx="7295452" cy="1063740"/>
      </dsp:txXfrm>
    </dsp:sp>
    <dsp:sp modelId="{6E9BB3C8-18E8-2243-8B0F-D7334AB17AB9}">
      <dsp:nvSpPr>
        <dsp:cNvPr id="0" name=""/>
        <dsp:cNvSpPr/>
      </dsp:nvSpPr>
      <dsp:spPr>
        <a:xfrm>
          <a:off x="462823" y="1230110"/>
          <a:ext cx="8370719" cy="1185305"/>
        </a:xfrm>
        <a:prstGeom prst="chevron">
          <a:avLst/>
        </a:prstGeom>
        <a:solidFill>
          <a:schemeClr val="accent6">
            <a:shade val="50000"/>
            <a:hueOff val="-157725"/>
            <a:satOff val="6695"/>
            <a:lumOff val="259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0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/>
            <a:t>上云优化及收益</a:t>
          </a:r>
        </a:p>
      </dsp:txBody>
      <dsp:txXfrm>
        <a:off x="1055476" y="1230110"/>
        <a:ext cx="7185414" cy="1185305"/>
      </dsp:txXfrm>
    </dsp:sp>
    <dsp:sp modelId="{FAB242BF-48C7-C443-8C9C-8F84CA1E66CE}">
      <dsp:nvSpPr>
        <dsp:cNvPr id="0" name=""/>
        <dsp:cNvSpPr/>
      </dsp:nvSpPr>
      <dsp:spPr>
        <a:xfrm>
          <a:off x="462823" y="2581359"/>
          <a:ext cx="8382276" cy="1185305"/>
        </a:xfrm>
        <a:prstGeom prst="chevron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0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/>
            <a:t>新接入层改造</a:t>
          </a:r>
        </a:p>
      </dsp:txBody>
      <dsp:txXfrm>
        <a:off x="1055476" y="2581359"/>
        <a:ext cx="7196971" cy="1185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F8FC7-1573-9C43-A929-D22FBC7A79DD}" type="datetimeFigureOut">
              <a:rPr kumimoji="1" lang="zh-CN" altLang="en-US" smtClean="0"/>
              <a:t>2020/9/8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0C379-5EDE-C94D-9AAA-1BDB6DCFC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88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14</a:t>
            </a:r>
            <a:r>
              <a:rPr kumimoji="1" lang="zh-CN" altLang="en-US" dirty="0"/>
              <a:t>年至今，负责直播、广告、理财相关的开发。。。</a:t>
            </a:r>
            <a:br>
              <a:rPr kumimoji="1" lang="en-US" altLang="zh-CN" dirty="0"/>
            </a:br>
            <a:r>
              <a:rPr kumimoji="1" lang="zh-CN" altLang="en-US" dirty="0"/>
              <a:t>最近一年主要负责。。。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536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trpc</a:t>
            </a:r>
            <a:r>
              <a:rPr kumimoji="1" lang="en-US" altLang="zh-CN" dirty="0"/>
              <a:t>-go</a:t>
            </a:r>
            <a:r>
              <a:rPr kumimoji="1" lang="zh-CN" altLang="en-US" dirty="0"/>
              <a:t> 对应不同的</a:t>
            </a:r>
            <a:r>
              <a:rPr kumimoji="1" lang="en-US" altLang="zh-CN" dirty="0"/>
              <a:t>transport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transport</a:t>
            </a:r>
            <a:r>
              <a:rPr kumimoji="1" lang="zh-CN" altLang="en-US" dirty="0"/>
              <a:t>中解析对应的</a:t>
            </a:r>
            <a:r>
              <a:rPr kumimoji="1" lang="en-US" altLang="zh-CN" dirty="0"/>
              <a:t>codec</a:t>
            </a:r>
            <a:br>
              <a:rPr kumimoji="1" lang="en-US" altLang="zh-CN" dirty="0"/>
            </a:b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spp_rpc</a:t>
            </a:r>
            <a:r>
              <a:rPr kumimoji="1" lang="zh-CN" altLang="en-US" dirty="0"/>
              <a:t>改造，不同的端口收包解析，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请求</a:t>
            </a:r>
            <a:r>
              <a:rPr kumimoji="1" lang="en-US" altLang="zh-CN" dirty="0" err="1"/>
              <a:t>http_req</a:t>
            </a:r>
            <a:r>
              <a:rPr kumimoji="1" lang="en-US" altLang="zh-CN" dirty="0"/>
              <a:t>_</a:t>
            </a:r>
            <a:r>
              <a:rPr kumimoji="1" lang="zh-CN" altLang="en-US" dirty="0"/>
              <a:t>解析，并将解析后的数据，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给</a:t>
            </a:r>
            <a:r>
              <a:rPr kumimoji="1" lang="en-US" altLang="zh-CN" dirty="0"/>
              <a:t>req_, </a:t>
            </a:r>
            <a:r>
              <a:rPr kumimoji="1" lang="zh-CN" altLang="en-US" dirty="0"/>
              <a:t>不同的端口获取不同的</a:t>
            </a:r>
            <a:r>
              <a:rPr kumimoji="1" lang="en-US" altLang="zh-CN" dirty="0"/>
              <a:t>msg</a:t>
            </a:r>
            <a:r>
              <a:rPr kumimoji="1"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8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支持北极星、</a:t>
            </a:r>
            <a:r>
              <a:rPr kumimoji="1" lang="en-US" altLang="zh-CN" dirty="0" err="1"/>
              <a:t>ons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l5</a:t>
            </a:r>
            <a:r>
              <a:rPr kumimoji="1" lang="zh-CN" altLang="en-US" dirty="0"/>
              <a:t>等路由</a:t>
            </a:r>
            <a:br>
              <a:rPr kumimoji="1" lang="en-US" altLang="zh-CN" dirty="0"/>
            </a:br>
            <a:r>
              <a:rPr kumimoji="1" lang="en-US" altLang="zh-CN" dirty="0"/>
              <a:t>2</a:t>
            </a:r>
            <a:r>
              <a:rPr kumimoji="1" lang="zh-CN" altLang="en-US" dirty="0"/>
              <a:t> 插件支持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请求</a:t>
            </a:r>
            <a:br>
              <a:rPr kumimoji="1" lang="en-US" altLang="zh-CN" dirty="0"/>
            </a:br>
            <a:r>
              <a:rPr kumimoji="1" lang="en-US" altLang="zh-CN" dirty="0"/>
              <a:t>3</a:t>
            </a:r>
            <a:r>
              <a:rPr kumimoji="1" lang="zh-CN" altLang="en-US" dirty="0"/>
              <a:t> 接入北极星限流，支持对每个接口维度做不同的限流</a:t>
            </a:r>
            <a:br>
              <a:rPr kumimoji="1" lang="en-US" altLang="zh-CN" dirty="0"/>
            </a:br>
            <a:r>
              <a:rPr kumimoji="1" lang="en-US" altLang="zh-CN" dirty="0"/>
              <a:t>4</a:t>
            </a:r>
            <a:r>
              <a:rPr kumimoji="1" lang="zh-CN" altLang="en-US" dirty="0"/>
              <a:t> 支持</a:t>
            </a:r>
            <a:r>
              <a:rPr kumimoji="1" lang="en-US" altLang="zh-CN" dirty="0" err="1"/>
              <a:t>qq</a:t>
            </a:r>
            <a:r>
              <a:rPr kumimoji="1" lang="zh-CN" altLang="en-US" dirty="0"/>
              <a:t>、强弱、互联登录、微信、视频登录校验</a:t>
            </a:r>
            <a:br>
              <a:rPr kumimoji="1" lang="en-US" altLang="zh-CN" dirty="0"/>
            </a:br>
            <a:r>
              <a:rPr kumimoji="1" lang="en-US" altLang="zh-CN" dirty="0"/>
              <a:t>5</a:t>
            </a:r>
            <a:r>
              <a:rPr kumimoji="1" lang="zh-CN" altLang="en-US" dirty="0"/>
              <a:t> 用户身份，特区，青少年，新用户等多种标识</a:t>
            </a:r>
            <a:br>
              <a:rPr kumimoji="1" lang="en-US" altLang="zh-CN" dirty="0"/>
            </a:br>
            <a:r>
              <a:rPr kumimoji="1" lang="en-US" altLang="zh-CN" dirty="0"/>
              <a:t>6</a:t>
            </a:r>
            <a:r>
              <a:rPr kumimoji="1" lang="zh-CN" altLang="en-US" dirty="0"/>
              <a:t> 支持</a:t>
            </a:r>
            <a:r>
              <a:rPr kumimoji="1" lang="en-US" altLang="zh-CN" dirty="0" err="1"/>
              <a:t>trpc</a:t>
            </a:r>
            <a:r>
              <a:rPr kumimoji="1" lang="zh-CN" altLang="en-US" dirty="0"/>
              <a:t>缓存，兜底机制</a:t>
            </a:r>
            <a:br>
              <a:rPr kumimoji="1" lang="en-US" altLang="zh-CN" dirty="0"/>
            </a:br>
            <a:r>
              <a:rPr kumimoji="1" lang="en-US" altLang="zh-CN" dirty="0"/>
              <a:t>7</a:t>
            </a:r>
            <a:r>
              <a:rPr kumimoji="1" lang="zh-CN" altLang="en-US" dirty="0"/>
              <a:t> 核心链路、染色、链路跟踪、日志上报、接口重放等</a:t>
            </a:r>
            <a:endParaRPr kumimoji="1" lang="en-US" altLang="zh-CN" dirty="0"/>
          </a:p>
          <a:p>
            <a:r>
              <a:rPr kumimoji="1" lang="en-US" altLang="zh-CN" dirty="0"/>
              <a:t>8</a:t>
            </a:r>
            <a:r>
              <a:rPr kumimoji="1" lang="zh-CN" altLang="en-US" dirty="0"/>
              <a:t> 支持防水墙、安全校验等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97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性能，节约接入机器资源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311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上图：使用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glibc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的内存分配管理库，分配和释放内存要加锁（一次加锁解锁约浪费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多线程不友好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下图：使用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tcmalloc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(thread-cache malloc) 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开源的内存分配管理库，使用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LD_PRELOAD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环境变量启动程序即可，性能是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倍（小对象分配释放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&lt;=32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" altLang="zh-CN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jemalloc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提供的内存分配管理库，性能稍优于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tcmalloc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但是设计复杂了好多，那么意义何在呢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内存分析</a:t>
            </a:r>
            <a:endParaRPr lang="zh-CN" altLang="en-US" dirty="0"/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的怀疑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数据结构和协议中大量使用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endParaRPr lang="en" altLang="zh-CN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并不会释放内存</a:t>
            </a:r>
            <a:endParaRPr lang="zh-CN" altLang="en-US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会产生大量碎片</a:t>
            </a:r>
            <a:endParaRPr lang="zh-CN" altLang="en-US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自带的内存分配器是不带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内存碎片也会引发内存无法成功分配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内存碎片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频繁调用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endParaRPr lang="en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大量小对象被创建、销毁</a:t>
            </a:r>
            <a:endParaRPr lang="zh-CN" altLang="en-US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glibc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的内存管理实现，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后不会马上还给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endParaRPr lang="en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堆内将产生越来越多不可用的碎片，这个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是无法检测的</a:t>
            </a:r>
            <a:endParaRPr lang="zh-CN" altLang="en-US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munmap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会立刻归还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endParaRPr lang="en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内存管理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使用系统调用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函数自己管理管理内存，开发成本高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munmap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系列函数管理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映射区域，同样成本高</a:t>
            </a:r>
            <a:endParaRPr lang="zh-CN" altLang="en-US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特点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非主分配区获取可能要加锁，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的时候也要获取锁。分配小块内存容易产生碎片，在整理合并时也要对分配区加锁。多线程环境，不友好。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分块（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管理内存，每个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至少需要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个字节的额外开销。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不会马上还给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会统一管理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区域的空闲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避免频繁的系统调用。只有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顶部连续内存空闲超过阈值才会归还给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" altLang="zh-CN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后分配的内存先释放，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收缩内存是从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chunk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开始，如果与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chunk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相邻的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不能释放，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chunk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一下的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都无法释放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多线程锁开销大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内存不能从一个分配区（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arena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迁移到另一个分配区，多线程环境各线程可能内存分配不均，造成浪费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字节的开销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不定期分配长声明周期的内存容易造成内存碎片，不利于回收。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位系统最好分配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以上内存，这时直接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看到一种优化方法，全局和静态变量使用一个分配器，局部变量使用一个分配器。</a:t>
            </a:r>
            <a:endParaRPr lang="zh-CN" altLang="en-US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Tcmalloc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特点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为了解决锁的问题，每个线程分配一个本地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TrehadCache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小对象从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分配（无锁），大对象从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分配（自旋锁）。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小对象有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个不同的大小分类（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endParaRPr lang="zh-CN" altLang="en-US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Tcmalloc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的改进</a:t>
            </a:r>
            <a:endParaRPr lang="zh-CN" altLang="en-US" dirty="0"/>
          </a:p>
          <a:p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会阶段性回收到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CentralCache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(2MB)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解决了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之间不能迁移的问题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占用更少的额外空间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更快。小对象几乎无锁，大对象从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中分配使用自旋锁。大对象都是页面对齐分配，小对象字节对齐，分配释放更高效，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还要遍历。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84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1</a:t>
            </a:r>
            <a:r>
              <a:rPr kumimoji="1" lang="zh-CN" altLang="en-US" dirty="0"/>
              <a:t> 网络层优化，终端接入</a:t>
            </a:r>
            <a:r>
              <a:rPr kumimoji="1" lang="en-US" altLang="zh-CN" dirty="0"/>
              <a:t>q</a:t>
            </a:r>
            <a:r>
              <a:rPr kumimoji="1" lang="zh-CN" altLang="en-US" dirty="0"/>
              <a:t>调拨测系统</a:t>
            </a:r>
            <a:br>
              <a:rPr kumimoji="1" lang="en-US" altLang="zh-CN" dirty="0"/>
            </a:b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" altLang="zh-CN" dirty="0"/>
              <a:t>NAC</a:t>
            </a:r>
            <a:r>
              <a:rPr kumimoji="1" lang="zh-CN" altLang="en-US" dirty="0"/>
              <a:t>列表联调，将</a:t>
            </a:r>
            <a:r>
              <a:rPr kumimoji="1" lang="en-US" altLang="zh-CN" dirty="0" err="1"/>
              <a:t>dns</a:t>
            </a:r>
            <a:r>
              <a:rPr kumimoji="1" lang="zh-CN" altLang="en-US" dirty="0"/>
              <a:t>解析改成先</a:t>
            </a:r>
            <a:r>
              <a:rPr kumimoji="1" lang="en-US" altLang="zh-CN" dirty="0" err="1"/>
              <a:t>udp</a:t>
            </a:r>
            <a:r>
              <a:rPr kumimoji="1" lang="zh-CN" altLang="en-US" dirty="0"/>
              <a:t>兜底</a:t>
            </a:r>
            <a:r>
              <a:rPr kumimoji="1" lang="en-US" altLang="zh-CN" dirty="0" err="1"/>
              <a:t>tcp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95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终端所有协议都会经过接入层，</a:t>
            </a:r>
            <a:endParaRPr kumimoji="1" lang="en-US" altLang="zh-CN" dirty="0"/>
          </a:p>
          <a:p>
            <a:r>
              <a:rPr kumimoji="1" lang="zh-CN" altLang="en-US" dirty="0"/>
              <a:t>内部私有协议，</a:t>
            </a:r>
            <a:r>
              <a:rPr kumimoji="1" lang="en-US" altLang="zh-CN" dirty="0" err="1"/>
              <a:t>qmf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vn</a:t>
            </a:r>
            <a:r>
              <a:rPr kumimoji="1" lang="zh-CN" altLang="en-US" dirty="0"/>
              <a:t>等</a:t>
            </a:r>
            <a:r>
              <a:rPr kumimoji="1" lang="en-US" altLang="zh-CN" dirty="0"/>
              <a:t>,</a:t>
            </a:r>
            <a:r>
              <a:rPr kumimoji="1" lang="zh-CN" altLang="en-US" dirty="0"/>
              <a:t>都经过</a:t>
            </a:r>
            <a:r>
              <a:rPr kumimoji="1" lang="en-US" altLang="zh-CN" dirty="0"/>
              <a:t>conn</a:t>
            </a:r>
            <a:r>
              <a:rPr kumimoji="1" lang="zh-CN" altLang="en-US" dirty="0"/>
              <a:t>在到</a:t>
            </a:r>
            <a:r>
              <a:rPr kumimoji="1" lang="en-US" altLang="zh-CN" dirty="0"/>
              <a:t>dispatch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dipatch</a:t>
            </a:r>
            <a:r>
              <a:rPr kumimoji="1" lang="zh-CN" altLang="en-US" dirty="0"/>
              <a:t>会把</a:t>
            </a:r>
            <a:r>
              <a:rPr kumimoji="1" lang="en-US" altLang="zh-CN" dirty="0" err="1"/>
              <a:t>qmf+conn</a:t>
            </a:r>
            <a:r>
              <a:rPr kumimoji="1" lang="zh-CN" altLang="en-US" dirty="0"/>
              <a:t>等各层协议脱去，最终保留</a:t>
            </a:r>
            <a:r>
              <a:rPr kumimoji="1" lang="en-US" altLang="zh-CN" dirty="0" err="1"/>
              <a:t>video_packet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vn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httpbody</a:t>
            </a:r>
            <a:r>
              <a:rPr kumimoji="1" lang="zh-CN" altLang="en-US" dirty="0"/>
              <a:t>，在到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接入层，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转</a:t>
            </a:r>
            <a:r>
              <a:rPr kumimoji="1" lang="en-US" altLang="zh-CN" dirty="0" err="1"/>
              <a:t>vp</a:t>
            </a:r>
            <a:r>
              <a:rPr kumimoji="1" lang="zh-CN" altLang="en-US" dirty="0"/>
              <a:t>到下游业务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Web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h5</a:t>
            </a:r>
            <a:r>
              <a:rPr kumimoji="1" lang="zh-CN" altLang="en-US" dirty="0"/>
              <a:t>等用的是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协议，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协议经过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接入层转换为</a:t>
            </a:r>
            <a:r>
              <a:rPr kumimoji="1" lang="en-US" altLang="zh-CN" dirty="0" err="1"/>
              <a:t>video_packet</a:t>
            </a:r>
            <a:r>
              <a:rPr kumimoji="1" lang="zh-CN" altLang="en-US" dirty="0"/>
              <a:t>协议，</a:t>
            </a:r>
            <a:br>
              <a:rPr kumimoji="1" lang="en-US" altLang="zh-CN" dirty="0"/>
            </a:br>
            <a:r>
              <a:rPr kumimoji="1" lang="zh-CN" altLang="en-US" dirty="0"/>
              <a:t>接入层再将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14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上海用户怎么请求到深圳的机器，频道页面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国庆阅兵到了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240qps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各平台情况（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都没超过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  <a:p>
            <a:r>
              <a:rPr kumimoji="1" lang="en-US" altLang="zh-CN" dirty="0" err="1"/>
              <a:t>sumeru</a:t>
            </a:r>
            <a:r>
              <a:rPr kumimoji="1" lang="zh-CN" altLang="en-US" dirty="0"/>
              <a:t>模块部署为：</a:t>
            </a:r>
            <a:br>
              <a:rPr kumimoji="1" lang="en-US" altLang="zh-CN" dirty="0"/>
            </a:br>
            <a:r>
              <a:rPr kumimoji="1" lang="en-US" altLang="zh-CN" dirty="0"/>
              <a:t>http://</a:t>
            </a:r>
            <a:r>
              <a:rPr kumimoji="1" lang="en-US" altLang="zh-CN" dirty="0" err="1"/>
              <a:t>sumeru.wsd.com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business_manage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module_main.do?groupId</a:t>
            </a:r>
            <a:r>
              <a:rPr kumimoji="1" lang="en-US" altLang="zh-CN" dirty="0"/>
              <a:t>=146291&amp;serviceId=185798&amp;moduleId=193215&amp;envCode=</a:t>
            </a:r>
            <a:r>
              <a:rPr kumimoji="1" lang="en-US" altLang="zh-CN" dirty="0" err="1"/>
              <a:t>formal&amp;priMenuId</a:t>
            </a:r>
            <a:r>
              <a:rPr kumimoji="1" lang="en-US" altLang="zh-CN" dirty="0"/>
              <a:t>=35|module|193215|formal&amp;menupath=</a:t>
            </a:r>
            <a:r>
              <a:rPr kumimoji="1" lang="en-US" altLang="zh-CN" dirty="0" err="1"/>
              <a:t>Sumeru</a:t>
            </a:r>
            <a:r>
              <a:rPr kumimoji="1" lang="en-US" altLang="zh-CN" dirty="0"/>
              <a:t>~%E4%B8%9A%E5%8A%A1%E6%A0%91&amp;treepath=[N][%E8%85%BE%E8%AE%AF%E8%A7%86%E9%A2%91]~[%E5%85%AC%E5%85%B1%E6%9C%8D%E5%8A%A1][%E7%BB%9F%E4%B8%80%E6%8E%A5%E5%85%A5]~</a:t>
            </a:r>
            <a:r>
              <a:rPr kumimoji="1" lang="en-US" altLang="zh-CN" dirty="0" err="1"/>
              <a:t>CommAcc.wiredispatch&amp;layout_p_host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sumeru.wsd.com</a:t>
            </a:r>
            <a:br>
              <a:rPr kumimoji="1" lang="en-US" altLang="zh-CN" dirty="0"/>
            </a:br>
            <a:r>
              <a:rPr kumimoji="1" lang="en-US" altLang="zh-CN" dirty="0"/>
              <a:t>007</a:t>
            </a:r>
            <a:r>
              <a:rPr kumimoji="1" lang="zh-CN" altLang="en-US" dirty="0"/>
              <a:t>监控为：</a:t>
            </a:r>
            <a:br>
              <a:rPr kumimoji="1" lang="en-US" altLang="zh-CN" dirty="0"/>
            </a:br>
            <a:r>
              <a:rPr kumimoji="1" lang="en-US" altLang="zh-CN" dirty="0"/>
              <a:t>http://007.pcg.com/#/</a:t>
            </a:r>
            <a:r>
              <a:rPr kumimoji="1" lang="en-US" altLang="zh-CN" dirty="0" err="1"/>
              <a:t>queryData?type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defind&amp;appname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vdc_CommAcc.wiredispatch_custom_acc_formal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37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业务如何接入我们的接入层呢。</a:t>
            </a:r>
            <a:br>
              <a:rPr kumimoji="1" lang="en-US" altLang="zh-CN" dirty="0"/>
            </a:br>
            <a:r>
              <a:rPr kumimoji="1" lang="en-US" altLang="zh-CN" dirty="0"/>
              <a:t>1</a:t>
            </a:r>
            <a:r>
              <a:rPr kumimoji="1" lang="zh-CN" altLang="en-US" dirty="0"/>
              <a:t> 接入配置成本高</a:t>
            </a:r>
            <a:br>
              <a:rPr kumimoji="1" lang="en-US" altLang="zh-CN" dirty="0"/>
            </a:br>
            <a:r>
              <a:rPr kumimoji="1" lang="en-US" altLang="zh-CN" dirty="0"/>
              <a:t>2</a:t>
            </a:r>
            <a:r>
              <a:rPr kumimoji="1" lang="zh-CN" altLang="en-US" dirty="0"/>
              <a:t> 部署环境多</a:t>
            </a:r>
            <a:br>
              <a:rPr kumimoji="1" lang="en-US" altLang="zh-CN" dirty="0"/>
            </a:br>
            <a:r>
              <a:rPr kumimoji="1" lang="en-US" altLang="zh-CN" dirty="0"/>
              <a:t>3</a:t>
            </a:r>
            <a:r>
              <a:rPr kumimoji="1" lang="zh-CN" altLang="en-US" dirty="0"/>
              <a:t> 流程长，复杂</a:t>
            </a:r>
            <a:br>
              <a:rPr kumimoji="1" lang="en-US" altLang="zh-CN" dirty="0"/>
            </a:br>
            <a:r>
              <a:rPr kumimoji="1" lang="en-US" altLang="zh-CN" dirty="0" err="1"/>
              <a:t>video_packet</a:t>
            </a:r>
            <a:r>
              <a:rPr kumimoji="1" lang="zh-CN" altLang="en-US" dirty="0"/>
              <a:t>协议需要配置命令字协议</a:t>
            </a:r>
            <a:r>
              <a:rPr kumimoji="1" lang="en-US" altLang="zh-CN" dirty="0"/>
              <a:t>+</a:t>
            </a:r>
            <a:r>
              <a:rPr kumimoji="1" lang="zh-CN" altLang="en-US" dirty="0"/>
              <a:t>路由信息、路由还分，平台、路由类型等等</a:t>
            </a:r>
            <a:br>
              <a:rPr kumimoji="1" lang="en-US" altLang="zh-CN" dirty="0"/>
            </a:br>
            <a:r>
              <a:rPr kumimoji="1" lang="en-US" altLang="zh-CN" dirty="0"/>
              <a:t>http</a:t>
            </a:r>
            <a:r>
              <a:rPr kumimoji="1" lang="zh-CN" altLang="en-US" dirty="0"/>
              <a:t>协议需要配置。协议版本管理</a:t>
            </a:r>
            <a:r>
              <a:rPr kumimoji="1" lang="en-US" altLang="zh-CN" dirty="0"/>
              <a:t>+</a:t>
            </a:r>
            <a:r>
              <a:rPr kumimoji="1" lang="zh-CN" altLang="en-US" dirty="0"/>
              <a:t>命令字</a:t>
            </a:r>
            <a:r>
              <a:rPr kumimoji="1" lang="en-US" altLang="zh-CN" dirty="0"/>
              <a:t>+</a:t>
            </a:r>
            <a:r>
              <a:rPr kumimoji="1" lang="zh-CN" altLang="en-US" dirty="0"/>
              <a:t>路由</a:t>
            </a:r>
            <a:r>
              <a:rPr kumimoji="1" lang="en-US" altLang="zh-CN" dirty="0"/>
              <a:t>+http2jce</a:t>
            </a:r>
            <a:r>
              <a:rPr kumimoji="1" lang="zh-CN" altLang="en-US" dirty="0"/>
              <a:t>配置，</a:t>
            </a:r>
            <a:r>
              <a:rPr kumimoji="1" lang="en-US" altLang="zh-CN" dirty="0"/>
              <a:t>http2jce</a:t>
            </a:r>
            <a:r>
              <a:rPr kumimoji="1" lang="zh-CN" altLang="en-US" dirty="0"/>
              <a:t>配置，需要理解众多功能，是否返回业务包、</a:t>
            </a:r>
            <a:r>
              <a:rPr kumimoji="1" lang="en-US" altLang="zh-CN" dirty="0" err="1"/>
              <a:t>gtk</a:t>
            </a:r>
            <a:r>
              <a:rPr kumimoji="1" lang="zh-CN" altLang="en-US" dirty="0"/>
              <a:t>、是否透传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头等，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37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lang="zh-CN" altLang="en-US" dirty="0"/>
              <a:t>赤兔包配置管理问题，带来一系列包管理问题、分了</a:t>
            </a:r>
            <a:r>
              <a:rPr lang="en-US" altLang="zh-CN" dirty="0"/>
              <a:t>n</a:t>
            </a:r>
            <a:r>
              <a:rPr lang="zh-CN" altLang="en-US" dirty="0"/>
              <a:t>多个包来解决问题，一开始忘记发某些模块</a:t>
            </a:r>
            <a:br>
              <a:rPr kumimoji="1" lang="en-US" altLang="zh-CN" dirty="0"/>
            </a:b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lang="zh-CN" altLang="en-US" dirty="0"/>
              <a:t>常常因为活动或者直播，梳理整个流程，耗时，链路长等。要预先评估好资源，并且扩容流程复杂等线上一系列操作</a:t>
            </a:r>
            <a:r>
              <a:rPr lang="en-US" altLang="zh-CN" dirty="0"/>
              <a:t>(101</a:t>
            </a:r>
            <a:r>
              <a:rPr lang="zh-CN" altLang="en-US" dirty="0"/>
              <a:t>评估不到位问题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rtl="0" eaLnBrk="1" fontAlgn="auto" latinLnBrk="0" hangingPunct="1"/>
            <a:r>
              <a:rPr kumimoji="1" lang="en-US" altLang="zh-CN" dirty="0"/>
              <a:t>3 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配置管理复杂、漏配置、或者协议忘记上传、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不对，路由配置等问题，导致不生效，人工定位问题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路由、协议、业务等不同。为了轻重分离、导致带来了不必要繁琐的配置管理问题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lang="zh-CN" altLang="en-US" dirty="0"/>
              <a:t>新增功能、</a:t>
            </a:r>
            <a:r>
              <a:rPr kumimoji="1" lang="zh-CN" altLang="en-US" dirty="0"/>
              <a:t>公共协议更改、所有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dispatch</a:t>
            </a:r>
            <a:r>
              <a:rPr kumimoji="1" lang="zh-CN" altLang="en-US" dirty="0"/>
              <a:t>接入层都需要更新，修改</a:t>
            </a:r>
            <a:r>
              <a:rPr kumimoji="1" lang="en-US" altLang="zh-CN" dirty="0"/>
              <a:t>,</a:t>
            </a:r>
            <a:r>
              <a:rPr kumimoji="1" lang="zh-CN" altLang="en-US" dirty="0"/>
              <a:t>发布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已经转内部协议，没必要在因为为了复用</a:t>
            </a:r>
            <a:r>
              <a:rPr lang="en-US" altLang="zh-CN" dirty="0"/>
              <a:t>dispatch</a:t>
            </a:r>
            <a:r>
              <a:rPr lang="zh-CN" altLang="en-US" dirty="0"/>
              <a:t>层路由功能，而多了一层穿透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541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kumimoji="1" lang="en-US" altLang="zh-CN" dirty="0"/>
            </a:br>
            <a:r>
              <a:rPr kumimoji="1" lang="en-US" altLang="zh-CN" dirty="0"/>
              <a:t>l5</a:t>
            </a:r>
            <a:r>
              <a:rPr kumimoji="1" lang="zh-CN" altLang="en-US" dirty="0"/>
              <a:t>摘下物理，保证服务稳定，一个月后，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42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结构清晰，层次分明，只剩下两个模块，一个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、一个</a:t>
            </a:r>
            <a:r>
              <a:rPr kumimoji="1" lang="en-US" altLang="zh-CN" dirty="0"/>
              <a:t>dispatch</a:t>
            </a:r>
            <a:r>
              <a:rPr kumimoji="1" lang="zh-CN" altLang="en-US" dirty="0"/>
              <a:t>，利用</a:t>
            </a:r>
            <a:r>
              <a:rPr kumimoji="1" lang="en-US" altLang="zh-CN" dirty="0" err="1"/>
              <a:t>sumeru</a:t>
            </a:r>
            <a:r>
              <a:rPr kumimoji="1" lang="zh-CN" altLang="en-US" dirty="0"/>
              <a:t>分</a:t>
            </a:r>
            <a:r>
              <a:rPr kumimoji="1" lang="en-US" altLang="zh-CN" dirty="0"/>
              <a:t>set</a:t>
            </a:r>
            <a:r>
              <a:rPr kumimoji="1" lang="zh-CN" altLang="en-US" dirty="0"/>
              <a:t>管理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 解决赤兔包管理混乱问题，利用</a:t>
            </a:r>
            <a:r>
              <a:rPr kumimoji="1" lang="en-US" altLang="zh-CN" dirty="0" err="1"/>
              <a:t>tconf</a:t>
            </a:r>
            <a:r>
              <a:rPr kumimoji="1" lang="zh-CN" altLang="en-US" dirty="0"/>
              <a:t>多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配置，清晰明了</a:t>
            </a:r>
            <a:br>
              <a:rPr kumimoji="1" lang="en-US" altLang="zh-CN" dirty="0"/>
            </a:br>
            <a:r>
              <a:rPr kumimoji="1" lang="en-US" altLang="zh-CN" dirty="0"/>
              <a:t>3</a:t>
            </a:r>
            <a:r>
              <a:rPr kumimoji="1" lang="zh-CN" altLang="en-US" dirty="0"/>
              <a:t> 模块统一，修改配置等问题，不需要在一个个发布。另外发布包版本不一致时，会提示。避免了原先漏发赤兔包的场景</a:t>
            </a:r>
            <a:br>
              <a:rPr kumimoji="1" lang="en-US" altLang="zh-CN" dirty="0"/>
            </a:br>
            <a:r>
              <a:rPr kumimoji="1" lang="en-US" altLang="zh-CN" dirty="0"/>
              <a:t>4</a:t>
            </a:r>
            <a:r>
              <a:rPr kumimoji="1" lang="zh-CN" altLang="en-US" dirty="0"/>
              <a:t> 运维，以前单单</a:t>
            </a:r>
            <a:r>
              <a:rPr kumimoji="1" lang="en-US" altLang="zh-CN" dirty="0"/>
              <a:t>dispatch</a:t>
            </a:r>
            <a:r>
              <a:rPr kumimoji="1" lang="zh-CN" altLang="en-US" dirty="0"/>
              <a:t>，就要发布三个包</a:t>
            </a:r>
            <a:br>
              <a:rPr kumimoji="1" lang="en-US" altLang="zh-CN" dirty="0"/>
            </a:br>
            <a:r>
              <a:rPr kumimoji="1" lang="en-US" altLang="zh-CN" dirty="0"/>
              <a:t>5</a:t>
            </a:r>
            <a:r>
              <a:rPr kumimoji="1" lang="zh-CN" altLang="en-US" dirty="0"/>
              <a:t> 监控统一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27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针对</a:t>
            </a:r>
            <a:br>
              <a:rPr kumimoji="1" lang="en-US" altLang="zh-CN" dirty="0"/>
            </a:br>
            <a:r>
              <a:rPr kumimoji="1" lang="en-US" altLang="zh-CN" dirty="0"/>
              <a:t>1</a:t>
            </a:r>
            <a:r>
              <a:rPr kumimoji="1" lang="zh-CN" altLang="en-US" dirty="0"/>
              <a:t> 外部接入成本高</a:t>
            </a:r>
            <a:br>
              <a:rPr kumimoji="1" lang="en-US" altLang="zh-CN" dirty="0"/>
            </a:br>
            <a:r>
              <a:rPr kumimoji="1" lang="en-US" altLang="zh-CN" dirty="0"/>
              <a:t>2</a:t>
            </a:r>
            <a:r>
              <a:rPr kumimoji="1" lang="zh-CN" altLang="en-US" dirty="0"/>
              <a:t> 代码结构层次混乱</a:t>
            </a:r>
            <a:br>
              <a:rPr kumimoji="1" lang="en-US" altLang="zh-CN" dirty="0"/>
            </a:br>
            <a:r>
              <a:rPr kumimoji="1" lang="en-US" altLang="zh-CN" dirty="0"/>
              <a:t>3</a:t>
            </a:r>
            <a:r>
              <a:rPr kumimoji="1" lang="zh-CN" altLang="en-US" dirty="0"/>
              <a:t> 资源流量浪费等问题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1</a:t>
            </a:r>
            <a:r>
              <a:rPr kumimoji="1" lang="zh-CN" altLang="en-US" dirty="0"/>
              <a:t> 结构、代码层次分明、使用</a:t>
            </a:r>
            <a:r>
              <a:rPr kumimoji="1" lang="en-US" altLang="zh-CN" dirty="0" err="1"/>
              <a:t>spp_rpc</a:t>
            </a:r>
            <a:r>
              <a:rPr kumimoji="1" lang="zh-CN" altLang="en-US" dirty="0"/>
              <a:t>框架，去除以前</a:t>
            </a:r>
            <a:r>
              <a:rPr kumimoji="1" lang="en-US" altLang="zh-CN" dirty="0" err="1"/>
              <a:t>spp</a:t>
            </a:r>
            <a:r>
              <a:rPr kumimoji="1" lang="zh-CN" altLang="en-US" dirty="0"/>
              <a:t>状态机模式，难以开发维护的问题，但</a:t>
            </a:r>
            <a:r>
              <a:rPr kumimoji="1" lang="en-US" altLang="zh-CN" dirty="0" err="1"/>
              <a:t>spp_rpc</a:t>
            </a:r>
            <a:r>
              <a:rPr kumimoji="1" lang="zh-CN" altLang="en-US" dirty="0"/>
              <a:t>是为内部服务开发的，对应接入层来说，我们只复用他其中的一些能力，所以需要改造</a:t>
            </a:r>
            <a:br>
              <a:rPr kumimoji="1" lang="en-US" altLang="zh-CN" dirty="0"/>
            </a:br>
            <a:r>
              <a:rPr kumimoji="1" lang="en-US" altLang="zh-CN" dirty="0"/>
              <a:t>2</a:t>
            </a:r>
            <a:r>
              <a:rPr kumimoji="1" lang="zh-CN" altLang="en-US" dirty="0"/>
              <a:t> 协议统一，框架统一，下游业务处理的时候，放框架里头，业务无感知的。 每个端口管理各自</a:t>
            </a:r>
            <a:r>
              <a:rPr kumimoji="1" lang="en-US" altLang="zh-CN" dirty="0" err="1"/>
              <a:t>http,trpc</a:t>
            </a:r>
            <a:r>
              <a:rPr kumimoji="1" lang="en-US" altLang="zh-CN" dirty="0"/>
              <a:t> msg</a:t>
            </a:r>
            <a:br>
              <a:rPr kumimoji="1" lang="en-US" altLang="zh-CN" dirty="0"/>
            </a:br>
            <a:r>
              <a:rPr kumimoji="1" lang="en-US" altLang="zh-CN" dirty="0"/>
              <a:t>3</a:t>
            </a:r>
            <a:r>
              <a:rPr kumimoji="1" lang="zh-CN" altLang="en-US" dirty="0"/>
              <a:t> 插件化思维编程，业务逻辑和配置解耦，做到协同开发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97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 </a:t>
            </a:r>
            <a:r>
              <a:rPr kumimoji="1" lang="zh-CN" altLang="en-US" dirty="0"/>
              <a:t>将</a:t>
            </a:r>
            <a:r>
              <a:rPr kumimoji="1" lang="en-US" altLang="zh-CN" dirty="0" err="1"/>
              <a:t>qmf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trpc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等协议，都统一到改服务，业务只需要关心编写自己相关的服务。</a:t>
            </a:r>
            <a:br>
              <a:rPr kumimoji="1" lang="en-US" altLang="zh-CN" dirty="0"/>
            </a:br>
            <a:r>
              <a:rPr kumimoji="1" lang="en-US" altLang="zh-CN" dirty="0"/>
              <a:t>2</a:t>
            </a:r>
            <a:r>
              <a:rPr kumimoji="1" lang="zh-CN" altLang="en-US" dirty="0"/>
              <a:t> 如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服务，下游业务无需在上传协议，</a:t>
            </a:r>
            <a:r>
              <a:rPr kumimoji="1" lang="en-US" altLang="zh-CN" dirty="0" err="1"/>
              <a:t>trpc</a:t>
            </a:r>
            <a:r>
              <a:rPr kumimoji="1" lang="en-US" altLang="zh-CN" dirty="0"/>
              <a:t>-go</a:t>
            </a:r>
            <a:r>
              <a:rPr kumimoji="1" lang="zh-CN" altLang="en-US" dirty="0"/>
              <a:t>在配置文件里头，多增加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端口，并在接入层配置相应的北极星路由即可接入， </a:t>
            </a:r>
            <a:r>
              <a:rPr kumimoji="1" lang="en-US" altLang="zh-CN" dirty="0" err="1"/>
              <a:t>spp_rpc</a:t>
            </a:r>
            <a:r>
              <a:rPr kumimoji="1" lang="zh-CN" altLang="en-US" dirty="0"/>
              <a:t>接入同样类似</a:t>
            </a:r>
            <a:br>
              <a:rPr kumimoji="1" lang="en-US" altLang="zh-CN" dirty="0"/>
            </a:br>
            <a:r>
              <a:rPr kumimoji="1" lang="en-US" altLang="zh-CN" dirty="0"/>
              <a:t>3</a:t>
            </a:r>
            <a:r>
              <a:rPr kumimoji="1" lang="zh-CN" altLang="en-US" dirty="0"/>
              <a:t> 这里为什么说是一种思维的转变呢？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 每种协议，都开一个端口监听，处理没中协议的逻辑，打解包逻辑都放框架里头做</a:t>
            </a:r>
            <a:br>
              <a:rPr kumimoji="1" lang="en-US" altLang="zh-CN" dirty="0"/>
            </a:br>
            <a:r>
              <a:rPr kumimoji="1" lang="en-US" altLang="zh-CN" dirty="0"/>
              <a:t>4 </a:t>
            </a:r>
            <a:r>
              <a:rPr kumimoji="1" lang="zh-CN" altLang="en-US" dirty="0"/>
              <a:t>原先业务每次修改下游业务服务协议，都需要在接入层更新协议，</a:t>
            </a:r>
            <a:br>
              <a:rPr kumimoji="1" lang="en-US" altLang="zh-CN" dirty="0"/>
            </a:br>
            <a:r>
              <a:rPr kumimoji="1" lang="en-US" altLang="zh-CN" dirty="0"/>
              <a:t>5</a:t>
            </a:r>
            <a:r>
              <a:rPr kumimoji="1" lang="zh-CN" altLang="en-US" dirty="0"/>
              <a:t> 少了层穿透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0C379-5EDE-C94D-9AAA-1BDB6DCFC08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37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7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_样式1"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110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_1"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47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底_1"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37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9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0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0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5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A12B-85DA-4916-B2E8-CC5F6CB7766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4DC6-F8D6-4F7B-9E3D-029C90B6A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6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10" r:id="rId13"/>
    <p:sldLayoutId id="2147483711" r:id="rId14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RmxlV2FXS3hDcHpZ?tab=ztnad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共享 连接的力量">
            <a:extLst>
              <a:ext uri="{FF2B5EF4-FFF2-40B4-BE49-F238E27FC236}">
                <a16:creationId xmlns:a16="http://schemas.microsoft.com/office/drawing/2014/main" id="{B6682B3C-EFD7-4533-B095-082C86E61365}"/>
              </a:ext>
            </a:extLst>
          </p:cNvPr>
          <p:cNvSpPr txBox="1">
            <a:spLocks/>
          </p:cNvSpPr>
          <p:nvPr/>
        </p:nvSpPr>
        <p:spPr>
          <a:xfrm>
            <a:off x="1688980" y="1230682"/>
            <a:ext cx="7885080" cy="1145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r>
              <a:rPr lang="en-US" altLang="zh-CN" sz="4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2020H1</a:t>
            </a: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视频线职级评审述职</a:t>
            </a:r>
          </a:p>
        </p:txBody>
      </p:sp>
      <p:sp>
        <p:nvSpPr>
          <p:cNvPr id="9" name="Sharing The Power To Connect">
            <a:extLst>
              <a:ext uri="{FF2B5EF4-FFF2-40B4-BE49-F238E27FC236}">
                <a16:creationId xmlns:a16="http://schemas.microsoft.com/office/drawing/2014/main" id="{42AE7458-B847-4FBD-A554-6EEE97638B21}"/>
              </a:ext>
            </a:extLst>
          </p:cNvPr>
          <p:cNvSpPr txBox="1">
            <a:spLocks/>
          </p:cNvSpPr>
          <p:nvPr/>
        </p:nvSpPr>
        <p:spPr>
          <a:xfrm>
            <a:off x="1688980" y="3152776"/>
            <a:ext cx="7571810" cy="193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33845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969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36107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203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299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395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申报人：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dandyhuang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黄志浩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所在部门：工程效率中心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视频接入组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申报职级：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482481" y="7241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新接入层架构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F9CD-5CCE-1548-BD1E-997E6563DE77}"/>
              </a:ext>
            </a:extLst>
          </p:cNvPr>
          <p:cNvSpPr txBox="1"/>
          <p:nvPr/>
        </p:nvSpPr>
        <p:spPr>
          <a:xfrm>
            <a:off x="344424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9C4037-C64D-4D43-8946-DBA62042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3" y="1349715"/>
            <a:ext cx="5507820" cy="4840631"/>
          </a:xfrm>
          <a:prstGeom prst="rect">
            <a:avLst/>
          </a:prstGeom>
        </p:spPr>
      </p:pic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7398315-E9A1-1347-801A-5A771043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33335"/>
              </p:ext>
            </p:extLst>
          </p:nvPr>
        </p:nvGraphicFramePr>
        <p:xfrm>
          <a:off x="6234119" y="2476139"/>
          <a:ext cx="4988160" cy="31002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4080">
                  <a:extLst>
                    <a:ext uri="{9D8B030D-6E8A-4147-A177-3AD203B41FA5}">
                      <a16:colId xmlns:a16="http://schemas.microsoft.com/office/drawing/2014/main" val="2697831061"/>
                    </a:ext>
                  </a:extLst>
                </a:gridCol>
                <a:gridCol w="2494080">
                  <a:extLst>
                    <a:ext uri="{9D8B030D-6E8A-4147-A177-3AD203B41FA5}">
                      <a16:colId xmlns:a16="http://schemas.microsoft.com/office/drawing/2014/main" val="3071397297"/>
                    </a:ext>
                  </a:extLst>
                </a:gridCol>
              </a:tblGrid>
              <a:tr h="764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结构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层次分明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r>
                        <a:rPr lang="en-US" altLang="zh-CN" dirty="0" err="1"/>
                        <a:t>spp_rpc</a:t>
                      </a:r>
                      <a:r>
                        <a:rPr lang="zh-CN" altLang="en-US" dirty="0"/>
                        <a:t>框架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08713"/>
                  </a:ext>
                </a:extLst>
              </a:tr>
              <a:tr h="47867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高内聚、低耦合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42482"/>
                  </a:ext>
                </a:extLst>
              </a:tr>
              <a:tr h="764613">
                <a:tc>
                  <a:txBody>
                    <a:bodyPr/>
                    <a:lstStyle/>
                    <a:p>
                      <a:r>
                        <a:rPr lang="zh-CN" altLang="en-US" dirty="0"/>
                        <a:t>协议统一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统一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trpc</a:t>
                      </a:r>
                      <a:r>
                        <a:rPr lang="zh-CN" altLang="en-US" dirty="0"/>
                        <a:t>，思维的转变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97571"/>
                  </a:ext>
                </a:extLst>
              </a:tr>
              <a:tr h="1092305">
                <a:tc>
                  <a:txBody>
                    <a:bodyPr/>
                    <a:lstStyle/>
                    <a:p>
                      <a:r>
                        <a:rPr lang="zh-CN" altLang="en-US" dirty="0"/>
                        <a:t>插件化管理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配置、业务逻辑可插拔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理解其一、就可继续开发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014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BFC2B60-3F75-FE45-B867-66530951128E}"/>
              </a:ext>
            </a:extLst>
          </p:cNvPr>
          <p:cNvSpPr txBox="1"/>
          <p:nvPr/>
        </p:nvSpPr>
        <p:spPr>
          <a:xfrm>
            <a:off x="8405033" y="21068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优点</a:t>
            </a:r>
          </a:p>
        </p:txBody>
      </p:sp>
    </p:spTree>
    <p:extLst>
      <p:ext uri="{BB962C8B-B14F-4D97-AF65-F5344CB8AC3E}">
        <p14:creationId xmlns:p14="http://schemas.microsoft.com/office/powerpoint/2010/main" val="203429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482481" y="7241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协议优化一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F9CD-5CCE-1548-BD1E-997E6563DE77}"/>
              </a:ext>
            </a:extLst>
          </p:cNvPr>
          <p:cNvSpPr txBox="1"/>
          <p:nvPr/>
        </p:nvSpPr>
        <p:spPr>
          <a:xfrm>
            <a:off x="344424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7794D6-FF3C-4B44-B160-B334F8DC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1" y="1280874"/>
            <a:ext cx="10096158" cy="52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4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482481" y="7241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418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spp_rpc</a:t>
            </a:r>
            <a:r>
              <a:rPr kumimoji="1" lang="zh-CN" altLang="en-US" sz="36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框架优化二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F9CD-5CCE-1548-BD1E-997E6563DE77}"/>
              </a:ext>
            </a:extLst>
          </p:cNvPr>
          <p:cNvSpPr txBox="1"/>
          <p:nvPr/>
        </p:nvSpPr>
        <p:spPr>
          <a:xfrm>
            <a:off x="344424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D5A5B0-AF92-3747-B15B-85F5E794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14" y="1349714"/>
            <a:ext cx="6141589" cy="48135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97DF55-374D-194C-9EA9-2774E3B2E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846" y="1349714"/>
            <a:ext cx="5524788" cy="489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6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482481" y="7241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6463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插件化优化三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F9CD-5CCE-1548-BD1E-997E6563DE77}"/>
              </a:ext>
            </a:extLst>
          </p:cNvPr>
          <p:cNvSpPr txBox="1"/>
          <p:nvPr/>
        </p:nvSpPr>
        <p:spPr>
          <a:xfrm>
            <a:off x="344424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D7F08E-B357-3C4E-AC50-3FCCD384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3" y="1280874"/>
            <a:ext cx="10116054" cy="46031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03E7C5-6DA6-BB40-ADD4-C7FF862E68EA}"/>
              </a:ext>
            </a:extLst>
          </p:cNvPr>
          <p:cNvSpPr txBox="1"/>
          <p:nvPr/>
        </p:nvSpPr>
        <p:spPr>
          <a:xfrm>
            <a:off x="2338251" y="6023707"/>
            <a:ext cx="562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注：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通用能力，</a:t>
            </a:r>
            <a:r>
              <a:rPr lang="en" altLang="zh-CN" b="1" dirty="0"/>
              <a:t> </a:t>
            </a:r>
            <a:r>
              <a:rPr lang="en" altLang="zh-CN" dirty="0"/>
              <a:t>refer</a:t>
            </a:r>
            <a:r>
              <a:rPr lang="zh-CN" altLang="en-US" dirty="0"/>
              <a:t>校验</a:t>
            </a:r>
            <a:r>
              <a:rPr lang="en-US" altLang="zh-CN" dirty="0"/>
              <a:t>&amp;</a:t>
            </a:r>
            <a:r>
              <a:rPr lang="zh-CN" altLang="en-US" dirty="0"/>
              <a:t>跨域</a:t>
            </a:r>
            <a:r>
              <a:rPr lang="en-US" altLang="zh-CN" dirty="0"/>
              <a:t>&amp;</a:t>
            </a:r>
            <a:r>
              <a:rPr lang="en" altLang="zh-CN" dirty="0"/>
              <a:t>callback</a:t>
            </a:r>
            <a:r>
              <a:rPr lang="zh-CN" altLang="en-US" dirty="0"/>
              <a:t>校验等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34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482481" y="7241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新接入收益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F9CD-5CCE-1548-BD1E-997E6563DE77}"/>
              </a:ext>
            </a:extLst>
          </p:cNvPr>
          <p:cNvSpPr txBox="1"/>
          <p:nvPr/>
        </p:nvSpPr>
        <p:spPr>
          <a:xfrm>
            <a:off x="344424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5F361CFA-0F98-B44B-B998-8BA4CA07F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68420"/>
              </p:ext>
            </p:extLst>
          </p:nvPr>
        </p:nvGraphicFramePr>
        <p:xfrm>
          <a:off x="228215" y="1349715"/>
          <a:ext cx="10725214" cy="50142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62607">
                  <a:extLst>
                    <a:ext uri="{9D8B030D-6E8A-4147-A177-3AD203B41FA5}">
                      <a16:colId xmlns:a16="http://schemas.microsoft.com/office/drawing/2014/main" val="906877808"/>
                    </a:ext>
                  </a:extLst>
                </a:gridCol>
                <a:gridCol w="5362607">
                  <a:extLst>
                    <a:ext uri="{9D8B030D-6E8A-4147-A177-3AD203B41FA5}">
                      <a16:colId xmlns:a16="http://schemas.microsoft.com/office/drawing/2014/main" val="1097863905"/>
                    </a:ext>
                  </a:extLst>
                </a:gridCol>
              </a:tblGrid>
              <a:tr h="5369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评估指标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153"/>
                  </a:ext>
                </a:extLst>
              </a:tr>
              <a:tr h="939731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kumimoji="1" lang="zh-CN" altLang="en-US" dirty="0"/>
                        <a:t>协议</a:t>
                      </a:r>
                      <a:endParaRPr kumimoji="1" lang="en-US" altLang="zh-CN" dirty="0"/>
                    </a:p>
                    <a:p>
                      <a:pPr marL="0" indent="0">
                        <a:buFont typeface="+mj-lt"/>
                        <a:buNone/>
                      </a:pPr>
                      <a:endParaRPr kumimoji="1"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zh-CN" altLang="en-US" dirty="0">
                          <a:latin typeface="+mn-ea"/>
                          <a:ea typeface="+mn-ea"/>
                        </a:rPr>
                        <a:t>协议、框架统一</a:t>
                      </a:r>
                      <a:endParaRPr kumimoji="1" lang="en-US" altLang="zh-CN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56928"/>
                  </a:ext>
                </a:extLst>
              </a:tr>
              <a:tr h="9397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无需在配置自身协议，接入层不需要管理下游业务协议，简洁明了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423909"/>
                  </a:ext>
                </a:extLst>
              </a:tr>
              <a:tr h="86592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kumimoji="1" lang="zh-CN" altLang="en-US" dirty="0"/>
                        <a:t>发布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下游协议频繁变更，接入层也不需要在发布，或者重新</a:t>
                      </a:r>
                      <a:r>
                        <a:rPr lang="zh-CN" altLang="en-US"/>
                        <a:t>更新配置协议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694910"/>
                  </a:ext>
                </a:extLst>
              </a:tr>
              <a:tr h="86592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kumimoji="1" lang="zh-CN" altLang="en-US" dirty="0"/>
                        <a:t>插件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插件化编程业务逻辑，解耦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751470"/>
                  </a:ext>
                </a:extLst>
              </a:tr>
              <a:tr h="86592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kumimoji="1" lang="zh-CN" altLang="en-US" dirty="0"/>
                        <a:t>性能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少了 一层穿透，协议转换放到下游服务，间接提高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40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77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124444-6D80-EE4E-9B94-19AFF35A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84" y="2992256"/>
            <a:ext cx="6417677" cy="3713344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1389C07F-D77E-FE4F-B98D-4AFCBB7DAF80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92126A-3CA5-304A-9E5F-C909BE19B585}"/>
              </a:ext>
            </a:extLst>
          </p:cNvPr>
          <p:cNvSpPr txBox="1"/>
          <p:nvPr/>
        </p:nvSpPr>
        <p:spPr>
          <a:xfrm>
            <a:off x="450953" y="664631"/>
            <a:ext cx="382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分析当前服务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E43C0F-025C-A14A-9AD6-2F341FF4AE3C}"/>
              </a:ext>
            </a:extLst>
          </p:cNvPr>
          <p:cNvSpPr txBox="1"/>
          <p:nvPr/>
        </p:nvSpPr>
        <p:spPr>
          <a:xfrm>
            <a:off x="228214" y="1599567"/>
            <a:ext cx="8102985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noProof="1">
                <a:solidFill>
                  <a:srgbClr val="2036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perf</a:t>
            </a:r>
            <a:r>
              <a:rPr lang="zh-CN" altLang="en-US" noProof="1">
                <a:solidFill>
                  <a:srgbClr val="2036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观察分析：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noProof="1">
                <a:latin typeface="Arial" panose="020B0604020202020204" pitchFamily="34" charset="0"/>
                <a:sym typeface="+mn-ea"/>
              </a:rPr>
              <a:t>内存分配</a:t>
            </a:r>
            <a:endParaRPr lang="zh-CN" altLang="en-US" noProof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noProof="1">
                <a:latin typeface="Arial" panose="020B0604020202020204" pitchFamily="34" charset="0"/>
              </a:rPr>
              <a:t>snappy</a:t>
            </a:r>
            <a:r>
              <a:rPr lang="zh-CN" altLang="en-US" noProof="1">
                <a:latin typeface="Arial" panose="020B0604020202020204" pitchFamily="34" charset="0"/>
              </a:rPr>
              <a:t>压缩</a:t>
            </a:r>
            <a:endParaRPr lang="en-US" altLang="zh-CN" noProof="1">
              <a:latin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序列化和反序列化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6EBC024B-9FB2-2046-877F-CADCB0971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66285"/>
              </p:ext>
            </p:extLst>
          </p:nvPr>
        </p:nvGraphicFramePr>
        <p:xfrm>
          <a:off x="6868631" y="1296114"/>
          <a:ext cx="4872414" cy="2129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4138">
                  <a:extLst>
                    <a:ext uri="{9D8B030D-6E8A-4147-A177-3AD203B41FA5}">
                      <a16:colId xmlns:a16="http://schemas.microsoft.com/office/drawing/2014/main" val="4099153800"/>
                    </a:ext>
                  </a:extLst>
                </a:gridCol>
                <a:gridCol w="1624138">
                  <a:extLst>
                    <a:ext uri="{9D8B030D-6E8A-4147-A177-3AD203B41FA5}">
                      <a16:colId xmlns:a16="http://schemas.microsoft.com/office/drawing/2014/main" val="1321704234"/>
                    </a:ext>
                  </a:extLst>
                </a:gridCol>
                <a:gridCol w="1624138">
                  <a:extLst>
                    <a:ext uri="{9D8B030D-6E8A-4147-A177-3AD203B41FA5}">
                      <a16:colId xmlns:a16="http://schemas.microsoft.com/office/drawing/2014/main" val="1771861677"/>
                    </a:ext>
                  </a:extLst>
                </a:gridCol>
              </a:tblGrid>
              <a:tr h="103246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dirty="0"/>
                        <a:t>内存管理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dirty="0"/>
                        <a:t>一亿次分配释放小内存（</a:t>
                      </a:r>
                      <a:r>
                        <a:rPr lang="en-US" altLang="zh-CN" dirty="0"/>
                        <a:t>64Byte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dirty="0"/>
                        <a:t>结论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16075"/>
                  </a:ext>
                </a:extLst>
              </a:tr>
              <a:tr h="2983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ptmalloc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3118ms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弃用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098444"/>
                  </a:ext>
                </a:extLst>
              </a:tr>
              <a:tr h="2983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jemalloc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2478ms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弃用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03601"/>
                  </a:ext>
                </a:extLst>
              </a:tr>
              <a:tr h="2983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tcmalloc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2005ms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选用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11667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8E6C91C-E466-A04A-976C-A53D3AD18B68}"/>
              </a:ext>
            </a:extLst>
          </p:cNvPr>
          <p:cNvSpPr txBox="1"/>
          <p:nvPr/>
        </p:nvSpPr>
        <p:spPr>
          <a:xfrm>
            <a:off x="6868631" y="3643636"/>
            <a:ext cx="487241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关注指标：解压缩速率 </a:t>
            </a:r>
            <a:r>
              <a:rPr lang="en-US" altLang="zh-CN" dirty="0">
                <a:solidFill>
                  <a:schemeClr val="tx1"/>
                </a:solidFill>
              </a:rPr>
              <a:t>&gt; </a:t>
            </a:r>
            <a:r>
              <a:rPr lang="zh-CN" altLang="en-US" dirty="0">
                <a:solidFill>
                  <a:schemeClr val="tx1"/>
                </a:solidFill>
              </a:rPr>
              <a:t>压缩比 </a:t>
            </a:r>
            <a:r>
              <a:rPr lang="en-US" altLang="zh-CN" dirty="0">
                <a:solidFill>
                  <a:schemeClr val="tx1"/>
                </a:solidFill>
              </a:rPr>
              <a:t>&gt;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压缩速率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8384DA8-9E8A-4541-8B4F-A43238003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05069"/>
              </p:ext>
            </p:extLst>
          </p:nvPr>
        </p:nvGraphicFramePr>
        <p:xfrm>
          <a:off x="6796233" y="4245172"/>
          <a:ext cx="5130791" cy="239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4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压缩算法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单次解压缩时间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压缩比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单次压缩时间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结论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snappy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350us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2.83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710us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弃用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zstd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130us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3.46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380us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弃用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lz4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30us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3.05</a:t>
                      </a:r>
                      <a:endParaRPr lang="en-US" altLang="zh-CN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140us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选用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7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482481" y="7241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6085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优化无止境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F9CD-5CCE-1548-BD1E-997E6563DE77}"/>
              </a:ext>
            </a:extLst>
          </p:cNvPr>
          <p:cNvSpPr txBox="1"/>
          <p:nvPr/>
        </p:nvSpPr>
        <p:spPr>
          <a:xfrm>
            <a:off x="4779834" y="26885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4733A-2D7A-2547-9A44-1C1A5D582E7C}"/>
              </a:ext>
            </a:extLst>
          </p:cNvPr>
          <p:cNvSpPr/>
          <p:nvPr/>
        </p:nvSpPr>
        <p:spPr>
          <a:xfrm>
            <a:off x="1697448" y="4339524"/>
            <a:ext cx="1642085" cy="10848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cpu</a:t>
            </a:r>
            <a:r>
              <a:rPr kumimoji="1" lang="zh-CN" altLang="en-US" dirty="0"/>
              <a:t>性能瓶颈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514CCB-9DDE-9943-82E8-3169EBA2AB00}"/>
              </a:ext>
            </a:extLst>
          </p:cNvPr>
          <p:cNvSpPr/>
          <p:nvPr/>
        </p:nvSpPr>
        <p:spPr>
          <a:xfrm>
            <a:off x="5007252" y="4339524"/>
            <a:ext cx="1642085" cy="10848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网卡性能瓶颈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90F-1856-0E4B-B570-D09DBAF4480D}"/>
              </a:ext>
            </a:extLst>
          </p:cNvPr>
          <p:cNvSpPr/>
          <p:nvPr/>
        </p:nvSpPr>
        <p:spPr>
          <a:xfrm>
            <a:off x="8317057" y="4339525"/>
            <a:ext cx="1642085" cy="10848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单机瓶颈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39516B-D646-624A-9F75-3AF4ACDB6241}"/>
              </a:ext>
            </a:extLst>
          </p:cNvPr>
          <p:cNvSpPr/>
          <p:nvPr/>
        </p:nvSpPr>
        <p:spPr>
          <a:xfrm>
            <a:off x="3339533" y="2343477"/>
            <a:ext cx="1532666" cy="968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安全性能</a:t>
            </a: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45B31786-98CD-564D-908B-690C20940450}"/>
              </a:ext>
            </a:extLst>
          </p:cNvPr>
          <p:cNvSpPr/>
          <p:nvPr/>
        </p:nvSpPr>
        <p:spPr>
          <a:xfrm>
            <a:off x="6917043" y="4788976"/>
            <a:ext cx="1239864" cy="20922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5999CC0B-E1B8-0846-BED4-7C470687DC5B}"/>
              </a:ext>
            </a:extLst>
          </p:cNvPr>
          <p:cNvSpPr/>
          <p:nvPr/>
        </p:nvSpPr>
        <p:spPr>
          <a:xfrm>
            <a:off x="3556451" y="4788976"/>
            <a:ext cx="1239864" cy="20922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6C115-0349-EB46-9AD5-10C73FECC1B2}"/>
              </a:ext>
            </a:extLst>
          </p:cNvPr>
          <p:cNvSpPr txBox="1"/>
          <p:nvPr/>
        </p:nvSpPr>
        <p:spPr>
          <a:xfrm>
            <a:off x="3437592" y="42356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高效压缩算法</a:t>
            </a:r>
            <a:br>
              <a:rPr kumimoji="1" lang="en-US" altLang="zh-CN" dirty="0"/>
            </a:br>
            <a:r>
              <a:rPr kumimoji="1" lang="zh-CN" altLang="en-US" dirty="0"/>
              <a:t>服务内存优化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4EE96E-A4DB-C945-8505-29E61D370283}"/>
              </a:ext>
            </a:extLst>
          </p:cNvPr>
          <p:cNvSpPr txBox="1"/>
          <p:nvPr/>
        </p:nvSpPr>
        <p:spPr>
          <a:xfrm>
            <a:off x="3339533" y="18105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重要接口加密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3D2C93-EE10-9848-8565-D08B1C0E1BF2}"/>
              </a:ext>
            </a:extLst>
          </p:cNvPr>
          <p:cNvSpPr txBox="1"/>
          <p:nvPr/>
        </p:nvSpPr>
        <p:spPr>
          <a:xfrm>
            <a:off x="6898154" y="43741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序列化优化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0158AA-8E18-FC46-A789-7A1BE4C94625}"/>
              </a:ext>
            </a:extLst>
          </p:cNvPr>
          <p:cNvSpPr/>
          <p:nvPr/>
        </p:nvSpPr>
        <p:spPr>
          <a:xfrm>
            <a:off x="6704316" y="2343477"/>
            <a:ext cx="1532666" cy="968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网络性能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F3FBF6-2223-7F4B-8F28-E38AAE058F94}"/>
              </a:ext>
            </a:extLst>
          </p:cNvPr>
          <p:cNvSpPr txBox="1"/>
          <p:nvPr/>
        </p:nvSpPr>
        <p:spPr>
          <a:xfrm>
            <a:off x="6867561" y="169305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终端冷启动时</a:t>
            </a:r>
            <a:br>
              <a:rPr kumimoji="1" lang="en-US" altLang="zh-CN" dirty="0"/>
            </a:br>
            <a:r>
              <a:rPr kumimoji="1" lang="zh-CN" altLang="en-US" dirty="0"/>
              <a:t>网络质量差</a:t>
            </a:r>
          </a:p>
        </p:txBody>
      </p:sp>
    </p:spTree>
    <p:extLst>
      <p:ext uri="{BB962C8B-B14F-4D97-AF65-F5344CB8AC3E}">
        <p14:creationId xmlns:p14="http://schemas.microsoft.com/office/powerpoint/2010/main" val="216430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351" y="2621776"/>
            <a:ext cx="85732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微软雅黑"/>
                <a:ea typeface="微软雅黑"/>
              </a:rPr>
              <a:t>THANK</a:t>
            </a:r>
            <a:r>
              <a:rPr lang="zh-Hans" sz="7200" b="1" dirty="0">
                <a:solidFill>
                  <a:schemeClr val="bg1"/>
                </a:solidFill>
                <a:latin typeface="微软雅黑"/>
                <a:ea typeface="微软雅黑"/>
              </a:rPr>
              <a:t> </a:t>
            </a:r>
            <a:r>
              <a:rPr lang="en-US" sz="7200" b="1" dirty="0">
                <a:solidFill>
                  <a:schemeClr val="bg1"/>
                </a:solidFill>
                <a:latin typeface="微软雅黑"/>
                <a:ea typeface="微软雅黑"/>
              </a:rPr>
              <a:t>YOU</a:t>
            </a:r>
            <a:endParaRPr lang="zh-CN" sz="72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586538" y="4300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46E48020-39D0-BA4C-B36B-72292F68F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09483"/>
              </p:ext>
            </p:extLst>
          </p:nvPr>
        </p:nvGraphicFramePr>
        <p:xfrm>
          <a:off x="228215" y="1415196"/>
          <a:ext cx="5305884" cy="1814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05884">
                  <a:extLst>
                    <a:ext uri="{9D8B030D-6E8A-4147-A177-3AD203B41FA5}">
                      <a16:colId xmlns:a16="http://schemas.microsoft.com/office/drawing/2014/main" val="2086768876"/>
                    </a:ext>
                  </a:extLst>
                </a:gridCol>
              </a:tblGrid>
              <a:tr h="55901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个人经历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82408"/>
                  </a:ext>
                </a:extLst>
              </a:tr>
              <a:tr h="12554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201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4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.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12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-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2017.07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新感易搜   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直播项目负责人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201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7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.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07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-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2018.03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 京东广告部 后台开发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2018.03-2019.07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 零钱通、理财通 后台开发</a:t>
                      </a:r>
                      <a:endParaRPr kumimoji="1" lang="zh-CN" alt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2019.07-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至今        腾讯视频  接入层开发维护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98759"/>
                  </a:ext>
                </a:extLst>
              </a:tr>
            </a:tbl>
          </a:graphicData>
        </a:graphic>
      </p:graphicFrame>
      <p:graphicFrame>
        <p:nvGraphicFramePr>
          <p:cNvPr id="28" name="表格 24">
            <a:extLst>
              <a:ext uri="{FF2B5EF4-FFF2-40B4-BE49-F238E27FC236}">
                <a16:creationId xmlns:a16="http://schemas.microsoft.com/office/drawing/2014/main" id="{F8CA42CC-6222-A14C-A614-43F7C3E4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43222"/>
              </p:ext>
            </p:extLst>
          </p:nvPr>
        </p:nvGraphicFramePr>
        <p:xfrm>
          <a:off x="228215" y="3845168"/>
          <a:ext cx="5305884" cy="17319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05884">
                  <a:extLst>
                    <a:ext uri="{9D8B030D-6E8A-4147-A177-3AD203B41FA5}">
                      <a16:colId xmlns:a16="http://schemas.microsoft.com/office/drawing/2014/main" val="2086768876"/>
                    </a:ext>
                  </a:extLst>
                </a:gridCol>
              </a:tblGrid>
              <a:tr h="53358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主要工作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82408"/>
                  </a:ext>
                </a:extLst>
              </a:tr>
              <a:tr h="119837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dispatch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接入开发日常维护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旧接入层上云项目等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新的接入层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CommAccess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开发重构</a:t>
                      </a:r>
                      <a:endParaRPr kumimoji="1"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98759"/>
                  </a:ext>
                </a:extLst>
              </a:tr>
            </a:tbl>
          </a:graphicData>
        </a:graphic>
      </p:graphicFrame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个人经历概述</a:t>
            </a:r>
          </a:p>
        </p:txBody>
      </p:sp>
      <p:graphicFrame>
        <p:nvGraphicFramePr>
          <p:cNvPr id="11" name="表格 24">
            <a:extLst>
              <a:ext uri="{FF2B5EF4-FFF2-40B4-BE49-F238E27FC236}">
                <a16:creationId xmlns:a16="http://schemas.microsoft.com/office/drawing/2014/main" id="{AAAA3C81-C0BC-624B-ADF7-ECCFCD751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19197"/>
              </p:ext>
            </p:extLst>
          </p:nvPr>
        </p:nvGraphicFramePr>
        <p:xfrm>
          <a:off x="6195261" y="2975181"/>
          <a:ext cx="5305884" cy="11166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05884">
                  <a:extLst>
                    <a:ext uri="{9D8B030D-6E8A-4147-A177-3AD203B41FA5}">
                      <a16:colId xmlns:a16="http://schemas.microsoft.com/office/drawing/2014/main" val="2086768876"/>
                    </a:ext>
                  </a:extLst>
                </a:gridCol>
              </a:tblGrid>
              <a:tr h="33434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个人分享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82408"/>
                  </a:ext>
                </a:extLst>
              </a:tr>
              <a:tr h="7509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zh-CN" altLang="en-US" dirty="0"/>
                        <a:t>零钱通交易系统设计</a:t>
                      </a:r>
                      <a:endParaRPr kumimoji="1" lang="en-US" altLang="zh-C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zh-CN" altLang="en-US" dirty="0"/>
                        <a:t>视频接入层分享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98759"/>
                  </a:ext>
                </a:extLst>
              </a:tr>
            </a:tbl>
          </a:graphicData>
        </a:graphic>
      </p:graphicFrame>
      <p:graphicFrame>
        <p:nvGraphicFramePr>
          <p:cNvPr id="12" name="表格 24">
            <a:extLst>
              <a:ext uri="{FF2B5EF4-FFF2-40B4-BE49-F238E27FC236}">
                <a16:creationId xmlns:a16="http://schemas.microsoft.com/office/drawing/2014/main" id="{FC1B2C09-3ED4-A34A-B092-81170DB72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21061"/>
              </p:ext>
            </p:extLst>
          </p:nvPr>
        </p:nvGraphicFramePr>
        <p:xfrm>
          <a:off x="6195261" y="4254048"/>
          <a:ext cx="5305884" cy="8316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05884">
                  <a:extLst>
                    <a:ext uri="{9D8B030D-6E8A-4147-A177-3AD203B41FA5}">
                      <a16:colId xmlns:a16="http://schemas.microsoft.com/office/drawing/2014/main" val="2086768876"/>
                    </a:ext>
                  </a:extLst>
                </a:gridCol>
              </a:tblGrid>
              <a:tr h="35882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辅导对象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82408"/>
                  </a:ext>
                </a:extLst>
              </a:tr>
              <a:tr h="465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CN" dirty="0" err="1"/>
                        <a:t>ruofeiwang</a:t>
                      </a:r>
                      <a:endParaRPr kumimoji="1"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98759"/>
                  </a:ext>
                </a:extLst>
              </a:tr>
            </a:tbl>
          </a:graphicData>
        </a:graphic>
      </p:graphicFrame>
      <p:graphicFrame>
        <p:nvGraphicFramePr>
          <p:cNvPr id="15" name="表格 24">
            <a:extLst>
              <a:ext uri="{FF2B5EF4-FFF2-40B4-BE49-F238E27FC236}">
                <a16:creationId xmlns:a16="http://schemas.microsoft.com/office/drawing/2014/main" id="{348D8379-852B-234B-9248-408B55E53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96367"/>
              </p:ext>
            </p:extLst>
          </p:nvPr>
        </p:nvGraphicFramePr>
        <p:xfrm>
          <a:off x="6195261" y="5308821"/>
          <a:ext cx="5305884" cy="8316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05884">
                  <a:extLst>
                    <a:ext uri="{9D8B030D-6E8A-4147-A177-3AD203B41FA5}">
                      <a16:colId xmlns:a16="http://schemas.microsoft.com/office/drawing/2014/main" val="2086768876"/>
                    </a:ext>
                  </a:extLst>
                </a:gridCol>
              </a:tblGrid>
              <a:tr h="35882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评审项目</a:t>
                      </a:r>
                      <a:endParaRPr lang="en-US" altLang="zh-C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82408"/>
                  </a:ext>
                </a:extLst>
              </a:tr>
              <a:tr h="465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接入层系统优化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98759"/>
                  </a:ext>
                </a:extLst>
              </a:tr>
            </a:tbl>
          </a:graphicData>
        </a:graphic>
      </p:graphicFrame>
      <p:graphicFrame>
        <p:nvGraphicFramePr>
          <p:cNvPr id="10" name="表格 24">
            <a:extLst>
              <a:ext uri="{FF2B5EF4-FFF2-40B4-BE49-F238E27FC236}">
                <a16:creationId xmlns:a16="http://schemas.microsoft.com/office/drawing/2014/main" id="{75261335-3D3C-E44E-9C9C-5FB2C446D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60156"/>
              </p:ext>
            </p:extLst>
          </p:nvPr>
        </p:nvGraphicFramePr>
        <p:xfrm>
          <a:off x="6195261" y="1310672"/>
          <a:ext cx="5305884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05884">
                  <a:extLst>
                    <a:ext uri="{9D8B030D-6E8A-4147-A177-3AD203B41FA5}">
                      <a16:colId xmlns:a16="http://schemas.microsoft.com/office/drawing/2014/main" val="2086768876"/>
                    </a:ext>
                  </a:extLst>
                </a:gridCol>
              </a:tblGrid>
              <a:tr h="334344">
                <a:tc>
                  <a:txBody>
                    <a:bodyPr/>
                    <a:lstStyle/>
                    <a:p>
                      <a:pPr lvl="0"/>
                      <a:r>
                        <a:rPr lang="zh-CN" altLang="en-US" sz="1800" dirty="0"/>
                        <a:t>嘉奖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82408"/>
                  </a:ext>
                </a:extLst>
              </a:tr>
              <a:tr h="7509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腾讯卓越运营奖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腾讯国庆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周年阅兵直播联合项目</a:t>
                      </a:r>
                      <a:endParaRPr kumimoji="1" lang="en-US" altLang="zh-C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腾讯业务突破奖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——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央视频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新媒体平台项目团队</a:t>
                      </a:r>
                      <a:endParaRPr kumimoji="1"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987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586538" y="4300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87F47A1-32C8-3349-B55E-B0278DA4A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164069"/>
              </p:ext>
            </p:extLst>
          </p:nvPr>
        </p:nvGraphicFramePr>
        <p:xfrm>
          <a:off x="1122435" y="1906292"/>
          <a:ext cx="9307924" cy="37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2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586538" y="4300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接入层旧系统架构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BD9081-76C1-0148-9A6A-F6DEF0DB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8" y="1349715"/>
            <a:ext cx="8803037" cy="536828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7972F21-AB28-2849-8082-FF2888F9369D}"/>
              </a:ext>
            </a:extLst>
          </p:cNvPr>
          <p:cNvSpPr/>
          <p:nvPr/>
        </p:nvSpPr>
        <p:spPr>
          <a:xfrm>
            <a:off x="9820422" y="1595899"/>
            <a:ext cx="731520" cy="5013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svr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3FA1C13-0D01-4B45-8D5B-07A874670393}"/>
              </a:ext>
            </a:extLst>
          </p:cNvPr>
          <p:cNvCxnSpPr>
            <a:cxnSpLocks/>
          </p:cNvCxnSpPr>
          <p:nvPr/>
        </p:nvCxnSpPr>
        <p:spPr>
          <a:xfrm>
            <a:off x="9073662" y="4010464"/>
            <a:ext cx="746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21B2F57-7884-0D41-B3BA-C3D0300A1619}"/>
              </a:ext>
            </a:extLst>
          </p:cNvPr>
          <p:cNvCxnSpPr>
            <a:cxnSpLocks/>
          </p:cNvCxnSpPr>
          <p:nvPr/>
        </p:nvCxnSpPr>
        <p:spPr>
          <a:xfrm flipV="1">
            <a:off x="9073662" y="2364544"/>
            <a:ext cx="741474" cy="1645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600AA25-F137-3045-9604-C3204DBF8F8B}"/>
              </a:ext>
            </a:extLst>
          </p:cNvPr>
          <p:cNvCxnSpPr>
            <a:cxnSpLocks/>
          </p:cNvCxnSpPr>
          <p:nvPr/>
        </p:nvCxnSpPr>
        <p:spPr>
          <a:xfrm>
            <a:off x="9073662" y="4010464"/>
            <a:ext cx="705709" cy="1859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586538" y="4300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接入层部署详情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0853268-C1A0-F94A-9D5C-11C0CF466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54927"/>
              </p:ext>
            </p:extLst>
          </p:nvPr>
        </p:nvGraphicFramePr>
        <p:xfrm>
          <a:off x="332509" y="1620981"/>
          <a:ext cx="10911225" cy="40686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37075">
                  <a:extLst>
                    <a:ext uri="{9D8B030D-6E8A-4147-A177-3AD203B41FA5}">
                      <a16:colId xmlns:a16="http://schemas.microsoft.com/office/drawing/2014/main" val="569002727"/>
                    </a:ext>
                  </a:extLst>
                </a:gridCol>
                <a:gridCol w="3637075">
                  <a:extLst>
                    <a:ext uri="{9D8B030D-6E8A-4147-A177-3AD203B41FA5}">
                      <a16:colId xmlns:a16="http://schemas.microsoft.com/office/drawing/2014/main" val="633068052"/>
                    </a:ext>
                  </a:extLst>
                </a:gridCol>
                <a:gridCol w="3637075">
                  <a:extLst>
                    <a:ext uri="{9D8B030D-6E8A-4147-A177-3AD203B41FA5}">
                      <a16:colId xmlns:a16="http://schemas.microsoft.com/office/drawing/2014/main" val="933130885"/>
                    </a:ext>
                  </a:extLst>
                </a:gridCol>
              </a:tblGrid>
              <a:tr h="398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每秒请求量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qps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部署情况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台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95906"/>
                  </a:ext>
                </a:extLst>
              </a:tr>
              <a:tr h="50875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[dispatch][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对内通用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76(tv</a:t>
                      </a:r>
                      <a:r>
                        <a:rPr lang="zh-CN" altLang="en-US" dirty="0"/>
                        <a:t>等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5444"/>
                  </a:ext>
                </a:extLst>
              </a:tr>
              <a:tr h="39821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[dispatch][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对内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30(</a:t>
                      </a:r>
                      <a:r>
                        <a:rPr lang="zh-CN" altLang="en-US" dirty="0"/>
                        <a:t>直播，活动等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0578"/>
                  </a:ext>
                </a:extLst>
              </a:tr>
              <a:tr h="39821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[dispatch][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对外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 </a:t>
                      </a:r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docker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83054"/>
                  </a:ext>
                </a:extLst>
              </a:tr>
              <a:tr h="39821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[dispatch][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对外</a:t>
                      </a:r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B70][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80(</a:t>
                      </a:r>
                      <a:r>
                        <a:rPr lang="zh-CN" altLang="en-US" dirty="0"/>
                        <a:t>分三个包部署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94109"/>
                  </a:ext>
                </a:extLst>
              </a:tr>
              <a:tr h="39821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[dispatch][set2][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43016"/>
                  </a:ext>
                </a:extLst>
              </a:tr>
              <a:tr h="39821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[dispatch][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对外上海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 </a:t>
                      </a:r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9948"/>
                  </a:ext>
                </a:extLst>
              </a:tr>
              <a:tr h="39821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[dispatch][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对外天津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 </a:t>
                      </a:r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0580"/>
                  </a:ext>
                </a:extLst>
              </a:tr>
              <a:tr h="39821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[dispatch][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国际版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 </a:t>
                      </a:r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24168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" sz="10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总量</a:t>
                      </a:r>
                      <a:endParaRPr lang="en" sz="100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175.5w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75069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61A152B-37D4-F94C-BA0C-E029D7FE45AB}"/>
              </a:ext>
            </a:extLst>
          </p:cNvPr>
          <p:cNvSpPr txBox="1"/>
          <p:nvPr/>
        </p:nvSpPr>
        <p:spPr>
          <a:xfrm>
            <a:off x="2501907" y="5908955"/>
            <a:ext cx="7374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注：请求量只统计</a:t>
            </a:r>
            <a:r>
              <a:rPr lang="en-US" altLang="zh-CN" b="1" dirty="0"/>
              <a:t>dispatch</a:t>
            </a:r>
            <a:r>
              <a:rPr lang="zh-CN" altLang="en-US" b="1" dirty="0"/>
              <a:t>层的数据，还有</a:t>
            </a:r>
            <a:r>
              <a:rPr lang="en-US" altLang="zh-CN" b="1" dirty="0"/>
              <a:t>http</a:t>
            </a:r>
            <a:r>
              <a:rPr lang="zh-CN" altLang="en-US" b="1" dirty="0"/>
              <a:t>层没有列出，详情见</a:t>
            </a:r>
            <a:br>
              <a:rPr lang="en-US" altLang="zh-CN" b="1" dirty="0"/>
            </a:br>
            <a:r>
              <a:rPr kumimoji="1" lang="en" altLang="zh-CN" dirty="0">
                <a:hlinkClick r:id="rId3"/>
              </a:rPr>
              <a:t>https://docs.qq.com/sheet/DRmxlV2FXS3hDcHpZ?tab=ztnad6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08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配置管理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DAB01B5-7D5A-DE42-93AD-2E8F72C1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4" y="1349715"/>
            <a:ext cx="7554738" cy="523694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1E2DCEE-1746-7442-94D5-B18B9F63B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0874"/>
            <a:ext cx="5416448" cy="48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482481" y="7241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面临的问题</a:t>
            </a:r>
          </a:p>
        </p:txBody>
      </p:sp>
      <p:graphicFrame>
        <p:nvGraphicFramePr>
          <p:cNvPr id="2" name="表格 7">
            <a:extLst>
              <a:ext uri="{FF2B5EF4-FFF2-40B4-BE49-F238E27FC236}">
                <a16:creationId xmlns:a16="http://schemas.microsoft.com/office/drawing/2014/main" id="{C9AC7D60-8C06-2E4B-98A6-2968F2400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21112"/>
              </p:ext>
            </p:extLst>
          </p:nvPr>
        </p:nvGraphicFramePr>
        <p:xfrm>
          <a:off x="810718" y="1722515"/>
          <a:ext cx="10087131" cy="3637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76666">
                  <a:extLst>
                    <a:ext uri="{9D8B030D-6E8A-4147-A177-3AD203B41FA5}">
                      <a16:colId xmlns:a16="http://schemas.microsoft.com/office/drawing/2014/main" val="2296416356"/>
                    </a:ext>
                  </a:extLst>
                </a:gridCol>
                <a:gridCol w="4047344">
                  <a:extLst>
                    <a:ext uri="{9D8B030D-6E8A-4147-A177-3AD203B41FA5}">
                      <a16:colId xmlns:a16="http://schemas.microsoft.com/office/drawing/2014/main" val="3049789710"/>
                    </a:ext>
                  </a:extLst>
                </a:gridCol>
                <a:gridCol w="2863121">
                  <a:extLst>
                    <a:ext uri="{9D8B030D-6E8A-4147-A177-3AD203B41FA5}">
                      <a16:colId xmlns:a16="http://schemas.microsoft.com/office/drawing/2014/main" val="1499461887"/>
                    </a:ext>
                  </a:extLst>
                </a:gridCol>
              </a:tblGrid>
              <a:tr h="6515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05899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赤兔包管理混乱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赤兔包多，配置混乱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accent5"/>
                          </a:solidFill>
                        </a:rPr>
                        <a:t>上云优化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15269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运维复杂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链路，扩缩容流程长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accent5"/>
                          </a:solidFill>
                        </a:rPr>
                        <a:t>上云优化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328485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外部接入成本高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配置复杂，功能繁多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1"/>
                          </a:solidFill>
                        </a:rPr>
                        <a:t>新接入层优化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23622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代码结构层次混乱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异步状态机模式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1"/>
                          </a:solidFill>
                        </a:rPr>
                        <a:t>新接入层优化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04375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资源流量浪费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多一层穿透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1"/>
                          </a:solidFill>
                        </a:rPr>
                        <a:t>新接入层优化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17625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路由单一、上报流水丢失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暂时只支持</a:t>
                      </a:r>
                      <a:r>
                        <a:rPr lang="en-US" altLang="zh-CN" dirty="0"/>
                        <a:t>l5</a:t>
                      </a:r>
                      <a:r>
                        <a:rPr lang="zh-CN" altLang="en-US" dirty="0"/>
                        <a:t>路由，接入层请求量巨大、鹰眼</a:t>
                      </a:r>
                      <a:r>
                        <a:rPr lang="en-US" altLang="zh-CN" dirty="0"/>
                        <a:t>boss</a:t>
                      </a:r>
                      <a:r>
                        <a:rPr lang="zh-CN" altLang="en-US" dirty="0"/>
                        <a:t>流水都无法查询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1"/>
                          </a:solidFill>
                        </a:rPr>
                        <a:t>新接入层优化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1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6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482481" y="7241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接入层上云优化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F9CD-5CCE-1548-BD1E-997E6563DE77}"/>
              </a:ext>
            </a:extLst>
          </p:cNvPr>
          <p:cNvSpPr txBox="1"/>
          <p:nvPr/>
        </p:nvSpPr>
        <p:spPr>
          <a:xfrm>
            <a:off x="344424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5F361CFA-0F98-B44B-B998-8BA4CA07F20E}"/>
              </a:ext>
            </a:extLst>
          </p:cNvPr>
          <p:cNvGraphicFramePr>
            <a:graphicFrameLocks noGrp="1"/>
          </p:cNvGraphicFramePr>
          <p:nvPr/>
        </p:nvGraphicFramePr>
        <p:xfrm>
          <a:off x="228214" y="1576830"/>
          <a:ext cx="11064626" cy="269036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32313">
                  <a:extLst>
                    <a:ext uri="{9D8B030D-6E8A-4147-A177-3AD203B41FA5}">
                      <a16:colId xmlns:a16="http://schemas.microsoft.com/office/drawing/2014/main" val="906877808"/>
                    </a:ext>
                  </a:extLst>
                </a:gridCol>
                <a:gridCol w="5532313">
                  <a:extLst>
                    <a:ext uri="{9D8B030D-6E8A-4147-A177-3AD203B41FA5}">
                      <a16:colId xmlns:a16="http://schemas.microsoft.com/office/drawing/2014/main" val="1097863905"/>
                    </a:ext>
                  </a:extLst>
                </a:gridCol>
              </a:tblGrid>
              <a:tr h="371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云上问题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153"/>
                  </a:ext>
                </a:extLst>
              </a:tr>
              <a:tr h="231928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服务抖动明显，特别是高峰期超时很明显</a:t>
                      </a:r>
                      <a:endParaRPr kumimoji="1" lang="en-US" altLang="zh-C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en-US" altLang="zh-CN" dirty="0" err="1"/>
                        <a:t>spp</a:t>
                      </a:r>
                      <a:r>
                        <a:rPr kumimoji="1" lang="zh-CN" altLang="en-US" dirty="0"/>
                        <a:t>多进程架构，</a:t>
                      </a:r>
                      <a:r>
                        <a:rPr kumimoji="1" lang="en-US" altLang="zh-CN" dirty="0" err="1"/>
                        <a:t>sumeru</a:t>
                      </a:r>
                      <a:r>
                        <a:rPr kumimoji="1" lang="zh-CN" altLang="en-US" dirty="0"/>
                        <a:t>扩容无法满足</a:t>
                      </a:r>
                      <a:r>
                        <a:rPr kumimoji="1" lang="en-US" altLang="zh-CN" dirty="0"/>
                        <a:t>(</a:t>
                      </a:r>
                      <a:r>
                        <a:rPr kumimoji="1" lang="zh-CN" altLang="en-US" dirty="0"/>
                        <a:t>原先是多线程经验</a:t>
                      </a:r>
                      <a:r>
                        <a:rPr kumimoji="1" lang="en-US" altLang="zh-CN" dirty="0"/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每次重启，共享内存都全部清除了。</a:t>
                      </a:r>
                      <a:r>
                        <a:rPr kumimoji="1" lang="en-US" altLang="zh-CN" dirty="0"/>
                        <a:t>(</a:t>
                      </a:r>
                      <a:r>
                        <a:rPr kumimoji="1" lang="zh-CN" altLang="en-US" dirty="0"/>
                        <a:t>虽然对接入层没啥影响</a:t>
                      </a:r>
                      <a:r>
                        <a:rPr kumimoji="1" lang="en-US" altLang="zh-CN" dirty="0"/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机器网络策略都不通</a:t>
                      </a:r>
                      <a:r>
                        <a:rPr kumimoji="1" lang="en-US" altLang="zh-CN" dirty="0"/>
                        <a:t>(</a:t>
                      </a:r>
                      <a:r>
                        <a:rPr kumimoji="1" lang="zh-CN" altLang="en-US" dirty="0"/>
                        <a:t>假死</a:t>
                      </a:r>
                      <a:r>
                        <a:rPr kumimoji="1" lang="en-US" altLang="zh-CN" dirty="0"/>
                        <a:t>)</a:t>
                      </a:r>
                      <a:r>
                        <a:rPr kumimoji="1" lang="zh-CN" altLang="en-US" dirty="0"/>
                        <a:t>，不自动摘除</a:t>
                      </a:r>
                      <a:r>
                        <a:rPr kumimoji="1" lang="en-US" altLang="zh-CN" dirty="0"/>
                        <a:t>l5</a:t>
                      </a:r>
                      <a:r>
                        <a:rPr kumimoji="1" lang="zh-CN" altLang="en-US" dirty="0"/>
                        <a:t>，</a:t>
                      </a:r>
                      <a:r>
                        <a:rPr kumimoji="1" lang="en-US" altLang="zh-CN" dirty="0"/>
                        <a:t>tv</a:t>
                      </a:r>
                      <a:r>
                        <a:rPr kumimoji="1" lang="zh-CN" altLang="en-US" dirty="0"/>
                        <a:t>侧问题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zh-CN" altLang="en-US" dirty="0"/>
                        <a:t>建立视频</a:t>
                      </a:r>
                      <a:r>
                        <a:rPr kumimoji="1" lang="zh-CN" altLang="en-US" dirty="0">
                          <a:solidFill>
                            <a:schemeClr val="accent1"/>
                          </a:solidFill>
                        </a:rPr>
                        <a:t>独立资源池</a:t>
                      </a:r>
                      <a:r>
                        <a:rPr kumimoji="1" lang="zh-CN" altLang="en-US" dirty="0"/>
                        <a:t>解决，针对性能敏感的服务，做</a:t>
                      </a:r>
                      <a:r>
                        <a:rPr kumimoji="1" lang="zh-CN" altLang="en-US" dirty="0">
                          <a:solidFill>
                            <a:schemeClr val="accent1"/>
                          </a:solidFill>
                        </a:rPr>
                        <a:t>绑核</a:t>
                      </a:r>
                      <a:r>
                        <a:rPr kumimoji="1" lang="zh-CN" altLang="en-US" dirty="0"/>
                        <a:t>处理</a:t>
                      </a:r>
                      <a:endParaRPr kumimoji="1" lang="en-US" altLang="zh-C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扩缩容不在按照</a:t>
                      </a:r>
                      <a:r>
                        <a:rPr kumimoji="1" lang="en-US" altLang="zh-CN" dirty="0">
                          <a:solidFill>
                            <a:schemeClr val="accent1"/>
                          </a:solidFill>
                        </a:rPr>
                        <a:t>0.1</a:t>
                      </a:r>
                      <a:r>
                        <a:rPr kumimoji="1" lang="zh-CN" altLang="en-US" dirty="0"/>
                        <a:t>核阔，按照阔容器级别</a:t>
                      </a:r>
                      <a:endParaRPr kumimoji="1" lang="en-US" altLang="zh-C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业务侧做好冷启动准备，扩容前做好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预冷</a:t>
                      </a:r>
                      <a:r>
                        <a:rPr kumimoji="1" lang="zh-CN" altLang="en-US" dirty="0"/>
                        <a:t>操作</a:t>
                      </a:r>
                      <a:endParaRPr kumimoji="1" lang="en-US" altLang="zh-C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主调方主动上报错误码，剔除</a:t>
                      </a:r>
                      <a:endParaRPr kumimoji="1" lang="en-US" altLang="zh-C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kumimoji="1"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56928"/>
                  </a:ext>
                </a:extLst>
              </a:tr>
            </a:tbl>
          </a:graphicData>
        </a:graphic>
      </p:graphicFrame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1FA2E7C1-6221-5D45-848F-840A9BC04608}"/>
              </a:ext>
            </a:extLst>
          </p:cNvPr>
          <p:cNvGraphicFramePr>
            <a:graphicFrameLocks noGrp="1"/>
          </p:cNvGraphicFramePr>
          <p:nvPr/>
        </p:nvGraphicFramePr>
        <p:xfrm>
          <a:off x="228214" y="4753808"/>
          <a:ext cx="11064626" cy="188287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32313">
                  <a:extLst>
                    <a:ext uri="{9D8B030D-6E8A-4147-A177-3AD203B41FA5}">
                      <a16:colId xmlns:a16="http://schemas.microsoft.com/office/drawing/2014/main" val="2556160428"/>
                    </a:ext>
                  </a:extLst>
                </a:gridCol>
                <a:gridCol w="5532313">
                  <a:extLst>
                    <a:ext uri="{9D8B030D-6E8A-4147-A177-3AD203B41FA5}">
                      <a16:colId xmlns:a16="http://schemas.microsoft.com/office/drawing/2014/main" val="885315233"/>
                    </a:ext>
                  </a:extLst>
                </a:gridCol>
              </a:tblGrid>
              <a:tr h="419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接入上云问题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方案处理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519601"/>
                  </a:ext>
                </a:extLst>
              </a:tr>
              <a:tr h="136447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接入层是第一个大规模上云，心里还是比较没底</a:t>
                      </a:r>
                      <a:endParaRPr kumimoji="1" lang="en-US" altLang="zh-C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云上很多</a:t>
                      </a:r>
                      <a:r>
                        <a:rPr kumimoji="1" lang="en-US" altLang="zh-CN" dirty="0" err="1"/>
                        <a:t>api</a:t>
                      </a:r>
                      <a:r>
                        <a:rPr kumimoji="1" lang="zh-CN" altLang="en-US" dirty="0"/>
                        <a:t>都不兼容，需要改造</a:t>
                      </a:r>
                      <a:endParaRPr kumimoji="1" lang="en-US" altLang="zh-C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一开始上云是自己手动加到旧的</a:t>
                      </a:r>
                      <a:r>
                        <a:rPr kumimoji="1" lang="en-US" altLang="zh-CN" dirty="0"/>
                        <a:t>l5</a:t>
                      </a:r>
                      <a:r>
                        <a:rPr kumimoji="1" lang="zh-CN" altLang="en-US" dirty="0"/>
                        <a:t>模块，扩缩容直接服务不可用了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分</a:t>
                      </a:r>
                      <a:r>
                        <a:rPr kumimoji="1" lang="en-US" altLang="zh-CN" dirty="0"/>
                        <a:t>set</a:t>
                      </a:r>
                      <a:r>
                        <a:rPr kumimoji="1" lang="zh-CN" altLang="en-US" dirty="0"/>
                        <a:t>、流量少、按照地区，运营商，平滑灰度，做好监控，告警，随时回滚处理</a:t>
                      </a:r>
                      <a:endParaRPr kumimoji="1" lang="en-US" altLang="zh-CN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利用</a:t>
                      </a:r>
                      <a:r>
                        <a:rPr kumimoji="1" lang="en-US" altLang="zh-CN" dirty="0" err="1"/>
                        <a:t>sumeru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接口通知功能，无损扩缩容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1" lang="zh-CN" altLang="en-US" dirty="0"/>
                        <a:t>旧的</a:t>
                      </a:r>
                      <a:r>
                        <a:rPr kumimoji="1" lang="en-US" altLang="zh-CN" dirty="0"/>
                        <a:t>l5</a:t>
                      </a:r>
                      <a:r>
                        <a:rPr kumimoji="1" lang="zh-CN" altLang="en-US" dirty="0"/>
                        <a:t>添加都没问题，在切</a:t>
                      </a:r>
                      <a:r>
                        <a:rPr kumimoji="1" lang="en-US" altLang="zh-CN" dirty="0" err="1"/>
                        <a:t>tgw</a:t>
                      </a:r>
                      <a:r>
                        <a:rPr kumimoji="1" lang="zh-CN" altLang="en-US" dirty="0"/>
                        <a:t>中的</a:t>
                      </a:r>
                      <a:r>
                        <a:rPr kumimoji="1" lang="en-US" altLang="zh-CN" dirty="0"/>
                        <a:t>l5</a:t>
                      </a:r>
                      <a:r>
                        <a:rPr kumimoji="1" lang="zh-CN" altLang="en-US" dirty="0"/>
                        <a:t>改成云上的</a:t>
                      </a:r>
                      <a:r>
                        <a:rPr kumimoji="1" lang="en-US" altLang="zh-CN" dirty="0"/>
                        <a:t>l5</a:t>
                      </a:r>
                      <a:endParaRPr kumimoji="1"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62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41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6746A1D-DC9F-074C-A065-2B3C38A95757}"/>
              </a:ext>
            </a:extLst>
          </p:cNvPr>
          <p:cNvSpPr txBox="1"/>
          <p:nvPr/>
        </p:nvSpPr>
        <p:spPr>
          <a:xfrm>
            <a:off x="6482481" y="7241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FCF7DE-20C0-0D40-B1F8-A33BC9625B4A}"/>
              </a:ext>
            </a:extLst>
          </p:cNvPr>
          <p:cNvSpPr/>
          <p:nvPr/>
        </p:nvSpPr>
        <p:spPr>
          <a:xfrm>
            <a:off x="228215" y="694720"/>
            <a:ext cx="222738" cy="5861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2B75B-D8B9-F84D-A262-C0B991F47476}"/>
              </a:ext>
            </a:extLst>
          </p:cNvPr>
          <p:cNvSpPr txBox="1"/>
          <p:nvPr/>
        </p:nvSpPr>
        <p:spPr>
          <a:xfrm>
            <a:off x="450953" y="62587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上云收益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F9CD-5CCE-1548-BD1E-997E6563DE77}"/>
              </a:ext>
            </a:extLst>
          </p:cNvPr>
          <p:cNvSpPr txBox="1"/>
          <p:nvPr/>
        </p:nvSpPr>
        <p:spPr>
          <a:xfrm>
            <a:off x="344424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5F361CFA-0F98-B44B-B998-8BA4CA07F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90647"/>
              </p:ext>
            </p:extLst>
          </p:nvPr>
        </p:nvGraphicFramePr>
        <p:xfrm>
          <a:off x="5949080" y="1916523"/>
          <a:ext cx="5233582" cy="433408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16791">
                  <a:extLst>
                    <a:ext uri="{9D8B030D-6E8A-4147-A177-3AD203B41FA5}">
                      <a16:colId xmlns:a16="http://schemas.microsoft.com/office/drawing/2014/main" val="906877808"/>
                    </a:ext>
                  </a:extLst>
                </a:gridCol>
                <a:gridCol w="2616791">
                  <a:extLst>
                    <a:ext uri="{9D8B030D-6E8A-4147-A177-3AD203B41FA5}">
                      <a16:colId xmlns:a16="http://schemas.microsoft.com/office/drawing/2014/main" val="1097863905"/>
                    </a:ext>
                  </a:extLst>
                </a:gridCol>
              </a:tblGrid>
              <a:tr h="455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评估指标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153"/>
                  </a:ext>
                </a:extLst>
              </a:tr>
              <a:tr h="79776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kumimoji="1" lang="zh-CN" altLang="en-US" dirty="0"/>
                        <a:t>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结构清晰，层次分明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603056"/>
                  </a:ext>
                </a:extLst>
              </a:tr>
              <a:tr h="79776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kumimoji="1" lang="zh-CN" altLang="en-US" dirty="0"/>
                        <a:t>赤兔包</a:t>
                      </a:r>
                      <a:endParaRPr kumimoji="1" lang="en-US" altLang="zh-CN" dirty="0"/>
                    </a:p>
                    <a:p>
                      <a:pPr marL="0" indent="0">
                        <a:buFont typeface="+mj-lt"/>
                        <a:buNone/>
                      </a:pPr>
                      <a:endParaRPr kumimoji="1"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zh-CN" altLang="en-US" dirty="0">
                          <a:latin typeface="+mn-ea"/>
                          <a:ea typeface="+mn-ea"/>
                        </a:rPr>
                        <a:t>一个模块，</a:t>
                      </a:r>
                      <a:r>
                        <a:rPr kumimoji="1" lang="en-US" altLang="zh-CN" dirty="0" err="1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tconf</a:t>
                      </a:r>
                      <a:r>
                        <a:rPr kumimoji="1" lang="zh-CN" altLang="en-US" dirty="0">
                          <a:latin typeface="+mn-ea"/>
                          <a:ea typeface="+mn-ea"/>
                        </a:rPr>
                        <a:t>解决多</a:t>
                      </a:r>
                      <a:r>
                        <a:rPr kumimoji="1" lang="en-US" altLang="zh-CN" dirty="0">
                          <a:latin typeface="+mn-ea"/>
                          <a:ea typeface="+mn-ea"/>
                        </a:rPr>
                        <a:t>set</a:t>
                      </a:r>
                      <a:r>
                        <a:rPr kumimoji="1" lang="zh-CN" altLang="en-US" dirty="0">
                          <a:latin typeface="+mn-ea"/>
                          <a:ea typeface="+mn-ea"/>
                        </a:rPr>
                        <a:t>配置问题</a:t>
                      </a:r>
                      <a:endParaRPr kumimoji="1" lang="en-US" altLang="zh-CN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56928"/>
                  </a:ext>
                </a:extLst>
              </a:tr>
              <a:tr h="79776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kumimoji="1" lang="zh-CN" altLang="en-US" dirty="0"/>
                        <a:t>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模块统一，修改配置无需各个模块发版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423909"/>
                  </a:ext>
                </a:extLst>
              </a:tr>
              <a:tr h="735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运维</a:t>
                      </a:r>
                      <a:endParaRPr kumimoji="1"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半小时</a:t>
                      </a:r>
                      <a:r>
                        <a:rPr lang="zh-CN" altLang="en-US" dirty="0"/>
                        <a:t> 下降到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分钟            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dirty="0"/>
                        <a:t>自动扩缩容，创造营</a:t>
                      </a:r>
                      <a:r>
                        <a:rPr lang="en-US" altLang="zh-CN" dirty="0"/>
                        <a:t>303)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848803"/>
                  </a:ext>
                </a:extLst>
              </a:tr>
              <a:tr h="73510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kumimoji="1" lang="zh-CN" altLang="en-US" dirty="0"/>
                        <a:t>监控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buNone/>
                      </a:pPr>
                      <a:r>
                        <a:rPr lang="en-US" altLang="zh-CN" dirty="0"/>
                        <a:t>007</a:t>
                      </a:r>
                      <a:r>
                        <a:rPr lang="zh-CN" altLang="en-US" dirty="0"/>
                        <a:t>统一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8425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1AE0EDC-A4C6-8B47-9DF5-41B2BB5E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90" y="4485418"/>
            <a:ext cx="4474775" cy="18675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70589D-9F95-1C42-B45E-5F0E508CC9E1}"/>
              </a:ext>
            </a:extLst>
          </p:cNvPr>
          <p:cNvSpPr txBox="1"/>
          <p:nvPr/>
        </p:nvSpPr>
        <p:spPr>
          <a:xfrm>
            <a:off x="6827520" y="1422592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现状：</a:t>
            </a:r>
            <a:r>
              <a:rPr lang="en-US" altLang="zh-CN" dirty="0">
                <a:solidFill>
                  <a:srgbClr val="FF0000"/>
                </a:solidFill>
              </a:rPr>
              <a:t>100%</a:t>
            </a:r>
            <a:r>
              <a:rPr lang="zh-CN" altLang="en-US" dirty="0">
                <a:solidFill>
                  <a:srgbClr val="FF0000"/>
                </a:solidFill>
              </a:rPr>
              <a:t>流量</a:t>
            </a:r>
            <a:r>
              <a:rPr lang="zh-CN" altLang="en-US" dirty="0"/>
              <a:t>已完成上云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59FC79-FFF9-4B40-BF96-526C49023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15" y="1895758"/>
            <a:ext cx="4474775" cy="18675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DF2B86-1C8C-6E44-914B-9341F9058ED4}"/>
              </a:ext>
            </a:extLst>
          </p:cNvPr>
          <p:cNvSpPr txBox="1"/>
          <p:nvPr/>
        </p:nvSpPr>
        <p:spPr>
          <a:xfrm>
            <a:off x="244890" y="4000845"/>
            <a:ext cx="121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sumeru</a:t>
            </a:r>
            <a:r>
              <a:rPr kumimoji="1"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B599EA-8758-B545-AF7A-80EF5643F2BE}"/>
              </a:ext>
            </a:extLst>
          </p:cNvPr>
          <p:cNvSpPr txBox="1"/>
          <p:nvPr/>
        </p:nvSpPr>
        <p:spPr>
          <a:xfrm>
            <a:off x="315679" y="1512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赤兔：</a:t>
            </a:r>
          </a:p>
        </p:txBody>
      </p:sp>
    </p:spTree>
    <p:extLst>
      <p:ext uri="{BB962C8B-B14F-4D97-AF65-F5344CB8AC3E}">
        <p14:creationId xmlns:p14="http://schemas.microsoft.com/office/powerpoint/2010/main" val="4178258237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地图集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地图集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图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{DCB3CFCB-B12C-434A-843B-FD290BA4D123}tf16401369</Template>
  <TotalTime>15480</TotalTime>
  <Words>2732</Words>
  <Application>Microsoft Macintosh PowerPoint</Application>
  <PresentationFormat>宽屏</PresentationFormat>
  <Paragraphs>309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Microsoft YaHei</vt:lpstr>
      <vt:lpstr>Microsoft YaHei</vt:lpstr>
      <vt:lpstr>Arial</vt:lpstr>
      <vt:lpstr>Calibri Light</vt:lpstr>
      <vt:lpstr>Rockwell</vt:lpstr>
      <vt:lpstr>Wingdings</vt:lpstr>
      <vt:lpstr>地图集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seanylliu(刘莹)</dc:creator>
  <cp:lastModifiedBy>Microsoft Office User</cp:lastModifiedBy>
  <cp:revision>200</cp:revision>
  <dcterms:created xsi:type="dcterms:W3CDTF">2020-08-27T06:52:36Z</dcterms:created>
  <dcterms:modified xsi:type="dcterms:W3CDTF">2020-09-09T03:28:23Z</dcterms:modified>
</cp:coreProperties>
</file>